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jpg" ContentType="image/jpg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4" r:id="rId404"/>
    <p:sldId id="655" r:id="rId405"/>
    <p:sldId id="656" r:id="rId406"/>
    <p:sldId id="657" r:id="rId407"/>
    <p:sldId id="658" r:id="rId408"/>
    <p:sldId id="659" r:id="rId409"/>
    <p:sldId id="660" r:id="rId410"/>
    <p:sldId id="661" r:id="rId411"/>
    <p:sldId id="662" r:id="rId412"/>
    <p:sldId id="663" r:id="rId413"/>
    <p:sldId id="664" r:id="rId414"/>
    <p:sldId id="665" r:id="rId415"/>
    <p:sldId id="666" r:id="rId416"/>
    <p:sldId id="667" r:id="rId417"/>
    <p:sldId id="668" r:id="rId418"/>
    <p:sldId id="669" r:id="rId419"/>
    <p:sldId id="670" r:id="rId420"/>
    <p:sldId id="671" r:id="rId421"/>
    <p:sldId id="672" r:id="rId422"/>
    <p:sldId id="673" r:id="rId423"/>
    <p:sldId id="674" r:id="rId424"/>
    <p:sldId id="675" r:id="rId425"/>
    <p:sldId id="676" r:id="rId426"/>
  </p:sldIdLst>
  <p:sldSz cx="5765800" cy="3244850"/>
  <p:notesSz cx="5765800" cy="3244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Relationship Id="rId376" Type="http://schemas.openxmlformats.org/officeDocument/2006/relationships/slide" Target="slides/slide371.xml"/><Relationship Id="rId377" Type="http://schemas.openxmlformats.org/officeDocument/2006/relationships/slide" Target="slides/slide372.xml"/><Relationship Id="rId378" Type="http://schemas.openxmlformats.org/officeDocument/2006/relationships/slide" Target="slides/slide373.xml"/><Relationship Id="rId379" Type="http://schemas.openxmlformats.org/officeDocument/2006/relationships/slide" Target="slides/slide374.xml"/><Relationship Id="rId380" Type="http://schemas.openxmlformats.org/officeDocument/2006/relationships/slide" Target="slides/slide375.xml"/><Relationship Id="rId381" Type="http://schemas.openxmlformats.org/officeDocument/2006/relationships/slide" Target="slides/slide376.xml"/><Relationship Id="rId382" Type="http://schemas.openxmlformats.org/officeDocument/2006/relationships/slide" Target="slides/slide377.xml"/><Relationship Id="rId383" Type="http://schemas.openxmlformats.org/officeDocument/2006/relationships/slide" Target="slides/slide378.xml"/><Relationship Id="rId384" Type="http://schemas.openxmlformats.org/officeDocument/2006/relationships/slide" Target="slides/slide379.xml"/><Relationship Id="rId385" Type="http://schemas.openxmlformats.org/officeDocument/2006/relationships/slide" Target="slides/slide380.xml"/><Relationship Id="rId386" Type="http://schemas.openxmlformats.org/officeDocument/2006/relationships/slide" Target="slides/slide381.xml"/><Relationship Id="rId387" Type="http://schemas.openxmlformats.org/officeDocument/2006/relationships/slide" Target="slides/slide382.xml"/><Relationship Id="rId388" Type="http://schemas.openxmlformats.org/officeDocument/2006/relationships/slide" Target="slides/slide383.xml"/><Relationship Id="rId389" Type="http://schemas.openxmlformats.org/officeDocument/2006/relationships/slide" Target="slides/slide384.xml"/><Relationship Id="rId390" Type="http://schemas.openxmlformats.org/officeDocument/2006/relationships/slide" Target="slides/slide385.xml"/><Relationship Id="rId391" Type="http://schemas.openxmlformats.org/officeDocument/2006/relationships/slide" Target="slides/slide386.xml"/><Relationship Id="rId392" Type="http://schemas.openxmlformats.org/officeDocument/2006/relationships/slide" Target="slides/slide387.xml"/><Relationship Id="rId393" Type="http://schemas.openxmlformats.org/officeDocument/2006/relationships/slide" Target="slides/slide388.xml"/><Relationship Id="rId394" Type="http://schemas.openxmlformats.org/officeDocument/2006/relationships/slide" Target="slides/slide389.xml"/><Relationship Id="rId395" Type="http://schemas.openxmlformats.org/officeDocument/2006/relationships/slide" Target="slides/slide390.xml"/><Relationship Id="rId396" Type="http://schemas.openxmlformats.org/officeDocument/2006/relationships/slide" Target="slides/slide391.xml"/><Relationship Id="rId397" Type="http://schemas.openxmlformats.org/officeDocument/2006/relationships/slide" Target="slides/slide392.xml"/><Relationship Id="rId398" Type="http://schemas.openxmlformats.org/officeDocument/2006/relationships/slide" Target="slides/slide393.xml"/><Relationship Id="rId399" Type="http://schemas.openxmlformats.org/officeDocument/2006/relationships/slide" Target="slides/slide394.xml"/><Relationship Id="rId400" Type="http://schemas.openxmlformats.org/officeDocument/2006/relationships/slide" Target="slides/slide395.xml"/><Relationship Id="rId401" Type="http://schemas.openxmlformats.org/officeDocument/2006/relationships/slide" Target="slides/slide396.xml"/><Relationship Id="rId402" Type="http://schemas.openxmlformats.org/officeDocument/2006/relationships/slide" Target="slides/slide397.xml"/><Relationship Id="rId403" Type="http://schemas.openxmlformats.org/officeDocument/2006/relationships/slide" Target="slides/slide398.xml"/><Relationship Id="rId404" Type="http://schemas.openxmlformats.org/officeDocument/2006/relationships/slide" Target="slides/slide399.xml"/><Relationship Id="rId405" Type="http://schemas.openxmlformats.org/officeDocument/2006/relationships/slide" Target="slides/slide400.xml"/><Relationship Id="rId406" Type="http://schemas.openxmlformats.org/officeDocument/2006/relationships/slide" Target="slides/slide401.xml"/><Relationship Id="rId407" Type="http://schemas.openxmlformats.org/officeDocument/2006/relationships/slide" Target="slides/slide402.xml"/><Relationship Id="rId408" Type="http://schemas.openxmlformats.org/officeDocument/2006/relationships/slide" Target="slides/slide403.xml"/><Relationship Id="rId409" Type="http://schemas.openxmlformats.org/officeDocument/2006/relationships/slide" Target="slides/slide404.xml"/><Relationship Id="rId410" Type="http://schemas.openxmlformats.org/officeDocument/2006/relationships/slide" Target="slides/slide405.xml"/><Relationship Id="rId411" Type="http://schemas.openxmlformats.org/officeDocument/2006/relationships/slide" Target="slides/slide406.xml"/><Relationship Id="rId412" Type="http://schemas.openxmlformats.org/officeDocument/2006/relationships/slide" Target="slides/slide407.xml"/><Relationship Id="rId413" Type="http://schemas.openxmlformats.org/officeDocument/2006/relationships/slide" Target="slides/slide408.xml"/><Relationship Id="rId414" Type="http://schemas.openxmlformats.org/officeDocument/2006/relationships/slide" Target="slides/slide409.xml"/><Relationship Id="rId415" Type="http://schemas.openxmlformats.org/officeDocument/2006/relationships/slide" Target="slides/slide410.xml"/><Relationship Id="rId416" Type="http://schemas.openxmlformats.org/officeDocument/2006/relationships/slide" Target="slides/slide411.xml"/><Relationship Id="rId417" Type="http://schemas.openxmlformats.org/officeDocument/2006/relationships/slide" Target="slides/slide412.xml"/><Relationship Id="rId418" Type="http://schemas.openxmlformats.org/officeDocument/2006/relationships/slide" Target="slides/slide413.xml"/><Relationship Id="rId419" Type="http://schemas.openxmlformats.org/officeDocument/2006/relationships/slide" Target="slides/slide414.xml"/><Relationship Id="rId420" Type="http://schemas.openxmlformats.org/officeDocument/2006/relationships/slide" Target="slides/slide415.xml"/><Relationship Id="rId421" Type="http://schemas.openxmlformats.org/officeDocument/2006/relationships/slide" Target="slides/slide416.xml"/><Relationship Id="rId422" Type="http://schemas.openxmlformats.org/officeDocument/2006/relationships/slide" Target="slides/slide417.xml"/><Relationship Id="rId423" Type="http://schemas.openxmlformats.org/officeDocument/2006/relationships/slide" Target="slides/slide418.xml"/><Relationship Id="rId424" Type="http://schemas.openxmlformats.org/officeDocument/2006/relationships/slide" Target="slides/slide419.xml"/><Relationship Id="rId425" Type="http://schemas.openxmlformats.org/officeDocument/2006/relationships/slide" Target="slides/slide420.xml"/><Relationship Id="rId426" Type="http://schemas.openxmlformats.org/officeDocument/2006/relationships/slide" Target="slides/slide4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3184" y="100849"/>
            <a:ext cx="5299430" cy="36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Calibri"/>
                <a:cs typeface="Calibri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85"/>
              <a:t>#</a:t>
            </a:fld>
            <a:r>
              <a:rPr dirty="0" spc="85"/>
              <a:t>/1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149457" y="300744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086288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458120" y="302014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369219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4445420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728338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652137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728338" y="3045548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5324679" y="303792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5297615" y="301143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5202758" y="300744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Calibri"/>
                <a:cs typeface="Calibri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85"/>
              <a:t>#</a:t>
            </a:fld>
            <a:r>
              <a:rPr dirty="0" spc="85"/>
              <a:t>/1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Calibri"/>
                <a:cs typeface="Calibri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85"/>
              <a:t>#</a:t>
            </a:fld>
            <a:r>
              <a:rPr dirty="0" spc="85"/>
              <a:t>/1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Calibri"/>
                <a:cs typeface="Calibri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85"/>
              <a:t>#</a:t>
            </a:fld>
            <a:r>
              <a:rPr dirty="0" spc="85"/>
              <a:t>/1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Calibri"/>
                <a:cs typeface="Calibri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85"/>
              <a:t>#</a:t>
            </a:fld>
            <a:r>
              <a:rPr dirty="0" spc="85"/>
              <a:t>/1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149457" y="300744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086288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458120" y="302014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369219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4445420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728338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652137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728338" y="3045548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5324679" y="303792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5297615" y="301143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5202758" y="300744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1" name="bg 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3032" y="100849"/>
            <a:ext cx="5299735" cy="36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7095" y="840943"/>
            <a:ext cx="5048250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008162" y="3133595"/>
            <a:ext cx="776605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500331" y="3007598"/>
            <a:ext cx="274954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DADE0"/>
                </a:solidFill>
                <a:latin typeface="Calibri"/>
                <a:cs typeface="Calibri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85"/>
              <a:t>#</a:t>
            </a:fld>
            <a:r>
              <a:rPr dirty="0" spc="85"/>
              <a:t>/1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hyperlink" Target="https://cdn.vectorstock.com/i/composite/12%2C25/neuron-cell-vector-81225.jpg" TargetMode="External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.xml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.xm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hyperlink" Target="https://cdn.vectorstock.com/i/composite/12%2C25/neuron-cell-vector-81225.jpg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" Target="slide1.xml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Relationship Id="rId4" Type="http://schemas.openxmlformats.org/officeDocument/2006/relationships/slide" Target="slide1.xml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slide" Target="slide1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slide" Target="slide1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hyperlink" Target="https://cdn.vectorstock.com/i/composite/12%2C25/neuron-cell-vector-81225.jpg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" Target="slide1.xml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slide" Target="slide1.xml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Relationship Id="rId6" Type="http://schemas.openxmlformats.org/officeDocument/2006/relationships/slide" Target="slide1.xml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" Target="slide1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1.xml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1.xml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1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" Target="slide1.xml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" Target="slide1.xml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42.png"/><Relationship Id="rId4" Type="http://schemas.openxmlformats.org/officeDocument/2006/relationships/slide" Target="slide1.xml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" Target="slide1.xml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" Target="slide1.xml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slide" Target="slide1.xml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slide" Target="slide1.xml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" Target="slide1.xml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" Target="slide1.xml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" Target="slide1.xml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1.xml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" Target="slide1.xml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slide" Target="slide1.xml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slide" Target="slide1.xml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" Target="slide1.xml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" Target="slide1.xml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slide" Target="slide1.xml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1.xml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" Target="slide1.xml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Relationship Id="rId6" Type="http://schemas.openxmlformats.org/officeDocument/2006/relationships/slide" Target="slide1.xml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slide" Target="slide1.xml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slide" Target="slide1.xml"/></Relationships>

</file>

<file path=ppt/slides/_rels/slide2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slide" Target="slide1.xml"/></Relationships>

</file>

<file path=ppt/slides/_rels/slide2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slide" Target="slide1.xml"/></Relationships>

</file>

<file path=ppt/slides/_rels/slide2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slide" Target="slide1.xml"/></Relationships>

</file>

<file path=ppt/slides/_rels/slide2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slide" Target="slide1.xml"/></Relationships>

</file>

<file path=ppt/slides/_rels/slide2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slide" Target="slide1.xml"/></Relationships>

</file>

<file path=ppt/slides/_rels/slide2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slide" Target="slide1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2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slide" Target="slide1.xml"/></Relationships>

</file>

<file path=ppt/slides/_rels/slide2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slide" Target="slide1.xml"/></Relationships>

</file>

<file path=ppt/slides/_rels/slide2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2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2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slide" Target="slide1.xml"/></Relationships>

</file>

<file path=ppt/slides/_rels/slide2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slide" Target="slide1.xml"/></Relationships>

</file>

<file path=ppt/slides/_rels/slide2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slide" Target="slide1.xml"/></Relationships>

</file>

<file path=ppt/slides/_rels/slide2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slide" Target="slide1.xml"/></Relationships>

</file>

<file path=ppt/slides/_rels/slide2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slide" Target="slide1.xml"/></Relationships>

</file>

<file path=ppt/slides/_rels/slide2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2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3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" Target="slide1.xml"/></Relationships>

</file>

<file path=ppt/slides/_rels/slide3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50.png"/><Relationship Id="rId4" Type="http://schemas.openxmlformats.org/officeDocument/2006/relationships/slide" Target="slide1.xml"/></Relationships>

</file>

<file path=ppt/slides/_rels/slide3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51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Relationship Id="rId8" Type="http://schemas.openxmlformats.org/officeDocument/2006/relationships/image" Target="../media/image52.png"/><Relationship Id="rId9" Type="http://schemas.openxmlformats.org/officeDocument/2006/relationships/slide" Target="slide1.xml"/></Relationships>

</file>

<file path=ppt/slides/_rels/slide3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51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Relationship Id="rId8" Type="http://schemas.openxmlformats.org/officeDocument/2006/relationships/image" Target="../media/image52.png"/><Relationship Id="rId9" Type="http://schemas.openxmlformats.org/officeDocument/2006/relationships/slide" Target="slide1.xml"/></Relationships>

</file>

<file path=ppt/slides/_rels/slide3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51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Relationship Id="rId8" Type="http://schemas.openxmlformats.org/officeDocument/2006/relationships/image" Target="../media/image52.png"/><Relationship Id="rId9" Type="http://schemas.openxmlformats.org/officeDocument/2006/relationships/slide" Target="slide1.xml"/></Relationships>

</file>

<file path=ppt/slides/_rels/slide3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51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Relationship Id="rId8" Type="http://schemas.openxmlformats.org/officeDocument/2006/relationships/image" Target="../media/image52.png"/><Relationship Id="rId9" Type="http://schemas.openxmlformats.org/officeDocument/2006/relationships/slide" Target="slide1.xml"/></Relationships>

</file>

<file path=ppt/slides/_rels/slide3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51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Relationship Id="rId8" Type="http://schemas.openxmlformats.org/officeDocument/2006/relationships/image" Target="../media/image52.png"/><Relationship Id="rId9" Type="http://schemas.openxmlformats.org/officeDocument/2006/relationships/slide" Target="slide1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3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3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53.png"/><Relationship Id="rId4" Type="http://schemas.openxmlformats.org/officeDocument/2006/relationships/slide" Target="slide1.xml"/></Relationships>

</file>

<file path=ppt/slides/_rels/slide3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53.png"/><Relationship Id="rId4" Type="http://schemas.openxmlformats.org/officeDocument/2006/relationships/slide" Target="slide1.xml"/></Relationships>

</file>

<file path=ppt/slides/_rels/slide3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.xml"/></Relationships>

</file>

<file path=ppt/slides/_rels/slide3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.xml"/></Relationships>

</file>

<file path=ppt/slides/_rels/slide3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3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slide" Target="slide1.xml"/></Relationships>

</file>

<file path=ppt/slides/_rels/slide3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" Target="slide1.xml"/></Relationships>

</file>

<file path=ppt/slides/_rels/slide3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3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slide" Target="slide1.xml"/></Relationships>

</file>

<file path=ppt/slides/_rels/slide3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3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3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3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3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3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3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" Target="slide1.xml"/></Relationships>

</file>

<file path=ppt/slides/_rels/slide3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2.png"/><Relationship Id="rId8" Type="http://schemas.openxmlformats.org/officeDocument/2006/relationships/slide" Target="slide1.xml"/></Relationships>

</file>

<file path=ppt/slides/_rels/slide3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slide" Target="slide1.xml"/></Relationships>

</file>

<file path=ppt/slides/_rels/slide3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3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3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3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3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slide" Target="slide1.xml"/></Relationships>

</file>

<file path=ppt/slides/_rels/slide3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1.png"/><Relationship Id="rId9" Type="http://schemas.openxmlformats.org/officeDocument/2006/relationships/image" Target="../media/image2.png"/><Relationship Id="rId10" Type="http://schemas.openxmlformats.org/officeDocument/2006/relationships/slide" Target="slide1.xml"/></Relationships>

</file>

<file path=ppt/slides/_rels/slide3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1.png"/><Relationship Id="rId9" Type="http://schemas.openxmlformats.org/officeDocument/2006/relationships/image" Target="../media/image2.png"/><Relationship Id="rId10" Type="http://schemas.openxmlformats.org/officeDocument/2006/relationships/slide" Target="slide1.xml"/></Relationships>

</file>

<file path=ppt/slides/_rels/slide3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slide" Target="slide1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" Target="slide1.xml"/></Relationships>

</file>

<file path=ppt/slides/_rels/slide3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7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slide" Target="slide1.xml"/></Relationships>

</file>

<file path=ppt/slides/_rels/slide3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7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slide" Target="slide1.xml"/></Relationships>

</file>

<file path=ppt/slides/_rels/slide3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7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slide" Target="slide1.xml"/></Relationships>

</file>

<file path=ppt/slides/_rels/slide3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3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3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3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3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3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3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slide" Target="slide1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slide" Target="slide1.xml"/></Relationships>

</file>

<file path=ppt/slides/_rels/slide4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399.xml"/><Relationship Id="rId10" Type="http://schemas.openxmlformats.org/officeDocument/2006/relationships/slide" Target="slide1.xml"/><Relationship Id="rId11" Type="http://schemas.openxmlformats.org/officeDocument/2006/relationships/image" Target="../media/image3.png"/></Relationships>

</file>

<file path=ppt/slides/_rels/slide4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4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4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2.png"/><Relationship Id="rId9" Type="http://schemas.openxmlformats.org/officeDocument/2006/relationships/slide" Target="slide1.xml"/></Relationships>

</file>

<file path=ppt/slides/_rels/slide4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1.xml"/></Relationships>

</file>

<file path=ppt/slides/_rels/slide4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86.png"/><Relationship Id="rId5" Type="http://schemas.openxmlformats.org/officeDocument/2006/relationships/slide" Target="slide1.xml"/></Relationships>

</file>

<file path=ppt/slides/_rels/slide4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1.xml"/></Relationships>

</file>

<file path=ppt/slides/_rels/slide4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87.png"/><Relationship Id="rId6" Type="http://schemas.openxmlformats.org/officeDocument/2006/relationships/slide" Target="slide1.xml"/></Relationships>

</file>

<file path=ppt/slides/_rels/slide4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87.png"/><Relationship Id="rId6" Type="http://schemas.openxmlformats.org/officeDocument/2006/relationships/slide" Target="slide1.xml"/></Relationships>

</file>

<file path=ppt/slides/_rels/slide4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87.png"/><Relationship Id="rId6" Type="http://schemas.openxmlformats.org/officeDocument/2006/relationships/slide" Target="slide1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slide" Target="slide1.xml"/></Relationships>

</file>

<file path=ppt/slides/_rels/slide4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1.xml"/></Relationships>

</file>

<file path=ppt/slides/_rels/slide4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4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4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4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4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4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4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2.png"/><Relationship Id="rId8" Type="http://schemas.openxmlformats.org/officeDocument/2006/relationships/slide" Target="slide1.xml"/></Relationships>

</file>

<file path=ppt/slides/_rels/slide4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92.png"/><Relationship Id="rId6" Type="http://schemas.openxmlformats.org/officeDocument/2006/relationships/image" Target="../media/image36.png"/><Relationship Id="rId7" Type="http://schemas.openxmlformats.org/officeDocument/2006/relationships/slide" Target="slide1.xml"/></Relationships>

</file>

<file path=ppt/slides/_rels/slide4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92.png"/><Relationship Id="rId6" Type="http://schemas.openxmlformats.org/officeDocument/2006/relationships/image" Target="../media/image36.png"/><Relationship Id="rId7" Type="http://schemas.openxmlformats.org/officeDocument/2006/relationships/image" Target="../media/image29.png"/><Relationship Id="rId8" Type="http://schemas.openxmlformats.org/officeDocument/2006/relationships/slide" Target="slide1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slide" Target="slide1.xml"/></Relationships>

</file>

<file path=ppt/slides/_rels/slide4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92.png"/><Relationship Id="rId6" Type="http://schemas.openxmlformats.org/officeDocument/2006/relationships/image" Target="../media/image36.png"/><Relationship Id="rId7" Type="http://schemas.openxmlformats.org/officeDocument/2006/relationships/image" Target="../media/image29.png"/><Relationship Id="rId8" Type="http://schemas.openxmlformats.org/officeDocument/2006/relationships/slide" Target="slide1.xml"/></Relationships>

</file>

<file path=ppt/slides/_rels/slide4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92.png"/><Relationship Id="rId6" Type="http://schemas.openxmlformats.org/officeDocument/2006/relationships/image" Target="../media/image36.png"/><Relationship Id="rId7" Type="http://schemas.openxmlformats.org/officeDocument/2006/relationships/image" Target="../media/image29.png"/><Relationship Id="rId8" Type="http://schemas.openxmlformats.org/officeDocument/2006/relationships/slide" Target="slide1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" Target="slide1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" Target="slide1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" Target="slide1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slide" Target="slide1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slide" Target="slide1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slide" Target="slide1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slide" Target="slide1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slide" Target="slide1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" Target="slide1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" Target="slide1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slide" Target="slide1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slide" Target="slide1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slide" Target="slide1.xm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slide" Target="slide1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slide" Target="slide1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" Target="slide1.xml"/><Relationship Id="rId7" Type="http://schemas.openxmlformats.org/officeDocument/2006/relationships/image" Target="../media/image35.png"/><Relationship Id="rId8" Type="http://schemas.openxmlformats.org/officeDocument/2006/relationships/image" Target="../media/image32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1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slide" Target="slide1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slide" Target="slide1.xm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slide" Target="slide1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slide" Target="slide1.xml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slide" Target="slide1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slide" Target="slide1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slide" Target="slide1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slide" Target="slide1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hyperlink" Target="https://cdn.vectorstock.com/i/composite/12%2C25/neuron-cell-vector-81225.jpg" TargetMode="External"/><Relationship Id="rId5" Type="http://schemas.openxmlformats.org/officeDocument/2006/relationships/slide" Target="slide1.xml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slide" Target="slide1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slide" Target="slide1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slide" Target="slide1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slide" Target="slide1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slide" Target="slide1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slide" Target="slide1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hyperlink" Target="https://cdn.vectorstock.com/i/composite/12%2C25/neuron-cell-vector-81225.jpg" TargetMode="External"/><Relationship Id="rId5" Type="http://schemas.openxmlformats.org/officeDocument/2006/relationships/image" Target="../media/image2.png"/><Relationship Id="rId6" Type="http://schemas.openxmlformats.org/officeDocument/2006/relationships/slide" Target="slide1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image" Target="../media/image29.png"/><Relationship Id="rId8" Type="http://schemas.openxmlformats.org/officeDocument/2006/relationships/slide" Target="slide1.xm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29.png"/><Relationship Id="rId7" Type="http://schemas.openxmlformats.org/officeDocument/2006/relationships/slide" Target="slide1.xml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29.png"/><Relationship Id="rId7" Type="http://schemas.openxmlformats.org/officeDocument/2006/relationships/slide" Target="slide1.xml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29.png"/><Relationship Id="rId7" Type="http://schemas.openxmlformats.org/officeDocument/2006/relationships/slide" Target="slide1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29.png"/><Relationship Id="rId7" Type="http://schemas.openxmlformats.org/officeDocument/2006/relationships/slide" Target="slide1.xm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" Target="slide1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59994" y="699858"/>
            <a:ext cx="5039995" cy="927100"/>
          </a:xfrm>
          <a:prstGeom prst="rect">
            <a:avLst/>
          </a:prstGeom>
          <a:solidFill>
            <a:srgbClr val="3333B2"/>
          </a:solidFill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CS7015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(Deep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Calibri"/>
                <a:cs typeface="Calibri"/>
              </a:rPr>
              <a:t>Learning)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4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Lecture</a:t>
            </a:r>
            <a:r>
              <a:rPr dirty="0" sz="14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algn="ctr" marL="370205" marR="363855" indent="-635">
              <a:lnSpc>
                <a:spcPct val="102600"/>
              </a:lnSpc>
              <a:spcBef>
                <a:spcPts val="295"/>
              </a:spcBef>
            </a:pPr>
            <a:r>
              <a:rPr dirty="0" sz="1100" spc="45">
                <a:solidFill>
                  <a:srgbClr val="FFFFFF"/>
                </a:solidFill>
                <a:latin typeface="Calibri"/>
                <a:cs typeface="Calibri"/>
              </a:rPr>
              <a:t>McCulloch </a:t>
            </a:r>
            <a:r>
              <a:rPr dirty="0" sz="1100" spc="65">
                <a:solidFill>
                  <a:srgbClr val="FFFFFF"/>
                </a:solidFill>
                <a:latin typeface="Calibri"/>
                <a:cs typeface="Calibri"/>
              </a:rPr>
              <a:t>Pitts 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Neuron,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Calibri"/>
                <a:cs typeface="Calibri"/>
              </a:rPr>
              <a:t>Thresholding </a:t>
            </a:r>
            <a:r>
              <a:rPr dirty="0" sz="1100" spc="50">
                <a:solidFill>
                  <a:srgbClr val="FFFFFF"/>
                </a:solidFill>
                <a:latin typeface="Calibri"/>
                <a:cs typeface="Calibri"/>
              </a:rPr>
              <a:t>Logic, 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Perceptrons,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Perceptron </a:t>
            </a:r>
            <a:r>
              <a:rPr dirty="0" sz="1100" spc="-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dirty="0" sz="11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5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dirty="0" sz="11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Calibri"/>
                <a:cs typeface="Calibri"/>
              </a:rPr>
              <a:t>Convergence,</a:t>
            </a:r>
            <a:r>
              <a:rPr dirty="0" sz="11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Calibri"/>
                <a:cs typeface="Calibri"/>
              </a:rPr>
              <a:t>Multilayer</a:t>
            </a:r>
            <a:r>
              <a:rPr dirty="0" sz="11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Perceptrons</a:t>
            </a:r>
            <a:r>
              <a:rPr dirty="0" sz="11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Calibri"/>
                <a:cs typeface="Calibri"/>
              </a:rPr>
              <a:t>(MLPs), </a:t>
            </a:r>
            <a:r>
              <a:rPr dirty="0" sz="1100" spc="-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dirty="0" sz="11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dirty="0" sz="11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100" spc="110">
                <a:solidFill>
                  <a:srgbClr val="FFFFFF"/>
                </a:solidFill>
                <a:latin typeface="Calibri"/>
                <a:cs typeface="Calibri"/>
              </a:rPr>
              <a:t> MLPs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200" y="2039186"/>
            <a:ext cx="2398395" cy="6172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Mitesh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M.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Khapra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alibri"/>
              <a:cs typeface="Calibri"/>
            </a:endParaRPr>
          </a:p>
          <a:p>
            <a:pPr algn="ctr" marL="12700" marR="5080">
              <a:lnSpc>
                <a:spcPts val="950"/>
              </a:lnSpc>
            </a:pPr>
            <a:r>
              <a:rPr dirty="0" sz="800" spc="45">
                <a:latin typeface="Calibri"/>
                <a:cs typeface="Calibri"/>
              </a:rPr>
              <a:t>Department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of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Computer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Science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Engineering </a:t>
            </a:r>
            <a:r>
              <a:rPr dirty="0" sz="800" spc="-1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Indian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Institute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of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Technology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Madras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670"/>
              </a:lnSpc>
            </a:pPr>
            <a:fld id="{81D60167-4931-47E6-BA6A-407CBD079E47}" type="slidenum">
              <a:rPr dirty="0" spc="85"/>
              <a:t>1</a:t>
            </a:fld>
            <a:r>
              <a:rPr dirty="0" spc="85"/>
              <a:t>/1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924" y="155892"/>
            <a:ext cx="1622145" cy="15800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14768" y="1791594"/>
            <a:ext cx="11645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Biological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Neurons</a:t>
            </a:r>
            <a:r>
              <a:rPr dirty="0" baseline="27777" sz="1050" spc="-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04" y="2521788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01904" y="2528069"/>
            <a:ext cx="4525645" cy="301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8285">
              <a:lnSpc>
                <a:spcPct val="100000"/>
              </a:lnSpc>
              <a:spcBef>
                <a:spcPts val="95"/>
              </a:spcBef>
            </a:pPr>
            <a:r>
              <a:rPr dirty="0" baseline="37037" sz="900" spc="30">
                <a:latin typeface="Lucida Sans Unicode"/>
                <a:cs typeface="Lucida Sans Unicode"/>
              </a:rPr>
              <a:t>∗</a:t>
            </a:r>
            <a:r>
              <a:rPr dirty="0" sz="900" spc="20">
                <a:latin typeface="Calibri"/>
                <a:cs typeface="Calibri"/>
              </a:rPr>
              <a:t>Image</a:t>
            </a:r>
            <a:r>
              <a:rPr dirty="0" sz="900" spc="7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adapted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endParaRPr sz="9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z="900" spc="20">
                <a:latin typeface="SimSun"/>
                <a:cs typeface="SimSun"/>
                <a:hlinkClick r:id="rId4"/>
              </a:rPr>
              <a:t>https://cdn.vectorstock.com/i/composite/12,25/neuron-cell-vector-81225.jpg</a:t>
            </a:r>
            <a:endParaRPr sz="900">
              <a:latin typeface="SimSun"/>
              <a:cs typeface="SimSu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043555" marR="5080">
              <a:lnSpc>
                <a:spcPct val="102600"/>
              </a:lnSpc>
              <a:spcBef>
                <a:spcPts val="55"/>
              </a:spcBef>
            </a:pPr>
            <a:r>
              <a:rPr dirty="0" spc="75" b="1">
                <a:latin typeface="Calibri"/>
                <a:cs typeface="Calibri"/>
              </a:rPr>
              <a:t>dendrite:</a:t>
            </a:r>
            <a:r>
              <a:rPr dirty="0" spc="175" b="1">
                <a:latin typeface="Calibri"/>
                <a:cs typeface="Calibri"/>
              </a:rPr>
              <a:t> </a:t>
            </a:r>
            <a:r>
              <a:rPr dirty="0" spc="-5"/>
              <a:t>receives</a:t>
            </a:r>
            <a:r>
              <a:rPr dirty="0" spc="10"/>
              <a:t> </a:t>
            </a:r>
            <a:r>
              <a:rPr dirty="0" spc="20"/>
              <a:t>signals</a:t>
            </a:r>
            <a:r>
              <a:rPr dirty="0" spc="5"/>
              <a:t> from</a:t>
            </a:r>
            <a:r>
              <a:rPr dirty="0" spc="10"/>
              <a:t> </a:t>
            </a:r>
            <a:r>
              <a:rPr dirty="0" spc="5"/>
              <a:t>other </a:t>
            </a:r>
            <a:r>
              <a:rPr dirty="0" spc="-235"/>
              <a:t> </a:t>
            </a:r>
            <a:r>
              <a:rPr dirty="0"/>
              <a:t>neurons</a:t>
            </a: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264395" y="482954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761365" algn="l"/>
              </a:tabLst>
            </a:pPr>
            <a:r>
              <a:rPr dirty="0" sz="1100" spc="70" b="1">
                <a:latin typeface="Calibri"/>
                <a:cs typeface="Calibri"/>
              </a:rPr>
              <a:t>synapse:	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connection</a:t>
            </a:r>
            <a:r>
              <a:rPr dirty="0" sz="1100" spc="10">
                <a:latin typeface="Calibri"/>
                <a:cs typeface="Calibri"/>
              </a:rPr>
              <a:t> 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4672" y="1409546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3927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3933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1634" y="1409546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7279" y="337332"/>
            <a:ext cx="1276350" cy="1150620"/>
            <a:chOff x="607279" y="337332"/>
            <a:chExt cx="1276350" cy="1150620"/>
          </a:xfrm>
        </p:grpSpPr>
        <p:sp>
          <p:nvSpPr>
            <p:cNvPr id="8" name="object 8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9809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5443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74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254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5160" y="975459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14793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7091" y="957399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59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09863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76435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70845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451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4793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195971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9295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9302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9626" y="1171660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4706" y="1181363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760357" y="100849"/>
            <a:ext cx="277241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Frank </a:t>
            </a:r>
            <a:r>
              <a:rPr dirty="0" spc="30"/>
              <a:t>Rosenblatt, </a:t>
            </a:r>
            <a:r>
              <a:rPr dirty="0" spc="20"/>
              <a:t>an </a:t>
            </a:r>
            <a:r>
              <a:rPr dirty="0" spc="35"/>
              <a:t>American </a:t>
            </a:r>
            <a:r>
              <a:rPr dirty="0" spc="20"/>
              <a:t>psychologist, </a:t>
            </a:r>
            <a:r>
              <a:rPr dirty="0" spc="25"/>
              <a:t> </a:t>
            </a:r>
            <a:r>
              <a:rPr dirty="0"/>
              <a:t>proposed</a:t>
            </a:r>
            <a:r>
              <a:rPr dirty="0" spc="5"/>
              <a:t> the</a:t>
            </a:r>
            <a:r>
              <a:rPr dirty="0" spc="10"/>
              <a:t> </a:t>
            </a:r>
            <a:r>
              <a:rPr dirty="0" spc="70" b="1">
                <a:latin typeface="Calibri"/>
                <a:cs typeface="Calibri"/>
              </a:rPr>
              <a:t>classical</a:t>
            </a:r>
            <a:r>
              <a:rPr dirty="0" spc="75" b="1">
                <a:latin typeface="Calibri"/>
                <a:cs typeface="Calibri"/>
              </a:rPr>
              <a:t> </a:t>
            </a:r>
            <a:r>
              <a:rPr dirty="0" spc="85" b="1">
                <a:latin typeface="Calibri"/>
                <a:cs typeface="Calibri"/>
              </a:rPr>
              <a:t>perceptron </a:t>
            </a:r>
            <a:r>
              <a:rPr dirty="0" spc="5"/>
              <a:t>model </a:t>
            </a:r>
            <a:r>
              <a:rPr dirty="0" spc="10"/>
              <a:t> </a:t>
            </a:r>
            <a:r>
              <a:rPr dirty="0" spc="20"/>
              <a:t>(1958)</a:t>
            </a: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760357" y="655026"/>
            <a:ext cx="277304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general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computational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McCulloch–Pitts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14" b="1">
                <a:latin typeface="Calibri"/>
                <a:cs typeface="Calibri"/>
              </a:rPr>
              <a:t>Main </a:t>
            </a:r>
            <a:r>
              <a:rPr dirty="0" sz="1100" spc="55" b="1">
                <a:latin typeface="Calibri"/>
                <a:cs typeface="Calibri"/>
              </a:rPr>
              <a:t>differences:</a:t>
            </a:r>
            <a:r>
              <a:rPr dirty="0" sz="1100" spc="60" b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Introduction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numer-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ical </a:t>
            </a:r>
            <a:r>
              <a:rPr dirty="0" sz="1100">
                <a:latin typeface="Calibri"/>
                <a:cs typeface="Calibri"/>
              </a:rPr>
              <a:t>weights for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mechanism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34"/>
              </a:spcBef>
            </a:pPr>
            <a:r>
              <a:rPr dirty="0" sz="1100" spc="40">
                <a:latin typeface="Calibri"/>
                <a:cs typeface="Calibri"/>
              </a:rPr>
              <a:t>Inputs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longer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limited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22616"/>
            <a:ext cx="63233" cy="6323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4" name="object 3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4672" y="1409546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3927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3933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1634" y="1409546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7279" y="337332"/>
            <a:ext cx="1276350" cy="1150620"/>
            <a:chOff x="607279" y="337332"/>
            <a:chExt cx="1276350" cy="1150620"/>
          </a:xfrm>
        </p:grpSpPr>
        <p:sp>
          <p:nvSpPr>
            <p:cNvPr id="8" name="object 8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9809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5443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74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254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5160" y="975459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14793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7091" y="957399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59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09863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76435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70845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451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4793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195971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9295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9302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9626" y="1171660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4706" y="1181363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760357" y="100849"/>
            <a:ext cx="277241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Frank </a:t>
            </a:r>
            <a:r>
              <a:rPr dirty="0" spc="30"/>
              <a:t>Rosenblatt, </a:t>
            </a:r>
            <a:r>
              <a:rPr dirty="0" spc="20"/>
              <a:t>an </a:t>
            </a:r>
            <a:r>
              <a:rPr dirty="0" spc="35"/>
              <a:t>American </a:t>
            </a:r>
            <a:r>
              <a:rPr dirty="0" spc="20"/>
              <a:t>psychologist, </a:t>
            </a:r>
            <a:r>
              <a:rPr dirty="0" spc="25"/>
              <a:t> </a:t>
            </a:r>
            <a:r>
              <a:rPr dirty="0"/>
              <a:t>proposed</a:t>
            </a:r>
            <a:r>
              <a:rPr dirty="0" spc="5"/>
              <a:t> the</a:t>
            </a:r>
            <a:r>
              <a:rPr dirty="0" spc="10"/>
              <a:t> </a:t>
            </a:r>
            <a:r>
              <a:rPr dirty="0" spc="70" b="1">
                <a:latin typeface="Calibri"/>
                <a:cs typeface="Calibri"/>
              </a:rPr>
              <a:t>classical</a:t>
            </a:r>
            <a:r>
              <a:rPr dirty="0" spc="75" b="1">
                <a:latin typeface="Calibri"/>
                <a:cs typeface="Calibri"/>
              </a:rPr>
              <a:t> </a:t>
            </a:r>
            <a:r>
              <a:rPr dirty="0" spc="85" b="1">
                <a:latin typeface="Calibri"/>
                <a:cs typeface="Calibri"/>
              </a:rPr>
              <a:t>perceptron </a:t>
            </a:r>
            <a:r>
              <a:rPr dirty="0" spc="5"/>
              <a:t>model </a:t>
            </a:r>
            <a:r>
              <a:rPr dirty="0" spc="10"/>
              <a:t> </a:t>
            </a:r>
            <a:r>
              <a:rPr dirty="0" spc="20"/>
              <a:t>(1958)</a:t>
            </a: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760357" y="655026"/>
            <a:ext cx="2773680" cy="16827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general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computational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McCulloch–Pitts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14" b="1">
                <a:latin typeface="Calibri"/>
                <a:cs typeface="Calibri"/>
              </a:rPr>
              <a:t>Main </a:t>
            </a:r>
            <a:r>
              <a:rPr dirty="0" sz="1100" spc="55" b="1">
                <a:latin typeface="Calibri"/>
                <a:cs typeface="Calibri"/>
              </a:rPr>
              <a:t>differences:</a:t>
            </a:r>
            <a:r>
              <a:rPr dirty="0" sz="1100" spc="60" b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Introduction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numer-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ical </a:t>
            </a:r>
            <a:r>
              <a:rPr dirty="0" sz="1100">
                <a:latin typeface="Calibri"/>
                <a:cs typeface="Calibri"/>
              </a:rPr>
              <a:t>weights for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mechanism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34"/>
              </a:spcBef>
            </a:pPr>
            <a:r>
              <a:rPr dirty="0" sz="1100" spc="40">
                <a:latin typeface="Calibri"/>
                <a:cs typeface="Calibri"/>
              </a:rPr>
              <a:t>Inputs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longer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limited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Calibri"/>
                <a:cs typeface="Calibri"/>
              </a:rPr>
              <a:t>Refined and carefully </a:t>
            </a:r>
            <a:r>
              <a:rPr dirty="0" sz="1100" spc="25">
                <a:latin typeface="Calibri"/>
                <a:cs typeface="Calibri"/>
              </a:rPr>
              <a:t>analyzed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45">
                <a:latin typeface="Calibri"/>
                <a:cs typeface="Calibri"/>
              </a:rPr>
              <a:t>Minsky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Papert </a:t>
            </a:r>
            <a:r>
              <a:rPr dirty="0" sz="1100" spc="20">
                <a:latin typeface="Calibri"/>
                <a:cs typeface="Calibri"/>
              </a:rPr>
              <a:t>(1969) </a:t>
            </a:r>
            <a:r>
              <a:rPr dirty="0" sz="1100" spc="25">
                <a:latin typeface="Calibri"/>
                <a:cs typeface="Calibri"/>
              </a:rPr>
              <a:t>- </a:t>
            </a:r>
            <a:r>
              <a:rPr dirty="0" sz="1100" spc="20">
                <a:latin typeface="Calibri"/>
                <a:cs typeface="Calibri"/>
              </a:rPr>
              <a:t>their </a:t>
            </a:r>
            <a:r>
              <a:rPr dirty="0" sz="1100" spc="5">
                <a:latin typeface="Calibri"/>
                <a:cs typeface="Calibri"/>
              </a:rPr>
              <a:t>model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referred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perceptron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here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22616"/>
            <a:ext cx="63233" cy="6323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86826"/>
            <a:ext cx="63233" cy="63233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5" name="object 3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376" y="1422195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630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37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9337" y="1422195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982" y="349993"/>
            <a:ext cx="1276350" cy="1150620"/>
            <a:chOff x="924982" y="349993"/>
            <a:chExt cx="1276350" cy="1150620"/>
          </a:xfrm>
        </p:grpSpPr>
        <p:sp>
          <p:nvSpPr>
            <p:cNvPr id="7" name="object 7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512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376" y="1422195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630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37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9337" y="1422195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982" y="349993"/>
            <a:ext cx="1276350" cy="1150620"/>
            <a:chOff x="924982" y="349993"/>
            <a:chExt cx="1276350" cy="1150620"/>
          </a:xfrm>
        </p:grpSpPr>
        <p:sp>
          <p:nvSpPr>
            <p:cNvPr id="7" name="object 7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512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376" y="1422195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630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37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9337" y="1422195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982" y="349993"/>
            <a:ext cx="1276350" cy="1150620"/>
            <a:chOff x="924982" y="349993"/>
            <a:chExt cx="1276350" cy="1150620"/>
          </a:xfrm>
        </p:grpSpPr>
        <p:sp>
          <p:nvSpPr>
            <p:cNvPr id="7" name="object 7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512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16959" y="71251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49522" y="71674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62565" y="105190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71924" y="90647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41890" y="848371"/>
            <a:ext cx="1401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376" y="1422195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630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37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9337" y="1422195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982" y="349993"/>
            <a:ext cx="1276350" cy="1150620"/>
            <a:chOff x="924982" y="349993"/>
            <a:chExt cx="1276350" cy="1150620"/>
          </a:xfrm>
        </p:grpSpPr>
        <p:sp>
          <p:nvSpPr>
            <p:cNvPr id="7" name="object 7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512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16959" y="71251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49522" y="71674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62565" y="105190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71924" y="90647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41890" y="848371"/>
            <a:ext cx="1401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83269" y="1314435"/>
            <a:ext cx="12896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Rewriting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above,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376" y="1422195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630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37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9337" y="1422195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982" y="349993"/>
            <a:ext cx="1276350" cy="1150620"/>
            <a:chOff x="924982" y="349993"/>
            <a:chExt cx="1276350" cy="1150620"/>
          </a:xfrm>
        </p:grpSpPr>
        <p:sp>
          <p:nvSpPr>
            <p:cNvPr id="7" name="object 7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512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16959" y="71251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49522" y="71674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62565" y="105190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71924" y="90647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41890" y="848371"/>
            <a:ext cx="1401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83269" y="1314435"/>
            <a:ext cx="12896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Rewriting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above,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16959" y="1625916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9522" y="163015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62565" y="196531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71924" y="181988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30511" y="1761780"/>
            <a:ext cx="17551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2" name="object 4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376" y="1422195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630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37" y="141006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9337" y="1422195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982" y="349993"/>
            <a:ext cx="1276350" cy="1150620"/>
            <a:chOff x="924982" y="349993"/>
            <a:chExt cx="1276350" cy="1150620"/>
          </a:xfrm>
        </p:grpSpPr>
        <p:sp>
          <p:nvSpPr>
            <p:cNvPr id="7" name="object 7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512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2299" y="1194012"/>
            <a:ext cx="4762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022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16959" y="71251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49522" y="71674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62565" y="105190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71924" y="90647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41890" y="848371"/>
            <a:ext cx="1401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83269" y="1314435"/>
            <a:ext cx="12896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Rewriting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above,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16959" y="1625916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9522" y="163015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62565" y="196531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71924" y="181988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30511" y="1761780"/>
            <a:ext cx="17551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6959" y="208720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49522" y="209144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62565" y="242660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1924" y="2281172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41890" y="2223070"/>
            <a:ext cx="164401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7" name="object 4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4982" y="349993"/>
            <a:ext cx="1276350" cy="1150620"/>
            <a:chOff x="924982" y="349993"/>
            <a:chExt cx="1276350" cy="1150620"/>
          </a:xfrm>
        </p:grpSpPr>
        <p:sp>
          <p:nvSpPr>
            <p:cNvPr id="3" name="object 3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7512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204" y="1365653"/>
            <a:ext cx="2213610" cy="47117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583565">
              <a:lnSpc>
                <a:spcPct val="100000"/>
              </a:lnSpc>
              <a:spcBef>
                <a:spcPts val="535"/>
              </a:spcBef>
              <a:tabLst>
                <a:tab pos="943610" algn="l"/>
                <a:tab pos="1334770" algn="l"/>
                <a:tab pos="1694814" algn="l"/>
                <a:tab pos="201803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baseline="5050" sz="1650" spc="30" i="1">
                <a:latin typeface="Calibri"/>
                <a:cs typeface="Calibri"/>
              </a:rPr>
              <a:t>..	..	</a:t>
            </a: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434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accepted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convention,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16959" y="71251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49522" y="71674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62565" y="105190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71924" y="90647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41890" y="848371"/>
            <a:ext cx="1401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83269" y="1314435"/>
            <a:ext cx="12896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Rewriting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above,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16959" y="1625916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49522" y="163015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62565" y="196531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71924" y="181988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30511" y="1761780"/>
            <a:ext cx="17551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16959" y="208720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49522" y="209144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62565" y="242660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71924" y="2281172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41890" y="2223070"/>
            <a:ext cx="164401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4" name="object 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976" y="1422195"/>
            <a:ext cx="1706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  <a:tabLst>
                <a:tab pos="435609" algn="l"/>
                <a:tab pos="826769" algn="l"/>
                <a:tab pos="1186815" algn="l"/>
                <a:tab pos="151003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baseline="5050" sz="1650" spc="30" i="1">
                <a:latin typeface="Calibri"/>
                <a:cs typeface="Calibri"/>
              </a:rPr>
              <a:t>..	..	</a:t>
            </a: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4982" y="349993"/>
            <a:ext cx="1276350" cy="1150620"/>
            <a:chOff x="924982" y="349993"/>
            <a:chExt cx="1276350" cy="1150620"/>
          </a:xfrm>
        </p:grpSpPr>
        <p:sp>
          <p:nvSpPr>
            <p:cNvPr id="4" name="object 4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512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304" y="1623313"/>
            <a:ext cx="1776730" cy="35115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accepted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convention,</a:t>
            </a:r>
            <a:endParaRPr sz="1100">
              <a:latin typeface="Calibri"/>
              <a:cs typeface="Calibri"/>
            </a:endParaRPr>
          </a:p>
          <a:p>
            <a:pPr algn="r" marR="359410">
              <a:lnSpc>
                <a:spcPct val="100000"/>
              </a:lnSpc>
              <a:spcBef>
                <a:spcPts val="120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90929" y="183132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1918" y="1962935"/>
            <a:ext cx="12198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03972" y="2166466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13331" y="2021051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47722" y="1962935"/>
            <a:ext cx="241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16959" y="71251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49522" y="71674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62565" y="105190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71924" y="90647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41890" y="848371"/>
            <a:ext cx="1401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83269" y="1314435"/>
            <a:ext cx="12896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Rewriting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above,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16959" y="1625916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49522" y="163015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62565" y="196531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71924" y="181988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30511" y="1761780"/>
            <a:ext cx="17551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16959" y="208720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49522" y="209144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62565" y="242660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71924" y="2281172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41890" y="2223070"/>
            <a:ext cx="164401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924" y="155892"/>
            <a:ext cx="1622145" cy="15800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14768" y="1791594"/>
            <a:ext cx="11645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Biological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Neurons</a:t>
            </a:r>
            <a:r>
              <a:rPr dirty="0" baseline="27777" sz="1050" spc="-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04" y="2521788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01904" y="2528069"/>
            <a:ext cx="4525645" cy="301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8285">
              <a:lnSpc>
                <a:spcPct val="100000"/>
              </a:lnSpc>
              <a:spcBef>
                <a:spcPts val="95"/>
              </a:spcBef>
            </a:pPr>
            <a:r>
              <a:rPr dirty="0" baseline="37037" sz="900" spc="30">
                <a:latin typeface="Lucida Sans Unicode"/>
                <a:cs typeface="Lucida Sans Unicode"/>
              </a:rPr>
              <a:t>∗</a:t>
            </a:r>
            <a:r>
              <a:rPr dirty="0" sz="900" spc="20">
                <a:latin typeface="Calibri"/>
                <a:cs typeface="Calibri"/>
              </a:rPr>
              <a:t>Image</a:t>
            </a:r>
            <a:r>
              <a:rPr dirty="0" sz="900" spc="7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adapted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endParaRPr sz="9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z="900" spc="20">
                <a:latin typeface="SimSun"/>
                <a:cs typeface="SimSun"/>
                <a:hlinkClick r:id="rId4"/>
              </a:rPr>
              <a:t>https://cdn.vectorstock.com/i/composite/12,25/neuron-cell-vector-81225.jpg</a:t>
            </a:r>
            <a:endParaRPr sz="900">
              <a:latin typeface="SimSun"/>
              <a:cs typeface="SimSu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043555" marR="5080">
              <a:lnSpc>
                <a:spcPct val="102600"/>
              </a:lnSpc>
              <a:spcBef>
                <a:spcPts val="55"/>
              </a:spcBef>
            </a:pPr>
            <a:r>
              <a:rPr dirty="0" spc="75" b="1">
                <a:latin typeface="Calibri"/>
                <a:cs typeface="Calibri"/>
              </a:rPr>
              <a:t>dendrite:</a:t>
            </a:r>
            <a:r>
              <a:rPr dirty="0" spc="175" b="1">
                <a:latin typeface="Calibri"/>
                <a:cs typeface="Calibri"/>
              </a:rPr>
              <a:t> </a:t>
            </a:r>
            <a:r>
              <a:rPr dirty="0" spc="-5"/>
              <a:t>receives</a:t>
            </a:r>
            <a:r>
              <a:rPr dirty="0" spc="10"/>
              <a:t> </a:t>
            </a:r>
            <a:r>
              <a:rPr dirty="0" spc="20"/>
              <a:t>signals</a:t>
            </a:r>
            <a:r>
              <a:rPr dirty="0" spc="5"/>
              <a:t> from</a:t>
            </a:r>
            <a:r>
              <a:rPr dirty="0" spc="10"/>
              <a:t> </a:t>
            </a:r>
            <a:r>
              <a:rPr dirty="0" spc="5"/>
              <a:t>other </a:t>
            </a:r>
            <a:r>
              <a:rPr dirty="0" spc="-235"/>
              <a:t> </a:t>
            </a:r>
            <a:r>
              <a:rPr dirty="0"/>
              <a:t>neurons</a:t>
            </a: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264395" y="482954"/>
            <a:ext cx="2268220" cy="5740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761365" algn="l"/>
              </a:tabLst>
            </a:pPr>
            <a:r>
              <a:rPr dirty="0" sz="1100" spc="70" b="1">
                <a:latin typeface="Calibri"/>
                <a:cs typeface="Calibri"/>
              </a:rPr>
              <a:t>synapse:	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connection</a:t>
            </a:r>
            <a:r>
              <a:rPr dirty="0" sz="1100" spc="10">
                <a:latin typeface="Calibri"/>
                <a:cs typeface="Calibri"/>
              </a:rPr>
              <a:t> 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70" b="1">
                <a:latin typeface="Calibri"/>
                <a:cs typeface="Calibri"/>
              </a:rPr>
              <a:t>soma:</a:t>
            </a:r>
            <a:r>
              <a:rPr dirty="0" sz="1100" spc="220" b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processes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2" name="object 3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976" y="1422195"/>
            <a:ext cx="1706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  <a:tabLst>
                <a:tab pos="435609" algn="l"/>
                <a:tab pos="826769" algn="l"/>
                <a:tab pos="1186815" algn="l"/>
                <a:tab pos="151003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baseline="5050" sz="1650" spc="30" i="1">
                <a:latin typeface="Calibri"/>
                <a:cs typeface="Calibri"/>
              </a:rPr>
              <a:t>..	..	</a:t>
            </a: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4982" y="349993"/>
            <a:ext cx="1276350" cy="1150620"/>
            <a:chOff x="924982" y="349993"/>
            <a:chExt cx="1276350" cy="1150620"/>
          </a:xfrm>
        </p:grpSpPr>
        <p:sp>
          <p:nvSpPr>
            <p:cNvPr id="4" name="object 4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512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304" y="1623313"/>
            <a:ext cx="1776730" cy="35115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accepted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convention,</a:t>
            </a:r>
            <a:endParaRPr sz="1100">
              <a:latin typeface="Calibri"/>
              <a:cs typeface="Calibri"/>
            </a:endParaRPr>
          </a:p>
          <a:p>
            <a:pPr algn="r" marR="359410">
              <a:lnSpc>
                <a:spcPct val="100000"/>
              </a:lnSpc>
              <a:spcBef>
                <a:spcPts val="120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90929" y="183132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1918" y="1962935"/>
            <a:ext cx="12198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03972" y="2166466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13331" y="2021051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47722" y="1962935"/>
            <a:ext cx="241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304" y="2775355"/>
            <a:ext cx="44195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55" i="1">
                <a:latin typeface="Calibri"/>
                <a:cs typeface="Calibri"/>
              </a:rPr>
              <a:t>he</a:t>
            </a:r>
            <a:r>
              <a:rPr dirty="0" sz="1100" spc="70" i="1">
                <a:latin typeface="Calibri"/>
                <a:cs typeface="Calibri"/>
              </a:rPr>
              <a:t>r</a:t>
            </a:r>
            <a:r>
              <a:rPr dirty="0" sz="1100" i="1">
                <a:latin typeface="Calibri"/>
                <a:cs typeface="Calibri"/>
              </a:rPr>
              <a:t>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0013" y="2775355"/>
            <a:ext cx="1492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569595" algn="l"/>
                <a:tab pos="93662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−</a:t>
            </a:r>
            <a:r>
              <a:rPr dirty="0" sz="1100" spc="-6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16959" y="71251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49522" y="71674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62565" y="105190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924" y="90647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41890" y="848371"/>
            <a:ext cx="1401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83269" y="1314435"/>
            <a:ext cx="12896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Rewriting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above,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6959" y="1625916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49522" y="163015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62565" y="196531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1924" y="181988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30511" y="1761780"/>
            <a:ext cx="17551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16959" y="208720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49522" y="209144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62565" y="242660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71924" y="2281172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41890" y="2223070"/>
            <a:ext cx="164401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2" name="object 5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976" y="1422195"/>
            <a:ext cx="1706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  <a:tabLst>
                <a:tab pos="435609" algn="l"/>
                <a:tab pos="826769" algn="l"/>
                <a:tab pos="1186815" algn="l"/>
                <a:tab pos="151003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baseline="5050" sz="1650" spc="30" i="1">
                <a:latin typeface="Calibri"/>
                <a:cs typeface="Calibri"/>
              </a:rPr>
              <a:t>..	..	</a:t>
            </a: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14" y="349993"/>
            <a:ext cx="1572895" cy="1150620"/>
            <a:chOff x="628414" y="349993"/>
            <a:chExt cx="1572895" cy="1150620"/>
          </a:xfrm>
        </p:grpSpPr>
        <p:sp>
          <p:nvSpPr>
            <p:cNvPr id="4" name="object 4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513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0944" y="907540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6"/>
                  </a:moveTo>
                  <a:lnTo>
                    <a:pt x="775432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69304" y="896250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8081" y="1132333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baseline="-13888" sz="900" spc="37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baseline="-13888" sz="900" spc="172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850" spc="25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dirty="0" sz="850" spc="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850" spc="-35">
                <a:solidFill>
                  <a:srgbClr val="FF0000"/>
                </a:solidFill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solidFill>
                  <a:srgbClr val="FF0000"/>
                </a:solidFill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dirty="0" baseline="-10416" sz="1200" spc="12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baseline="-10416" sz="1200" spc="209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95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dirty="0" sz="1100" spc="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15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7304" y="1623313"/>
            <a:ext cx="1776730" cy="35115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accepted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convention,</a:t>
            </a:r>
            <a:endParaRPr sz="1100">
              <a:latin typeface="Calibri"/>
              <a:cs typeface="Calibri"/>
            </a:endParaRPr>
          </a:p>
          <a:p>
            <a:pPr algn="r" marR="359410">
              <a:lnSpc>
                <a:spcPct val="100000"/>
              </a:lnSpc>
              <a:spcBef>
                <a:spcPts val="120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90929" y="183132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1918" y="1962935"/>
            <a:ext cx="12198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3972" y="2166466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13331" y="2021051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47722" y="1962935"/>
            <a:ext cx="241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16959" y="71251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9522" y="71674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62565" y="105190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71924" y="90647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41890" y="848371"/>
            <a:ext cx="1401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83269" y="1314435"/>
            <a:ext cx="12896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Rewriting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above,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16959" y="1625916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49522" y="163015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62565" y="196531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71924" y="181988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130511" y="1761780"/>
            <a:ext cx="17551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816959" y="208720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49522" y="209144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62565" y="242660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71924" y="2281172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41890" y="2223070"/>
            <a:ext cx="164401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3" name="object 5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227304" y="2809991"/>
            <a:ext cx="441959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55" i="1">
                <a:latin typeface="Calibri"/>
                <a:cs typeface="Calibri"/>
              </a:rPr>
              <a:t>he</a:t>
            </a:r>
            <a:r>
              <a:rPr dirty="0" sz="1100" spc="70" i="1">
                <a:latin typeface="Calibri"/>
                <a:cs typeface="Calibri"/>
              </a:rPr>
              <a:t>r</a:t>
            </a:r>
            <a:r>
              <a:rPr dirty="0" sz="1100" i="1">
                <a:latin typeface="Calibri"/>
                <a:cs typeface="Calibri"/>
              </a:rPr>
              <a:t>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05413" y="2806527"/>
            <a:ext cx="1979930" cy="42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65"/>
              </a:lnSpc>
              <a:tabLst>
                <a:tab pos="544195" algn="l"/>
                <a:tab pos="91122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−</a:t>
            </a:r>
            <a:r>
              <a:rPr dirty="0" sz="1100" spc="-6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1215390">
              <a:lnSpc>
                <a:spcPct val="100000"/>
              </a:lnSpc>
              <a:spcBef>
                <a:spcPts val="135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976" y="1422195"/>
            <a:ext cx="1706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  <a:tabLst>
                <a:tab pos="435609" algn="l"/>
                <a:tab pos="826769" algn="l"/>
                <a:tab pos="1186815" algn="l"/>
                <a:tab pos="151003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baseline="5050" sz="1650" spc="30" i="1">
                <a:latin typeface="Calibri"/>
                <a:cs typeface="Calibri"/>
              </a:rPr>
              <a:t>..	..	</a:t>
            </a: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14" y="349993"/>
            <a:ext cx="1572895" cy="1150620"/>
            <a:chOff x="628414" y="349993"/>
            <a:chExt cx="1572895" cy="1150620"/>
          </a:xfrm>
        </p:grpSpPr>
        <p:sp>
          <p:nvSpPr>
            <p:cNvPr id="4" name="object 4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7513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0944" y="907540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6"/>
                  </a:moveTo>
                  <a:lnTo>
                    <a:pt x="775432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69304" y="896250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4999" y="1194012"/>
            <a:ext cx="4508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895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8081" y="1132333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baseline="-13888" sz="900" spc="37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baseline="-13888" sz="900" spc="172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850" spc="25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dirty="0" sz="850" spc="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850" spc="-35">
                <a:solidFill>
                  <a:srgbClr val="FF0000"/>
                </a:solidFill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solidFill>
                  <a:srgbClr val="FF0000"/>
                </a:solidFill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dirty="0" baseline="-10416" sz="1200" spc="12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baseline="-10416" sz="1200" spc="209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95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dirty="0" sz="1100" spc="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15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7304" y="1623313"/>
            <a:ext cx="1776730" cy="35115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accepted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convention,</a:t>
            </a:r>
            <a:endParaRPr sz="1100">
              <a:latin typeface="Calibri"/>
              <a:cs typeface="Calibri"/>
            </a:endParaRPr>
          </a:p>
          <a:p>
            <a:pPr algn="r" marR="359410">
              <a:lnSpc>
                <a:spcPct val="100000"/>
              </a:lnSpc>
              <a:spcBef>
                <a:spcPts val="120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90929" y="183132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1918" y="1962935"/>
            <a:ext cx="12198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3972" y="2166466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13331" y="2021051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47722" y="1962935"/>
            <a:ext cx="241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58366" y="2288373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0929" y="2292615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03972" y="262775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13331" y="2482340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3297" y="2424225"/>
            <a:ext cx="14058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16959" y="25123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9522" y="255459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62565" y="59061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71924" y="445184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30511" y="387082"/>
            <a:ext cx="1512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6959" y="71251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49522" y="71674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62565" y="105190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1924" y="90647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41890" y="848371"/>
            <a:ext cx="1401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83269" y="1314435"/>
            <a:ext cx="12896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Rewriting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above,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816959" y="1625916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49522" y="1630158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62565" y="1965311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71924" y="1819883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30511" y="1761780"/>
            <a:ext cx="17551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816959" y="208720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49522" y="209144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62565" y="242660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35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71924" y="2281172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41890" y="2223070"/>
            <a:ext cx="164401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8" name="object 5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27304" y="2809991"/>
            <a:ext cx="441959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55" i="1">
                <a:latin typeface="Calibri"/>
                <a:cs typeface="Calibri"/>
              </a:rPr>
              <a:t>he</a:t>
            </a:r>
            <a:r>
              <a:rPr dirty="0" sz="1100" spc="70" i="1">
                <a:latin typeface="Calibri"/>
                <a:cs typeface="Calibri"/>
              </a:rPr>
              <a:t>r</a:t>
            </a:r>
            <a:r>
              <a:rPr dirty="0" sz="1100" i="1">
                <a:latin typeface="Calibri"/>
                <a:cs typeface="Calibri"/>
              </a:rPr>
              <a:t>e,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5413" y="2806527"/>
            <a:ext cx="1979930" cy="42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65"/>
              </a:lnSpc>
              <a:tabLst>
                <a:tab pos="544195" algn="l"/>
                <a:tab pos="91122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−</a:t>
            </a:r>
            <a:r>
              <a:rPr dirty="0" sz="1100" spc="-6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1215390">
              <a:lnSpc>
                <a:spcPct val="100000"/>
              </a:lnSpc>
              <a:spcBef>
                <a:spcPts val="135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211541"/>
            <a:ext cx="63233" cy="632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421574"/>
            <a:ext cx="63233" cy="632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631606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1894" y="872246"/>
            <a:ext cx="3519170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answer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following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questions: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25299"/>
              </a:lnSpc>
            </a:pP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trying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implement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functions?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−</a:t>
            </a:r>
            <a:r>
              <a:rPr dirty="0" sz="1100" spc="-65" i="1">
                <a:latin typeface="Calibri"/>
                <a:cs typeface="Calibri"/>
              </a:rPr>
              <a:t>θ</a:t>
            </a:r>
            <a:r>
              <a:rPr dirty="0" sz="1100" spc="-40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bias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24</a:t>
            </a:r>
            <a:r>
              <a:rPr dirty="0" spc="75"/>
              <a:t>/1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5073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5077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3072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3751" y="349993"/>
            <a:ext cx="1353820" cy="1118235"/>
            <a:chOff x="603751" y="349993"/>
            <a:chExt cx="1353820" cy="1118235"/>
          </a:xfrm>
        </p:grpSpPr>
        <p:sp>
          <p:nvSpPr>
            <p:cNvPr id="6" name="object 6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5177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63200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26976" y="983281"/>
              <a:ext cx="114935" cy="481965"/>
            </a:xfrm>
            <a:custGeom>
              <a:avLst/>
              <a:gdLst/>
              <a:ahLst/>
              <a:cxnLst/>
              <a:rect l="l" t="t" r="r" b="b"/>
              <a:pathLst>
                <a:path w="114934" h="481965">
                  <a:moveTo>
                    <a:pt x="114725" y="48180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02902" y="980815"/>
              <a:ext cx="59690" cy="33020"/>
            </a:xfrm>
            <a:custGeom>
              <a:avLst/>
              <a:gdLst/>
              <a:ahLst/>
              <a:cxnLst/>
              <a:rect l="l" t="t" r="r" b="b"/>
              <a:pathLst>
                <a:path w="59690" h="33019">
                  <a:moveTo>
                    <a:pt x="0" y="32693"/>
                  </a:moveTo>
                  <a:lnTo>
                    <a:pt x="10556" y="25419"/>
                  </a:lnTo>
                  <a:lnTo>
                    <a:pt x="17628" y="17257"/>
                  </a:lnTo>
                  <a:lnTo>
                    <a:pt x="21757" y="8639"/>
                  </a:lnTo>
                  <a:lnTo>
                    <a:pt x="23486" y="0"/>
                  </a:lnTo>
                  <a:lnTo>
                    <a:pt x="28924" y="6933"/>
                  </a:lnTo>
                  <a:lnTo>
                    <a:pt x="36493" y="12765"/>
                  </a:lnTo>
                  <a:lnTo>
                    <a:pt x="46484" y="16865"/>
                  </a:lnTo>
                  <a:lnTo>
                    <a:pt x="59186" y="18601"/>
                  </a:lnTo>
                </a:path>
              </a:pathLst>
            </a:custGeom>
            <a:ln w="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07031" y="942858"/>
              <a:ext cx="447675" cy="522605"/>
            </a:xfrm>
            <a:custGeom>
              <a:avLst/>
              <a:gdLst/>
              <a:ahLst/>
              <a:cxnLst/>
              <a:rect l="l" t="t" r="r" b="b"/>
              <a:pathLst>
                <a:path w="447675" h="522605">
                  <a:moveTo>
                    <a:pt x="447639" y="52222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9430" y="940930"/>
              <a:ext cx="46355" cy="40005"/>
            </a:xfrm>
            <a:custGeom>
              <a:avLst/>
              <a:gdLst/>
              <a:ahLst/>
              <a:cxnLst/>
              <a:rect l="l" t="t" r="r" b="b"/>
              <a:pathLst>
                <a:path w="46355" h="40005">
                  <a:moveTo>
                    <a:pt x="0" y="39884"/>
                  </a:moveTo>
                  <a:lnTo>
                    <a:pt x="6073" y="28569"/>
                  </a:lnTo>
                  <a:lnTo>
                    <a:pt x="8634" y="18058"/>
                  </a:lnTo>
                  <a:lnTo>
                    <a:pt x="8365" y="8489"/>
                  </a:lnTo>
                  <a:lnTo>
                    <a:pt x="5948" y="0"/>
                  </a:lnTo>
                  <a:lnTo>
                    <a:pt x="13968" y="3686"/>
                  </a:lnTo>
                  <a:lnTo>
                    <a:pt x="23383" y="5414"/>
                  </a:lnTo>
                  <a:lnTo>
                    <a:pt x="34162" y="4491"/>
                  </a:lnTo>
                  <a:lnTo>
                    <a:pt x="46273" y="219"/>
                  </a:lnTo>
                </a:path>
              </a:pathLst>
            </a:custGeom>
            <a:ln w="50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6282" y="920297"/>
              <a:ext cx="631190" cy="530225"/>
            </a:xfrm>
            <a:custGeom>
              <a:avLst/>
              <a:gdLst/>
              <a:ahLst/>
              <a:cxnLst/>
              <a:rect l="l" t="t" r="r" b="b"/>
              <a:pathLst>
                <a:path w="631190" h="530225">
                  <a:moveTo>
                    <a:pt x="0" y="529968"/>
                  </a:moveTo>
                  <a:lnTo>
                    <a:pt x="63098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9340" y="912304"/>
              <a:ext cx="40005" cy="46990"/>
            </a:xfrm>
            <a:custGeom>
              <a:avLst/>
              <a:gdLst/>
              <a:ahLst/>
              <a:cxnLst/>
              <a:rect l="l" t="t" r="r" b="b"/>
              <a:pathLst>
                <a:path w="40005" h="46990">
                  <a:moveTo>
                    <a:pt x="0" y="0"/>
                  </a:moveTo>
                  <a:lnTo>
                    <a:pt x="11268" y="6195"/>
                  </a:lnTo>
                  <a:lnTo>
                    <a:pt x="21767" y="8865"/>
                  </a:lnTo>
                  <a:lnTo>
                    <a:pt x="31351" y="8692"/>
                  </a:lnTo>
                  <a:lnTo>
                    <a:pt x="39875" y="6358"/>
                  </a:lnTo>
                  <a:lnTo>
                    <a:pt x="36103" y="14351"/>
                  </a:lnTo>
                  <a:lnTo>
                    <a:pt x="34278" y="23761"/>
                  </a:lnTo>
                  <a:lnTo>
                    <a:pt x="35094" y="34563"/>
                  </a:lnTo>
                  <a:lnTo>
                    <a:pt x="39249" y="46732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866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2499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48081" y="1132333"/>
            <a:ext cx="51435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35"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33665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1003" y="1194012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4302" y="1194012"/>
            <a:ext cx="51244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3845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609" y="186321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035810" marR="5080">
              <a:lnSpc>
                <a:spcPct val="102600"/>
              </a:lnSpc>
              <a:spcBef>
                <a:spcPts val="55"/>
              </a:spcBef>
            </a:pPr>
            <a:r>
              <a:rPr dirty="0" spc="30"/>
              <a:t>Consider</a:t>
            </a:r>
            <a:r>
              <a:rPr dirty="0" spc="85"/>
              <a:t> </a:t>
            </a:r>
            <a:r>
              <a:rPr dirty="0"/>
              <a:t>the</a:t>
            </a:r>
            <a:r>
              <a:rPr dirty="0" spc="90"/>
              <a:t> </a:t>
            </a:r>
            <a:r>
              <a:rPr dirty="0" spc="35"/>
              <a:t>task</a:t>
            </a:r>
            <a:r>
              <a:rPr dirty="0" spc="90"/>
              <a:t> </a:t>
            </a:r>
            <a:r>
              <a:rPr dirty="0" spc="-20"/>
              <a:t>of</a:t>
            </a:r>
            <a:r>
              <a:rPr dirty="0" spc="90"/>
              <a:t> </a:t>
            </a:r>
            <a:r>
              <a:rPr dirty="0" spc="25"/>
              <a:t>predicting</a:t>
            </a:r>
            <a:r>
              <a:rPr dirty="0" spc="90"/>
              <a:t> </a:t>
            </a:r>
            <a:r>
              <a:rPr dirty="0"/>
              <a:t>whether</a:t>
            </a:r>
            <a:r>
              <a:rPr dirty="0" spc="90"/>
              <a:t> </a:t>
            </a:r>
            <a:r>
              <a:rPr dirty="0" spc="-50"/>
              <a:t>we</a:t>
            </a:r>
            <a:r>
              <a:rPr dirty="0" spc="85"/>
              <a:t> </a:t>
            </a:r>
            <a:r>
              <a:rPr dirty="0" spc="5"/>
              <a:t>would</a:t>
            </a:r>
            <a:r>
              <a:rPr dirty="0" spc="90"/>
              <a:t> </a:t>
            </a:r>
            <a:r>
              <a:rPr dirty="0" spc="20"/>
              <a:t>like </a:t>
            </a:r>
            <a:r>
              <a:rPr dirty="0" spc="-229"/>
              <a:t> </a:t>
            </a:r>
            <a:r>
              <a:rPr dirty="0" spc="15"/>
              <a:t>a</a:t>
            </a:r>
            <a:r>
              <a:rPr dirty="0" spc="105"/>
              <a:t> </a:t>
            </a:r>
            <a:r>
              <a:rPr dirty="0" spc="5"/>
              <a:t>movie</a:t>
            </a:r>
            <a:r>
              <a:rPr dirty="0" spc="114"/>
              <a:t> </a:t>
            </a:r>
            <a:r>
              <a:rPr dirty="0"/>
              <a:t>or</a:t>
            </a:r>
            <a:r>
              <a:rPr dirty="0" spc="110"/>
              <a:t> </a:t>
            </a:r>
            <a:r>
              <a:rPr dirty="0" spc="15"/>
              <a:t>not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5073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5077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3072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3751" y="349993"/>
            <a:ext cx="1353820" cy="1118235"/>
            <a:chOff x="603751" y="349993"/>
            <a:chExt cx="1353820" cy="1118235"/>
          </a:xfrm>
        </p:grpSpPr>
        <p:sp>
          <p:nvSpPr>
            <p:cNvPr id="7" name="object 7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77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63200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6976" y="983281"/>
              <a:ext cx="114935" cy="481965"/>
            </a:xfrm>
            <a:custGeom>
              <a:avLst/>
              <a:gdLst/>
              <a:ahLst/>
              <a:cxnLst/>
              <a:rect l="l" t="t" r="r" b="b"/>
              <a:pathLst>
                <a:path w="114934" h="481965">
                  <a:moveTo>
                    <a:pt x="114725" y="48180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2902" y="980815"/>
              <a:ext cx="59690" cy="33020"/>
            </a:xfrm>
            <a:custGeom>
              <a:avLst/>
              <a:gdLst/>
              <a:ahLst/>
              <a:cxnLst/>
              <a:rect l="l" t="t" r="r" b="b"/>
              <a:pathLst>
                <a:path w="59690" h="33019">
                  <a:moveTo>
                    <a:pt x="0" y="32693"/>
                  </a:moveTo>
                  <a:lnTo>
                    <a:pt x="10556" y="25419"/>
                  </a:lnTo>
                  <a:lnTo>
                    <a:pt x="17628" y="17257"/>
                  </a:lnTo>
                  <a:lnTo>
                    <a:pt x="21757" y="8639"/>
                  </a:lnTo>
                  <a:lnTo>
                    <a:pt x="23486" y="0"/>
                  </a:lnTo>
                  <a:lnTo>
                    <a:pt x="28924" y="6933"/>
                  </a:lnTo>
                  <a:lnTo>
                    <a:pt x="36493" y="12765"/>
                  </a:lnTo>
                  <a:lnTo>
                    <a:pt x="46484" y="16865"/>
                  </a:lnTo>
                  <a:lnTo>
                    <a:pt x="59186" y="18601"/>
                  </a:lnTo>
                </a:path>
              </a:pathLst>
            </a:custGeom>
            <a:ln w="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07031" y="942858"/>
              <a:ext cx="447675" cy="522605"/>
            </a:xfrm>
            <a:custGeom>
              <a:avLst/>
              <a:gdLst/>
              <a:ahLst/>
              <a:cxnLst/>
              <a:rect l="l" t="t" r="r" b="b"/>
              <a:pathLst>
                <a:path w="447675" h="522605">
                  <a:moveTo>
                    <a:pt x="447639" y="52222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99430" y="940930"/>
              <a:ext cx="46355" cy="40005"/>
            </a:xfrm>
            <a:custGeom>
              <a:avLst/>
              <a:gdLst/>
              <a:ahLst/>
              <a:cxnLst/>
              <a:rect l="l" t="t" r="r" b="b"/>
              <a:pathLst>
                <a:path w="46355" h="40005">
                  <a:moveTo>
                    <a:pt x="0" y="39884"/>
                  </a:moveTo>
                  <a:lnTo>
                    <a:pt x="6073" y="28569"/>
                  </a:lnTo>
                  <a:lnTo>
                    <a:pt x="8634" y="18058"/>
                  </a:lnTo>
                  <a:lnTo>
                    <a:pt x="8365" y="8489"/>
                  </a:lnTo>
                  <a:lnTo>
                    <a:pt x="5948" y="0"/>
                  </a:lnTo>
                  <a:lnTo>
                    <a:pt x="13968" y="3686"/>
                  </a:lnTo>
                  <a:lnTo>
                    <a:pt x="23383" y="5414"/>
                  </a:lnTo>
                  <a:lnTo>
                    <a:pt x="34162" y="4491"/>
                  </a:lnTo>
                  <a:lnTo>
                    <a:pt x="46273" y="219"/>
                  </a:lnTo>
                </a:path>
              </a:pathLst>
            </a:custGeom>
            <a:ln w="50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6282" y="920297"/>
              <a:ext cx="631190" cy="530225"/>
            </a:xfrm>
            <a:custGeom>
              <a:avLst/>
              <a:gdLst/>
              <a:ahLst/>
              <a:cxnLst/>
              <a:rect l="l" t="t" r="r" b="b"/>
              <a:pathLst>
                <a:path w="631190" h="530225">
                  <a:moveTo>
                    <a:pt x="0" y="529968"/>
                  </a:moveTo>
                  <a:lnTo>
                    <a:pt x="63098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9340" y="912304"/>
              <a:ext cx="40005" cy="46990"/>
            </a:xfrm>
            <a:custGeom>
              <a:avLst/>
              <a:gdLst/>
              <a:ahLst/>
              <a:cxnLst/>
              <a:rect l="l" t="t" r="r" b="b"/>
              <a:pathLst>
                <a:path w="40005" h="46990">
                  <a:moveTo>
                    <a:pt x="0" y="0"/>
                  </a:moveTo>
                  <a:lnTo>
                    <a:pt x="11268" y="6195"/>
                  </a:lnTo>
                  <a:lnTo>
                    <a:pt x="21767" y="8865"/>
                  </a:lnTo>
                  <a:lnTo>
                    <a:pt x="31351" y="8692"/>
                  </a:lnTo>
                  <a:lnTo>
                    <a:pt x="39875" y="6358"/>
                  </a:lnTo>
                  <a:lnTo>
                    <a:pt x="36103" y="14351"/>
                  </a:lnTo>
                  <a:lnTo>
                    <a:pt x="34278" y="23761"/>
                  </a:lnTo>
                  <a:lnTo>
                    <a:pt x="35094" y="34563"/>
                  </a:lnTo>
                  <a:lnTo>
                    <a:pt x="39249" y="46732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82866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52499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48081" y="1132333"/>
            <a:ext cx="51435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35"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3665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003" y="1194012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4302" y="1194012"/>
            <a:ext cx="51244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3845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035810" marR="5080">
              <a:lnSpc>
                <a:spcPct val="102600"/>
              </a:lnSpc>
              <a:spcBef>
                <a:spcPts val="55"/>
              </a:spcBef>
            </a:pPr>
            <a:r>
              <a:rPr dirty="0" spc="30"/>
              <a:t>Consider</a:t>
            </a:r>
            <a:r>
              <a:rPr dirty="0" spc="85"/>
              <a:t> </a:t>
            </a:r>
            <a:r>
              <a:rPr dirty="0"/>
              <a:t>the</a:t>
            </a:r>
            <a:r>
              <a:rPr dirty="0" spc="90"/>
              <a:t> </a:t>
            </a:r>
            <a:r>
              <a:rPr dirty="0" spc="35"/>
              <a:t>task</a:t>
            </a:r>
            <a:r>
              <a:rPr dirty="0" spc="90"/>
              <a:t> </a:t>
            </a:r>
            <a:r>
              <a:rPr dirty="0" spc="-20"/>
              <a:t>of</a:t>
            </a:r>
            <a:r>
              <a:rPr dirty="0" spc="90"/>
              <a:t> </a:t>
            </a:r>
            <a:r>
              <a:rPr dirty="0" spc="25"/>
              <a:t>predicting</a:t>
            </a:r>
            <a:r>
              <a:rPr dirty="0" spc="90"/>
              <a:t> </a:t>
            </a:r>
            <a:r>
              <a:rPr dirty="0"/>
              <a:t>whether</a:t>
            </a:r>
            <a:r>
              <a:rPr dirty="0" spc="90"/>
              <a:t> </a:t>
            </a:r>
            <a:r>
              <a:rPr dirty="0" spc="-50"/>
              <a:t>we</a:t>
            </a:r>
            <a:r>
              <a:rPr dirty="0" spc="85"/>
              <a:t> </a:t>
            </a:r>
            <a:r>
              <a:rPr dirty="0" spc="5"/>
              <a:t>would</a:t>
            </a:r>
            <a:r>
              <a:rPr dirty="0" spc="90"/>
              <a:t> </a:t>
            </a:r>
            <a:r>
              <a:rPr dirty="0" spc="20"/>
              <a:t>like </a:t>
            </a:r>
            <a:r>
              <a:rPr dirty="0" spc="-229"/>
              <a:t> </a:t>
            </a:r>
            <a:r>
              <a:rPr dirty="0" spc="15"/>
              <a:t>a</a:t>
            </a:r>
            <a:r>
              <a:rPr dirty="0" spc="105"/>
              <a:t> </a:t>
            </a:r>
            <a:r>
              <a:rPr dirty="0" spc="5"/>
              <a:t>movie</a:t>
            </a:r>
            <a:r>
              <a:rPr dirty="0" spc="114"/>
              <a:t> </a:t>
            </a:r>
            <a:r>
              <a:rPr dirty="0"/>
              <a:t>or</a:t>
            </a:r>
            <a:r>
              <a:rPr dirty="0" spc="110"/>
              <a:t> </a:t>
            </a:r>
            <a:r>
              <a:rPr dirty="0" spc="15"/>
              <a:t>not</a:t>
            </a: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568439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256408" y="482954"/>
            <a:ext cx="327660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Suppose,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(binary,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simplicity)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5073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5077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3072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3751" y="349993"/>
            <a:ext cx="1353820" cy="1118235"/>
            <a:chOff x="603751" y="349993"/>
            <a:chExt cx="1353820" cy="1118235"/>
          </a:xfrm>
        </p:grpSpPr>
        <p:sp>
          <p:nvSpPr>
            <p:cNvPr id="7" name="object 7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77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63200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6976" y="983281"/>
              <a:ext cx="114935" cy="481965"/>
            </a:xfrm>
            <a:custGeom>
              <a:avLst/>
              <a:gdLst/>
              <a:ahLst/>
              <a:cxnLst/>
              <a:rect l="l" t="t" r="r" b="b"/>
              <a:pathLst>
                <a:path w="114934" h="481965">
                  <a:moveTo>
                    <a:pt x="114725" y="48180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2902" y="980815"/>
              <a:ext cx="59690" cy="33020"/>
            </a:xfrm>
            <a:custGeom>
              <a:avLst/>
              <a:gdLst/>
              <a:ahLst/>
              <a:cxnLst/>
              <a:rect l="l" t="t" r="r" b="b"/>
              <a:pathLst>
                <a:path w="59690" h="33019">
                  <a:moveTo>
                    <a:pt x="0" y="32693"/>
                  </a:moveTo>
                  <a:lnTo>
                    <a:pt x="10556" y="25419"/>
                  </a:lnTo>
                  <a:lnTo>
                    <a:pt x="17628" y="17257"/>
                  </a:lnTo>
                  <a:lnTo>
                    <a:pt x="21757" y="8639"/>
                  </a:lnTo>
                  <a:lnTo>
                    <a:pt x="23486" y="0"/>
                  </a:lnTo>
                  <a:lnTo>
                    <a:pt x="28924" y="6933"/>
                  </a:lnTo>
                  <a:lnTo>
                    <a:pt x="36493" y="12765"/>
                  </a:lnTo>
                  <a:lnTo>
                    <a:pt x="46484" y="16865"/>
                  </a:lnTo>
                  <a:lnTo>
                    <a:pt x="59186" y="18601"/>
                  </a:lnTo>
                </a:path>
              </a:pathLst>
            </a:custGeom>
            <a:ln w="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07031" y="942858"/>
              <a:ext cx="447675" cy="522605"/>
            </a:xfrm>
            <a:custGeom>
              <a:avLst/>
              <a:gdLst/>
              <a:ahLst/>
              <a:cxnLst/>
              <a:rect l="l" t="t" r="r" b="b"/>
              <a:pathLst>
                <a:path w="447675" h="522605">
                  <a:moveTo>
                    <a:pt x="447639" y="52222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99430" y="940930"/>
              <a:ext cx="46355" cy="40005"/>
            </a:xfrm>
            <a:custGeom>
              <a:avLst/>
              <a:gdLst/>
              <a:ahLst/>
              <a:cxnLst/>
              <a:rect l="l" t="t" r="r" b="b"/>
              <a:pathLst>
                <a:path w="46355" h="40005">
                  <a:moveTo>
                    <a:pt x="0" y="39884"/>
                  </a:moveTo>
                  <a:lnTo>
                    <a:pt x="6073" y="28569"/>
                  </a:lnTo>
                  <a:lnTo>
                    <a:pt x="8634" y="18058"/>
                  </a:lnTo>
                  <a:lnTo>
                    <a:pt x="8365" y="8489"/>
                  </a:lnTo>
                  <a:lnTo>
                    <a:pt x="5948" y="0"/>
                  </a:lnTo>
                  <a:lnTo>
                    <a:pt x="13968" y="3686"/>
                  </a:lnTo>
                  <a:lnTo>
                    <a:pt x="23383" y="5414"/>
                  </a:lnTo>
                  <a:lnTo>
                    <a:pt x="34162" y="4491"/>
                  </a:lnTo>
                  <a:lnTo>
                    <a:pt x="46273" y="219"/>
                  </a:lnTo>
                </a:path>
              </a:pathLst>
            </a:custGeom>
            <a:ln w="50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6282" y="920297"/>
              <a:ext cx="631190" cy="530225"/>
            </a:xfrm>
            <a:custGeom>
              <a:avLst/>
              <a:gdLst/>
              <a:ahLst/>
              <a:cxnLst/>
              <a:rect l="l" t="t" r="r" b="b"/>
              <a:pathLst>
                <a:path w="631190" h="530225">
                  <a:moveTo>
                    <a:pt x="0" y="529968"/>
                  </a:moveTo>
                  <a:lnTo>
                    <a:pt x="63098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9340" y="912304"/>
              <a:ext cx="40005" cy="46990"/>
            </a:xfrm>
            <a:custGeom>
              <a:avLst/>
              <a:gdLst/>
              <a:ahLst/>
              <a:cxnLst/>
              <a:rect l="l" t="t" r="r" b="b"/>
              <a:pathLst>
                <a:path w="40005" h="46990">
                  <a:moveTo>
                    <a:pt x="0" y="0"/>
                  </a:moveTo>
                  <a:lnTo>
                    <a:pt x="11268" y="6195"/>
                  </a:lnTo>
                  <a:lnTo>
                    <a:pt x="21767" y="8865"/>
                  </a:lnTo>
                  <a:lnTo>
                    <a:pt x="31351" y="8692"/>
                  </a:lnTo>
                  <a:lnTo>
                    <a:pt x="39875" y="6358"/>
                  </a:lnTo>
                  <a:lnTo>
                    <a:pt x="36103" y="14351"/>
                  </a:lnTo>
                  <a:lnTo>
                    <a:pt x="34278" y="23761"/>
                  </a:lnTo>
                  <a:lnTo>
                    <a:pt x="35094" y="34563"/>
                  </a:lnTo>
                  <a:lnTo>
                    <a:pt x="39249" y="46732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82866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52499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48081" y="1132333"/>
            <a:ext cx="51435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35"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3665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003" y="1194012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4302" y="1194012"/>
            <a:ext cx="51244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3845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224" y="1923273"/>
            <a:ext cx="1448435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 indent="123189">
              <a:lnSpc>
                <a:spcPct val="125299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isActorDamon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95" i="1">
                <a:latin typeface="Calibri"/>
                <a:cs typeface="Calibri"/>
              </a:rPr>
              <a:t>isGenreThriller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r>
              <a:rPr dirty="0" baseline="-10416" sz="1200" spc="19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isDirectorNolan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86321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035810" marR="5080">
              <a:lnSpc>
                <a:spcPct val="102600"/>
              </a:lnSpc>
              <a:spcBef>
                <a:spcPts val="55"/>
              </a:spcBef>
            </a:pPr>
            <a:r>
              <a:rPr dirty="0" spc="30"/>
              <a:t>Consider</a:t>
            </a:r>
            <a:r>
              <a:rPr dirty="0" spc="85"/>
              <a:t> </a:t>
            </a:r>
            <a:r>
              <a:rPr dirty="0"/>
              <a:t>the</a:t>
            </a:r>
            <a:r>
              <a:rPr dirty="0" spc="90"/>
              <a:t> </a:t>
            </a:r>
            <a:r>
              <a:rPr dirty="0" spc="35"/>
              <a:t>task</a:t>
            </a:r>
            <a:r>
              <a:rPr dirty="0" spc="90"/>
              <a:t> </a:t>
            </a:r>
            <a:r>
              <a:rPr dirty="0" spc="-20"/>
              <a:t>of</a:t>
            </a:r>
            <a:r>
              <a:rPr dirty="0" spc="90"/>
              <a:t> </a:t>
            </a:r>
            <a:r>
              <a:rPr dirty="0" spc="25"/>
              <a:t>predicting</a:t>
            </a:r>
            <a:r>
              <a:rPr dirty="0" spc="90"/>
              <a:t> </a:t>
            </a:r>
            <a:r>
              <a:rPr dirty="0"/>
              <a:t>whether</a:t>
            </a:r>
            <a:r>
              <a:rPr dirty="0" spc="90"/>
              <a:t> </a:t>
            </a:r>
            <a:r>
              <a:rPr dirty="0" spc="-50"/>
              <a:t>we</a:t>
            </a:r>
            <a:r>
              <a:rPr dirty="0" spc="85"/>
              <a:t> </a:t>
            </a:r>
            <a:r>
              <a:rPr dirty="0" spc="5"/>
              <a:t>would</a:t>
            </a:r>
            <a:r>
              <a:rPr dirty="0" spc="90"/>
              <a:t> </a:t>
            </a:r>
            <a:r>
              <a:rPr dirty="0" spc="20"/>
              <a:t>like </a:t>
            </a:r>
            <a:r>
              <a:rPr dirty="0" spc="-229"/>
              <a:t> </a:t>
            </a:r>
            <a:r>
              <a:rPr dirty="0" spc="15"/>
              <a:t>a</a:t>
            </a:r>
            <a:r>
              <a:rPr dirty="0" spc="105"/>
              <a:t> </a:t>
            </a:r>
            <a:r>
              <a:rPr dirty="0" spc="5"/>
              <a:t>movie</a:t>
            </a:r>
            <a:r>
              <a:rPr dirty="0" spc="114"/>
              <a:t> </a:t>
            </a:r>
            <a:r>
              <a:rPr dirty="0"/>
              <a:t>or</a:t>
            </a:r>
            <a:r>
              <a:rPr dirty="0" spc="110"/>
              <a:t> </a:t>
            </a:r>
            <a:r>
              <a:rPr dirty="0" spc="15"/>
              <a:t>not</a:t>
            </a: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568439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256408" y="482954"/>
            <a:ext cx="327660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Suppose,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base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15">
                <a:latin typeface="Calibri"/>
                <a:cs typeface="Calibri"/>
              </a:rPr>
              <a:t>3 </a:t>
            </a:r>
            <a:r>
              <a:rPr dirty="0" sz="1100" spc="30">
                <a:latin typeface="Calibri"/>
                <a:cs typeface="Calibri"/>
              </a:rPr>
              <a:t>inputs (binary,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simplicity)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Based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25">
                <a:latin typeface="Calibri"/>
                <a:cs typeface="Calibri"/>
              </a:rPr>
              <a:t>past </a:t>
            </a:r>
            <a:r>
              <a:rPr dirty="0" sz="1100" spc="20">
                <a:latin typeface="Calibri"/>
                <a:cs typeface="Calibri"/>
              </a:rPr>
              <a:t>viewing </a:t>
            </a:r>
            <a:r>
              <a:rPr dirty="0" sz="1100">
                <a:latin typeface="Calibri"/>
                <a:cs typeface="Calibri"/>
              </a:rPr>
              <a:t>experience 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b="1">
                <a:latin typeface="Calibri"/>
                <a:cs typeface="Calibri"/>
              </a:rPr>
              <a:t>data</a:t>
            </a:r>
            <a:r>
              <a:rPr dirty="0" sz="1100" spc="75">
                <a:latin typeface="Calibri"/>
                <a:cs typeface="Calibri"/>
              </a:rPr>
              <a:t>),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give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>
                <a:latin typeface="Calibri"/>
                <a:cs typeface="Calibri"/>
              </a:rPr>
              <a:t>weight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5" i="1">
                <a:latin typeface="Calibri"/>
                <a:cs typeface="Calibri"/>
              </a:rPr>
              <a:t>isDirectorNolan </a:t>
            </a:r>
            <a:r>
              <a:rPr dirty="0" sz="1100" spc="5">
                <a:latin typeface="Calibri"/>
                <a:cs typeface="Calibri"/>
              </a:rPr>
              <a:t>as compared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609" y="950544"/>
            <a:ext cx="63233" cy="6323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5073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5077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3751" y="349993"/>
            <a:ext cx="1353820" cy="1118235"/>
            <a:chOff x="603751" y="349993"/>
            <a:chExt cx="1353820" cy="1118235"/>
          </a:xfrm>
        </p:grpSpPr>
        <p:sp>
          <p:nvSpPr>
            <p:cNvPr id="6" name="object 6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5177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63200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26976" y="983281"/>
              <a:ext cx="114935" cy="481965"/>
            </a:xfrm>
            <a:custGeom>
              <a:avLst/>
              <a:gdLst/>
              <a:ahLst/>
              <a:cxnLst/>
              <a:rect l="l" t="t" r="r" b="b"/>
              <a:pathLst>
                <a:path w="114934" h="481965">
                  <a:moveTo>
                    <a:pt x="114725" y="48180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02902" y="980815"/>
              <a:ext cx="59690" cy="33020"/>
            </a:xfrm>
            <a:custGeom>
              <a:avLst/>
              <a:gdLst/>
              <a:ahLst/>
              <a:cxnLst/>
              <a:rect l="l" t="t" r="r" b="b"/>
              <a:pathLst>
                <a:path w="59690" h="33019">
                  <a:moveTo>
                    <a:pt x="0" y="32693"/>
                  </a:moveTo>
                  <a:lnTo>
                    <a:pt x="10556" y="25419"/>
                  </a:lnTo>
                  <a:lnTo>
                    <a:pt x="17628" y="17257"/>
                  </a:lnTo>
                  <a:lnTo>
                    <a:pt x="21757" y="8639"/>
                  </a:lnTo>
                  <a:lnTo>
                    <a:pt x="23486" y="0"/>
                  </a:lnTo>
                  <a:lnTo>
                    <a:pt x="28924" y="6933"/>
                  </a:lnTo>
                  <a:lnTo>
                    <a:pt x="36493" y="12765"/>
                  </a:lnTo>
                  <a:lnTo>
                    <a:pt x="46484" y="16865"/>
                  </a:lnTo>
                  <a:lnTo>
                    <a:pt x="59186" y="18601"/>
                  </a:lnTo>
                </a:path>
              </a:pathLst>
            </a:custGeom>
            <a:ln w="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07031" y="942858"/>
              <a:ext cx="447675" cy="522605"/>
            </a:xfrm>
            <a:custGeom>
              <a:avLst/>
              <a:gdLst/>
              <a:ahLst/>
              <a:cxnLst/>
              <a:rect l="l" t="t" r="r" b="b"/>
              <a:pathLst>
                <a:path w="447675" h="522605">
                  <a:moveTo>
                    <a:pt x="447639" y="52222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9430" y="940930"/>
              <a:ext cx="46355" cy="40005"/>
            </a:xfrm>
            <a:custGeom>
              <a:avLst/>
              <a:gdLst/>
              <a:ahLst/>
              <a:cxnLst/>
              <a:rect l="l" t="t" r="r" b="b"/>
              <a:pathLst>
                <a:path w="46355" h="40005">
                  <a:moveTo>
                    <a:pt x="0" y="39884"/>
                  </a:moveTo>
                  <a:lnTo>
                    <a:pt x="6073" y="28569"/>
                  </a:lnTo>
                  <a:lnTo>
                    <a:pt x="8634" y="18058"/>
                  </a:lnTo>
                  <a:lnTo>
                    <a:pt x="8365" y="8489"/>
                  </a:lnTo>
                  <a:lnTo>
                    <a:pt x="5948" y="0"/>
                  </a:lnTo>
                  <a:lnTo>
                    <a:pt x="13968" y="3686"/>
                  </a:lnTo>
                  <a:lnTo>
                    <a:pt x="23383" y="5414"/>
                  </a:lnTo>
                  <a:lnTo>
                    <a:pt x="34162" y="4491"/>
                  </a:lnTo>
                  <a:lnTo>
                    <a:pt x="46273" y="219"/>
                  </a:lnTo>
                </a:path>
              </a:pathLst>
            </a:custGeom>
            <a:ln w="50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6282" y="920297"/>
              <a:ext cx="631190" cy="530225"/>
            </a:xfrm>
            <a:custGeom>
              <a:avLst/>
              <a:gdLst/>
              <a:ahLst/>
              <a:cxnLst/>
              <a:rect l="l" t="t" r="r" b="b"/>
              <a:pathLst>
                <a:path w="631190" h="530225">
                  <a:moveTo>
                    <a:pt x="0" y="529968"/>
                  </a:moveTo>
                  <a:lnTo>
                    <a:pt x="63098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9340" y="912304"/>
              <a:ext cx="40005" cy="46990"/>
            </a:xfrm>
            <a:custGeom>
              <a:avLst/>
              <a:gdLst/>
              <a:ahLst/>
              <a:cxnLst/>
              <a:rect l="l" t="t" r="r" b="b"/>
              <a:pathLst>
                <a:path w="40005" h="46990">
                  <a:moveTo>
                    <a:pt x="0" y="0"/>
                  </a:moveTo>
                  <a:lnTo>
                    <a:pt x="11268" y="6195"/>
                  </a:lnTo>
                  <a:lnTo>
                    <a:pt x="21767" y="8865"/>
                  </a:lnTo>
                  <a:lnTo>
                    <a:pt x="31351" y="8692"/>
                  </a:lnTo>
                  <a:lnTo>
                    <a:pt x="39875" y="6358"/>
                  </a:lnTo>
                  <a:lnTo>
                    <a:pt x="36103" y="14351"/>
                  </a:lnTo>
                  <a:lnTo>
                    <a:pt x="34278" y="23761"/>
                  </a:lnTo>
                  <a:lnTo>
                    <a:pt x="35094" y="34563"/>
                  </a:lnTo>
                  <a:lnTo>
                    <a:pt x="39249" y="46732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866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2499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48081" y="1132333"/>
            <a:ext cx="51435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35"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33665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1003" y="1194012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4302" y="1194012"/>
            <a:ext cx="51244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3845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2224" y="1923273"/>
            <a:ext cx="1448435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 indent="123189">
              <a:lnSpc>
                <a:spcPct val="125299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isActorDamon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95" i="1">
                <a:latin typeface="Calibri"/>
                <a:cs typeface="Calibri"/>
              </a:rPr>
              <a:t>isGenreThriller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r>
              <a:rPr dirty="0" baseline="-10416" sz="1200" spc="19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isDirectorNolan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035810" marR="5080">
              <a:lnSpc>
                <a:spcPct val="102600"/>
              </a:lnSpc>
              <a:spcBef>
                <a:spcPts val="55"/>
              </a:spcBef>
            </a:pPr>
            <a:r>
              <a:rPr dirty="0" spc="30"/>
              <a:t>Consider</a:t>
            </a:r>
            <a:r>
              <a:rPr dirty="0" spc="85"/>
              <a:t> </a:t>
            </a:r>
            <a:r>
              <a:rPr dirty="0"/>
              <a:t>the</a:t>
            </a:r>
            <a:r>
              <a:rPr dirty="0" spc="90"/>
              <a:t> </a:t>
            </a:r>
            <a:r>
              <a:rPr dirty="0" spc="35"/>
              <a:t>task</a:t>
            </a:r>
            <a:r>
              <a:rPr dirty="0" spc="90"/>
              <a:t> </a:t>
            </a:r>
            <a:r>
              <a:rPr dirty="0" spc="-20"/>
              <a:t>of</a:t>
            </a:r>
            <a:r>
              <a:rPr dirty="0" spc="90"/>
              <a:t> </a:t>
            </a:r>
            <a:r>
              <a:rPr dirty="0" spc="25"/>
              <a:t>predicting</a:t>
            </a:r>
            <a:r>
              <a:rPr dirty="0" spc="90"/>
              <a:t> </a:t>
            </a:r>
            <a:r>
              <a:rPr dirty="0"/>
              <a:t>whether</a:t>
            </a:r>
            <a:r>
              <a:rPr dirty="0" spc="90"/>
              <a:t> </a:t>
            </a:r>
            <a:r>
              <a:rPr dirty="0" spc="-50"/>
              <a:t>we</a:t>
            </a:r>
            <a:r>
              <a:rPr dirty="0" spc="85"/>
              <a:t> </a:t>
            </a:r>
            <a:r>
              <a:rPr dirty="0" spc="5"/>
              <a:t>would</a:t>
            </a:r>
            <a:r>
              <a:rPr dirty="0" spc="90"/>
              <a:t> </a:t>
            </a:r>
            <a:r>
              <a:rPr dirty="0" spc="20"/>
              <a:t>like </a:t>
            </a:r>
            <a:r>
              <a:rPr dirty="0" spc="-229"/>
              <a:t> </a:t>
            </a:r>
            <a:r>
              <a:rPr dirty="0" spc="15"/>
              <a:t>a</a:t>
            </a:r>
            <a:r>
              <a:rPr dirty="0" spc="105"/>
              <a:t> </a:t>
            </a:r>
            <a:r>
              <a:rPr dirty="0" spc="5"/>
              <a:t>movie</a:t>
            </a:r>
            <a:r>
              <a:rPr dirty="0" spc="114"/>
              <a:t> </a:t>
            </a:r>
            <a:r>
              <a:rPr dirty="0"/>
              <a:t>or</a:t>
            </a:r>
            <a:r>
              <a:rPr dirty="0" spc="110"/>
              <a:t> </a:t>
            </a:r>
            <a:r>
              <a:rPr dirty="0" spc="15"/>
              <a:t>not</a:t>
            </a: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568439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609" y="950544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504721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935772" y="482954"/>
            <a:ext cx="3609975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3274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Suppose,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base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15">
                <a:latin typeface="Calibri"/>
                <a:cs typeface="Calibri"/>
              </a:rPr>
              <a:t>3 </a:t>
            </a:r>
            <a:r>
              <a:rPr dirty="0" sz="1100" spc="30">
                <a:latin typeface="Calibri"/>
                <a:cs typeface="Calibri"/>
              </a:rPr>
              <a:t>inputs (binary,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simplicity)</a:t>
            </a:r>
            <a:endParaRPr sz="1100">
              <a:latin typeface="Calibri"/>
              <a:cs typeface="Calibri"/>
            </a:endParaRPr>
          </a:p>
          <a:p>
            <a:pPr algn="just" marL="33274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Based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25">
                <a:latin typeface="Calibri"/>
                <a:cs typeface="Calibri"/>
              </a:rPr>
              <a:t>past </a:t>
            </a:r>
            <a:r>
              <a:rPr dirty="0" sz="1100" spc="20">
                <a:latin typeface="Calibri"/>
                <a:cs typeface="Calibri"/>
              </a:rPr>
              <a:t>viewing </a:t>
            </a:r>
            <a:r>
              <a:rPr dirty="0" sz="1100">
                <a:latin typeface="Calibri"/>
                <a:cs typeface="Calibri"/>
              </a:rPr>
              <a:t>experience 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b="1">
                <a:latin typeface="Calibri"/>
                <a:cs typeface="Calibri"/>
              </a:rPr>
              <a:t>data</a:t>
            </a:r>
            <a:r>
              <a:rPr dirty="0" sz="1100" spc="75">
                <a:latin typeface="Calibri"/>
                <a:cs typeface="Calibri"/>
              </a:rPr>
              <a:t>),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give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>
                <a:latin typeface="Calibri"/>
                <a:cs typeface="Calibri"/>
              </a:rPr>
              <a:t>weight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5" i="1">
                <a:latin typeface="Calibri"/>
                <a:cs typeface="Calibri"/>
              </a:rPr>
              <a:t>isDirectorNolan </a:t>
            </a:r>
            <a:r>
              <a:rPr dirty="0" sz="1100" spc="5">
                <a:latin typeface="Calibri"/>
                <a:cs typeface="Calibri"/>
              </a:rPr>
              <a:t>as compared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  <a:p>
            <a:pPr algn="just" marL="332740" marR="17780" indent="-307975">
              <a:lnSpc>
                <a:spcPct val="102099"/>
              </a:lnSpc>
              <a:spcBef>
                <a:spcPts val="33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     </a:t>
            </a:r>
            <a:r>
              <a:rPr dirty="0" sz="1100" spc="25">
                <a:latin typeface="Calibri"/>
                <a:cs typeface="Calibri"/>
              </a:rPr>
              <a:t>Specifically, </a:t>
            </a:r>
            <a:r>
              <a:rPr dirty="0" sz="1100" spc="-15">
                <a:latin typeface="Calibri"/>
                <a:cs typeface="Calibri"/>
              </a:rPr>
              <a:t>even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actor is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i="1">
                <a:latin typeface="Calibri"/>
                <a:cs typeface="Calibri"/>
              </a:rPr>
              <a:t>Matt </a:t>
            </a:r>
            <a:r>
              <a:rPr dirty="0" sz="1100" spc="40" i="1">
                <a:latin typeface="Calibri"/>
                <a:cs typeface="Calibri"/>
              </a:rPr>
              <a:t>Damon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0">
                <a:latin typeface="Calibri"/>
                <a:cs typeface="Calibri"/>
              </a:rPr>
              <a:t>genre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spc="35" i="1">
                <a:latin typeface="Calibri"/>
                <a:cs typeface="Calibri"/>
              </a:rPr>
              <a:t>thriller 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 </a:t>
            </a:r>
            <a:r>
              <a:rPr dirty="0" sz="1100" spc="40">
                <a:latin typeface="Calibri"/>
                <a:cs typeface="Calibri"/>
              </a:rPr>
              <a:t>still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cross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threshold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0">
                <a:latin typeface="Calibri"/>
                <a:cs typeface="Calibri"/>
              </a:rPr>
              <a:t>assigning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>
                <a:latin typeface="Calibri"/>
                <a:cs typeface="Calibri"/>
              </a:rPr>
              <a:t>weight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40" i="1">
                <a:latin typeface="Calibri"/>
                <a:cs typeface="Calibri"/>
              </a:rPr>
              <a:t>isDirect- 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orNolan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5073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5077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3072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3751" y="349993"/>
            <a:ext cx="1353820" cy="1118235"/>
            <a:chOff x="603751" y="349993"/>
            <a:chExt cx="1353820" cy="1118235"/>
          </a:xfrm>
        </p:grpSpPr>
        <p:sp>
          <p:nvSpPr>
            <p:cNvPr id="7" name="object 7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77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63200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6976" y="983281"/>
              <a:ext cx="114935" cy="481965"/>
            </a:xfrm>
            <a:custGeom>
              <a:avLst/>
              <a:gdLst/>
              <a:ahLst/>
              <a:cxnLst/>
              <a:rect l="l" t="t" r="r" b="b"/>
              <a:pathLst>
                <a:path w="114934" h="481965">
                  <a:moveTo>
                    <a:pt x="114725" y="48180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2902" y="980815"/>
              <a:ext cx="59690" cy="33020"/>
            </a:xfrm>
            <a:custGeom>
              <a:avLst/>
              <a:gdLst/>
              <a:ahLst/>
              <a:cxnLst/>
              <a:rect l="l" t="t" r="r" b="b"/>
              <a:pathLst>
                <a:path w="59690" h="33019">
                  <a:moveTo>
                    <a:pt x="0" y="32693"/>
                  </a:moveTo>
                  <a:lnTo>
                    <a:pt x="10556" y="25419"/>
                  </a:lnTo>
                  <a:lnTo>
                    <a:pt x="17628" y="17257"/>
                  </a:lnTo>
                  <a:lnTo>
                    <a:pt x="21757" y="8639"/>
                  </a:lnTo>
                  <a:lnTo>
                    <a:pt x="23486" y="0"/>
                  </a:lnTo>
                  <a:lnTo>
                    <a:pt x="28924" y="6933"/>
                  </a:lnTo>
                  <a:lnTo>
                    <a:pt x="36493" y="12765"/>
                  </a:lnTo>
                  <a:lnTo>
                    <a:pt x="46484" y="16865"/>
                  </a:lnTo>
                  <a:lnTo>
                    <a:pt x="59186" y="18601"/>
                  </a:lnTo>
                </a:path>
              </a:pathLst>
            </a:custGeom>
            <a:ln w="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07031" y="942858"/>
              <a:ext cx="447675" cy="522605"/>
            </a:xfrm>
            <a:custGeom>
              <a:avLst/>
              <a:gdLst/>
              <a:ahLst/>
              <a:cxnLst/>
              <a:rect l="l" t="t" r="r" b="b"/>
              <a:pathLst>
                <a:path w="447675" h="522605">
                  <a:moveTo>
                    <a:pt x="447639" y="52222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99430" y="940930"/>
              <a:ext cx="46355" cy="40005"/>
            </a:xfrm>
            <a:custGeom>
              <a:avLst/>
              <a:gdLst/>
              <a:ahLst/>
              <a:cxnLst/>
              <a:rect l="l" t="t" r="r" b="b"/>
              <a:pathLst>
                <a:path w="46355" h="40005">
                  <a:moveTo>
                    <a:pt x="0" y="39884"/>
                  </a:moveTo>
                  <a:lnTo>
                    <a:pt x="6073" y="28569"/>
                  </a:lnTo>
                  <a:lnTo>
                    <a:pt x="8634" y="18058"/>
                  </a:lnTo>
                  <a:lnTo>
                    <a:pt x="8365" y="8489"/>
                  </a:lnTo>
                  <a:lnTo>
                    <a:pt x="5948" y="0"/>
                  </a:lnTo>
                  <a:lnTo>
                    <a:pt x="13968" y="3686"/>
                  </a:lnTo>
                  <a:lnTo>
                    <a:pt x="23383" y="5414"/>
                  </a:lnTo>
                  <a:lnTo>
                    <a:pt x="34162" y="4491"/>
                  </a:lnTo>
                  <a:lnTo>
                    <a:pt x="46273" y="219"/>
                  </a:lnTo>
                </a:path>
              </a:pathLst>
            </a:custGeom>
            <a:ln w="50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6282" y="920297"/>
              <a:ext cx="631190" cy="530225"/>
            </a:xfrm>
            <a:custGeom>
              <a:avLst/>
              <a:gdLst/>
              <a:ahLst/>
              <a:cxnLst/>
              <a:rect l="l" t="t" r="r" b="b"/>
              <a:pathLst>
                <a:path w="631190" h="530225">
                  <a:moveTo>
                    <a:pt x="0" y="529968"/>
                  </a:moveTo>
                  <a:lnTo>
                    <a:pt x="63098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9340" y="912304"/>
              <a:ext cx="40005" cy="46990"/>
            </a:xfrm>
            <a:custGeom>
              <a:avLst/>
              <a:gdLst/>
              <a:ahLst/>
              <a:cxnLst/>
              <a:rect l="l" t="t" r="r" b="b"/>
              <a:pathLst>
                <a:path w="40005" h="46990">
                  <a:moveTo>
                    <a:pt x="0" y="0"/>
                  </a:moveTo>
                  <a:lnTo>
                    <a:pt x="11268" y="6195"/>
                  </a:lnTo>
                  <a:lnTo>
                    <a:pt x="21767" y="8865"/>
                  </a:lnTo>
                  <a:lnTo>
                    <a:pt x="31351" y="8692"/>
                  </a:lnTo>
                  <a:lnTo>
                    <a:pt x="39875" y="6358"/>
                  </a:lnTo>
                  <a:lnTo>
                    <a:pt x="36103" y="14351"/>
                  </a:lnTo>
                  <a:lnTo>
                    <a:pt x="34278" y="23761"/>
                  </a:lnTo>
                  <a:lnTo>
                    <a:pt x="35094" y="34563"/>
                  </a:lnTo>
                  <a:lnTo>
                    <a:pt x="39249" y="46732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82866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52499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48081" y="1132333"/>
            <a:ext cx="51435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35"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3665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003" y="1194012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4302" y="1194012"/>
            <a:ext cx="51244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3845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224" y="1923273"/>
            <a:ext cx="1448435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 indent="123189">
              <a:lnSpc>
                <a:spcPct val="125299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isActorDamon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95" i="1">
                <a:latin typeface="Calibri"/>
                <a:cs typeface="Calibri"/>
              </a:rPr>
              <a:t>isGenreThriller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r>
              <a:rPr dirty="0" baseline="-10416" sz="1200" spc="19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isDirectorNolan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94017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231008" y="108545"/>
            <a:ext cx="3328035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20"/>
              <a:t> </a:t>
            </a:r>
            <a:r>
              <a:rPr dirty="0" sz="1100" spc="20"/>
              <a:t>is</a:t>
            </a:r>
            <a:r>
              <a:rPr dirty="0" sz="1100" spc="140"/>
              <a:t> </a:t>
            </a:r>
            <a:r>
              <a:rPr dirty="0" sz="1100" spc="15"/>
              <a:t>called</a:t>
            </a:r>
            <a:r>
              <a:rPr dirty="0" sz="1100" spc="145"/>
              <a:t> </a:t>
            </a:r>
            <a:r>
              <a:rPr dirty="0" sz="1100" spc="5"/>
              <a:t>the</a:t>
            </a:r>
            <a:r>
              <a:rPr dirty="0" sz="1100" spc="145"/>
              <a:t> </a:t>
            </a:r>
            <a:r>
              <a:rPr dirty="0" sz="1100" spc="20"/>
              <a:t>bias</a:t>
            </a:r>
            <a:r>
              <a:rPr dirty="0" sz="1100" spc="140"/>
              <a:t> </a:t>
            </a:r>
            <a:r>
              <a:rPr dirty="0" sz="1100" spc="5"/>
              <a:t>as</a:t>
            </a:r>
            <a:r>
              <a:rPr dirty="0" sz="1100" spc="145"/>
              <a:t> </a:t>
            </a:r>
            <a:r>
              <a:rPr dirty="0" sz="1100" spc="50"/>
              <a:t>it</a:t>
            </a:r>
            <a:r>
              <a:rPr dirty="0" sz="1100" spc="145"/>
              <a:t> </a:t>
            </a:r>
            <a:r>
              <a:rPr dirty="0" sz="1100" spc="-5"/>
              <a:t>represents</a:t>
            </a:r>
            <a:r>
              <a:rPr dirty="0" sz="1100" spc="145"/>
              <a:t> </a:t>
            </a:r>
            <a:r>
              <a:rPr dirty="0" sz="1100" spc="5"/>
              <a:t>the</a:t>
            </a:r>
            <a:r>
              <a:rPr dirty="0" sz="1100" spc="140"/>
              <a:t> </a:t>
            </a:r>
            <a:r>
              <a:rPr dirty="0" sz="1100" spc="25"/>
              <a:t>prior</a:t>
            </a:r>
            <a:r>
              <a:rPr dirty="0" sz="1100" spc="145"/>
              <a:t> </a:t>
            </a:r>
            <a:r>
              <a:rPr dirty="0" sz="1100" spc="30"/>
              <a:t>(preju- </a:t>
            </a:r>
            <a:r>
              <a:rPr dirty="0" sz="1100" spc="-235"/>
              <a:t> </a:t>
            </a:r>
            <a:r>
              <a:rPr dirty="0" sz="1100" spc="20"/>
              <a:t>dice)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5073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5077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3072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3751" y="349993"/>
            <a:ext cx="1353820" cy="1118235"/>
            <a:chOff x="603751" y="349993"/>
            <a:chExt cx="1353820" cy="1118235"/>
          </a:xfrm>
        </p:grpSpPr>
        <p:sp>
          <p:nvSpPr>
            <p:cNvPr id="7" name="object 7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77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63200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6976" y="983281"/>
              <a:ext cx="114935" cy="481965"/>
            </a:xfrm>
            <a:custGeom>
              <a:avLst/>
              <a:gdLst/>
              <a:ahLst/>
              <a:cxnLst/>
              <a:rect l="l" t="t" r="r" b="b"/>
              <a:pathLst>
                <a:path w="114934" h="481965">
                  <a:moveTo>
                    <a:pt x="114725" y="48180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2902" y="980815"/>
              <a:ext cx="59690" cy="33020"/>
            </a:xfrm>
            <a:custGeom>
              <a:avLst/>
              <a:gdLst/>
              <a:ahLst/>
              <a:cxnLst/>
              <a:rect l="l" t="t" r="r" b="b"/>
              <a:pathLst>
                <a:path w="59690" h="33019">
                  <a:moveTo>
                    <a:pt x="0" y="32693"/>
                  </a:moveTo>
                  <a:lnTo>
                    <a:pt x="10556" y="25419"/>
                  </a:lnTo>
                  <a:lnTo>
                    <a:pt x="17628" y="17257"/>
                  </a:lnTo>
                  <a:lnTo>
                    <a:pt x="21757" y="8639"/>
                  </a:lnTo>
                  <a:lnTo>
                    <a:pt x="23486" y="0"/>
                  </a:lnTo>
                  <a:lnTo>
                    <a:pt x="28924" y="6933"/>
                  </a:lnTo>
                  <a:lnTo>
                    <a:pt x="36493" y="12765"/>
                  </a:lnTo>
                  <a:lnTo>
                    <a:pt x="46484" y="16865"/>
                  </a:lnTo>
                  <a:lnTo>
                    <a:pt x="59186" y="18601"/>
                  </a:lnTo>
                </a:path>
              </a:pathLst>
            </a:custGeom>
            <a:ln w="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07031" y="942858"/>
              <a:ext cx="447675" cy="522605"/>
            </a:xfrm>
            <a:custGeom>
              <a:avLst/>
              <a:gdLst/>
              <a:ahLst/>
              <a:cxnLst/>
              <a:rect l="l" t="t" r="r" b="b"/>
              <a:pathLst>
                <a:path w="447675" h="522605">
                  <a:moveTo>
                    <a:pt x="447639" y="52222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99430" y="940930"/>
              <a:ext cx="46355" cy="40005"/>
            </a:xfrm>
            <a:custGeom>
              <a:avLst/>
              <a:gdLst/>
              <a:ahLst/>
              <a:cxnLst/>
              <a:rect l="l" t="t" r="r" b="b"/>
              <a:pathLst>
                <a:path w="46355" h="40005">
                  <a:moveTo>
                    <a:pt x="0" y="39884"/>
                  </a:moveTo>
                  <a:lnTo>
                    <a:pt x="6073" y="28569"/>
                  </a:lnTo>
                  <a:lnTo>
                    <a:pt x="8634" y="18058"/>
                  </a:lnTo>
                  <a:lnTo>
                    <a:pt x="8365" y="8489"/>
                  </a:lnTo>
                  <a:lnTo>
                    <a:pt x="5948" y="0"/>
                  </a:lnTo>
                  <a:lnTo>
                    <a:pt x="13968" y="3686"/>
                  </a:lnTo>
                  <a:lnTo>
                    <a:pt x="23383" y="5414"/>
                  </a:lnTo>
                  <a:lnTo>
                    <a:pt x="34162" y="4491"/>
                  </a:lnTo>
                  <a:lnTo>
                    <a:pt x="46273" y="219"/>
                  </a:lnTo>
                </a:path>
              </a:pathLst>
            </a:custGeom>
            <a:ln w="50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6282" y="920297"/>
              <a:ext cx="631190" cy="530225"/>
            </a:xfrm>
            <a:custGeom>
              <a:avLst/>
              <a:gdLst/>
              <a:ahLst/>
              <a:cxnLst/>
              <a:rect l="l" t="t" r="r" b="b"/>
              <a:pathLst>
                <a:path w="631190" h="530225">
                  <a:moveTo>
                    <a:pt x="0" y="529968"/>
                  </a:moveTo>
                  <a:lnTo>
                    <a:pt x="63098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9340" y="912304"/>
              <a:ext cx="40005" cy="46990"/>
            </a:xfrm>
            <a:custGeom>
              <a:avLst/>
              <a:gdLst/>
              <a:ahLst/>
              <a:cxnLst/>
              <a:rect l="l" t="t" r="r" b="b"/>
              <a:pathLst>
                <a:path w="40005" h="46990">
                  <a:moveTo>
                    <a:pt x="0" y="0"/>
                  </a:moveTo>
                  <a:lnTo>
                    <a:pt x="11268" y="6195"/>
                  </a:lnTo>
                  <a:lnTo>
                    <a:pt x="21767" y="8865"/>
                  </a:lnTo>
                  <a:lnTo>
                    <a:pt x="31351" y="8692"/>
                  </a:lnTo>
                  <a:lnTo>
                    <a:pt x="39875" y="6358"/>
                  </a:lnTo>
                  <a:lnTo>
                    <a:pt x="36103" y="14351"/>
                  </a:lnTo>
                  <a:lnTo>
                    <a:pt x="34278" y="23761"/>
                  </a:lnTo>
                  <a:lnTo>
                    <a:pt x="35094" y="34563"/>
                  </a:lnTo>
                  <a:lnTo>
                    <a:pt x="39249" y="46732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82866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52499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48081" y="1132333"/>
            <a:ext cx="51435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35"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3665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003" y="1194012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4302" y="1194012"/>
            <a:ext cx="51244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3845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224" y="1923273"/>
            <a:ext cx="1448435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 indent="123189">
              <a:lnSpc>
                <a:spcPct val="125299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isActorDamon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95" i="1">
                <a:latin typeface="Calibri"/>
                <a:cs typeface="Calibri"/>
              </a:rPr>
              <a:t>isGenreThriller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r>
              <a:rPr dirty="0" baseline="-10416" sz="1200" spc="19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isDirectorNolan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94017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035810" marR="17780">
              <a:lnSpc>
                <a:spcPct val="102600"/>
              </a:lnSpc>
              <a:spcBef>
                <a:spcPts val="55"/>
              </a:spcBef>
            </a:pP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20"/>
              <a:t> </a:t>
            </a:r>
            <a:r>
              <a:rPr dirty="0" sz="1100" spc="20"/>
              <a:t>is</a:t>
            </a:r>
            <a:r>
              <a:rPr dirty="0" sz="1100" spc="140"/>
              <a:t> </a:t>
            </a:r>
            <a:r>
              <a:rPr dirty="0" sz="1100" spc="15"/>
              <a:t>called</a:t>
            </a:r>
            <a:r>
              <a:rPr dirty="0" sz="1100" spc="145"/>
              <a:t> </a:t>
            </a:r>
            <a:r>
              <a:rPr dirty="0" sz="1100" spc="5"/>
              <a:t>the</a:t>
            </a:r>
            <a:r>
              <a:rPr dirty="0" sz="1100" spc="145"/>
              <a:t> </a:t>
            </a:r>
            <a:r>
              <a:rPr dirty="0" sz="1100" spc="20"/>
              <a:t>bias</a:t>
            </a:r>
            <a:r>
              <a:rPr dirty="0" sz="1100" spc="140"/>
              <a:t> </a:t>
            </a:r>
            <a:r>
              <a:rPr dirty="0" sz="1100" spc="5"/>
              <a:t>as</a:t>
            </a:r>
            <a:r>
              <a:rPr dirty="0" sz="1100" spc="145"/>
              <a:t> </a:t>
            </a:r>
            <a:r>
              <a:rPr dirty="0" sz="1100" spc="50"/>
              <a:t>it</a:t>
            </a:r>
            <a:r>
              <a:rPr dirty="0" sz="1100" spc="145"/>
              <a:t> </a:t>
            </a:r>
            <a:r>
              <a:rPr dirty="0" sz="1100" spc="-5"/>
              <a:t>represents</a:t>
            </a:r>
            <a:r>
              <a:rPr dirty="0" sz="1100" spc="145"/>
              <a:t> </a:t>
            </a:r>
            <a:r>
              <a:rPr dirty="0" sz="1100" spc="5"/>
              <a:t>the</a:t>
            </a:r>
            <a:r>
              <a:rPr dirty="0" sz="1100" spc="140"/>
              <a:t> </a:t>
            </a:r>
            <a:r>
              <a:rPr dirty="0" sz="1100" spc="25"/>
              <a:t>prior</a:t>
            </a:r>
            <a:r>
              <a:rPr dirty="0" sz="1100" spc="145"/>
              <a:t> </a:t>
            </a:r>
            <a:r>
              <a:rPr dirty="0" sz="1100" spc="30"/>
              <a:t>(preju- </a:t>
            </a:r>
            <a:r>
              <a:rPr dirty="0" sz="1100" spc="-235"/>
              <a:t> </a:t>
            </a:r>
            <a:r>
              <a:rPr dirty="0" sz="1100" spc="20"/>
              <a:t>dice)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609" y="576135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256408" y="490650"/>
            <a:ext cx="327723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>
                <a:latin typeface="Calibri"/>
                <a:cs typeface="Calibri"/>
              </a:rPr>
              <a:t>buff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-5">
                <a:latin typeface="Calibri"/>
                <a:cs typeface="Calibri"/>
              </a:rPr>
              <a:t>low </a:t>
            </a:r>
            <a:r>
              <a:rPr dirty="0" sz="1100" spc="10">
                <a:latin typeface="Calibri"/>
                <a:cs typeface="Calibri"/>
              </a:rPr>
              <a:t>threshold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watch </a:t>
            </a:r>
            <a:r>
              <a:rPr dirty="0" sz="1100" spc="25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irrespective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genre, </a:t>
            </a:r>
            <a:r>
              <a:rPr dirty="0" sz="1100" spc="20">
                <a:latin typeface="Calibri"/>
                <a:cs typeface="Calibri"/>
              </a:rPr>
              <a:t>actor, </a:t>
            </a:r>
            <a:r>
              <a:rPr dirty="0" sz="1100" spc="35">
                <a:latin typeface="Calibri"/>
                <a:cs typeface="Calibri"/>
              </a:rPr>
              <a:t>dir-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ector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70">
                <a:latin typeface="Calibri"/>
                <a:cs typeface="Calibri"/>
              </a:rPr>
              <a:t>[</a:t>
            </a:r>
            <a:r>
              <a:rPr dirty="0" sz="1100" spc="-70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0]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924" y="155892"/>
            <a:ext cx="1622145" cy="15800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14768" y="1791594"/>
            <a:ext cx="11645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Biological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Neurons</a:t>
            </a:r>
            <a:r>
              <a:rPr dirty="0" baseline="27777" sz="1050" spc="-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04" y="2521788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01904" y="2528069"/>
            <a:ext cx="4525645" cy="301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8285">
              <a:lnSpc>
                <a:spcPct val="100000"/>
              </a:lnSpc>
              <a:spcBef>
                <a:spcPts val="95"/>
              </a:spcBef>
            </a:pPr>
            <a:r>
              <a:rPr dirty="0" baseline="37037" sz="900" spc="30">
                <a:latin typeface="Lucida Sans Unicode"/>
                <a:cs typeface="Lucida Sans Unicode"/>
              </a:rPr>
              <a:t>∗</a:t>
            </a:r>
            <a:r>
              <a:rPr dirty="0" sz="900" spc="20">
                <a:latin typeface="Calibri"/>
                <a:cs typeface="Calibri"/>
              </a:rPr>
              <a:t>Image</a:t>
            </a:r>
            <a:r>
              <a:rPr dirty="0" sz="900" spc="7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adapted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endParaRPr sz="9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z="900" spc="20">
                <a:latin typeface="SimSun"/>
                <a:cs typeface="SimSun"/>
                <a:hlinkClick r:id="rId4"/>
              </a:rPr>
              <a:t>https://cdn.vectorstock.com/i/composite/12,25/neuron-cell-vector-81225.jpg</a:t>
            </a:r>
            <a:endParaRPr sz="900">
              <a:latin typeface="SimSun"/>
              <a:cs typeface="SimSu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043555" marR="5080">
              <a:lnSpc>
                <a:spcPct val="102600"/>
              </a:lnSpc>
              <a:spcBef>
                <a:spcPts val="55"/>
              </a:spcBef>
            </a:pPr>
            <a:r>
              <a:rPr dirty="0" spc="75" b="1">
                <a:latin typeface="Calibri"/>
                <a:cs typeface="Calibri"/>
              </a:rPr>
              <a:t>dendrite:</a:t>
            </a:r>
            <a:r>
              <a:rPr dirty="0" spc="175" b="1">
                <a:latin typeface="Calibri"/>
                <a:cs typeface="Calibri"/>
              </a:rPr>
              <a:t> </a:t>
            </a:r>
            <a:r>
              <a:rPr dirty="0" spc="-5"/>
              <a:t>receives</a:t>
            </a:r>
            <a:r>
              <a:rPr dirty="0" spc="10"/>
              <a:t> </a:t>
            </a:r>
            <a:r>
              <a:rPr dirty="0" spc="20"/>
              <a:t>signals</a:t>
            </a:r>
            <a:r>
              <a:rPr dirty="0" spc="5"/>
              <a:t> from</a:t>
            </a:r>
            <a:r>
              <a:rPr dirty="0" spc="10"/>
              <a:t> </a:t>
            </a:r>
            <a:r>
              <a:rPr dirty="0" spc="5"/>
              <a:t>other </a:t>
            </a:r>
            <a:r>
              <a:rPr dirty="0" spc="-235"/>
              <a:t> </a:t>
            </a:r>
            <a:r>
              <a:rPr dirty="0"/>
              <a:t>neurons</a:t>
            </a: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264395" y="482954"/>
            <a:ext cx="2268855" cy="9563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761365" algn="l"/>
              </a:tabLst>
            </a:pPr>
            <a:r>
              <a:rPr dirty="0" sz="1100" spc="70" b="1">
                <a:latin typeface="Calibri"/>
                <a:cs typeface="Calibri"/>
              </a:rPr>
              <a:t>synapse:	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connection</a:t>
            </a:r>
            <a:r>
              <a:rPr dirty="0" sz="1100" spc="10">
                <a:latin typeface="Calibri"/>
                <a:cs typeface="Calibri"/>
              </a:rPr>
              <a:t> 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70" b="1">
                <a:latin typeface="Calibri"/>
                <a:cs typeface="Calibri"/>
              </a:rPr>
              <a:t>soma:</a:t>
            </a:r>
            <a:r>
              <a:rPr dirty="0" sz="1100" spc="220" b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processes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80" b="1">
                <a:latin typeface="Calibri"/>
                <a:cs typeface="Calibri"/>
              </a:rPr>
              <a:t>axon:</a:t>
            </a:r>
            <a:r>
              <a:rPr dirty="0" sz="1100" spc="195" b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transmits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160576"/>
            <a:ext cx="63233" cy="63233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5073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5077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3072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3751" y="349993"/>
            <a:ext cx="1353820" cy="1118235"/>
            <a:chOff x="603751" y="349993"/>
            <a:chExt cx="1353820" cy="1118235"/>
          </a:xfrm>
        </p:grpSpPr>
        <p:sp>
          <p:nvSpPr>
            <p:cNvPr id="7" name="object 7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77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63200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6976" y="983281"/>
              <a:ext cx="114935" cy="481965"/>
            </a:xfrm>
            <a:custGeom>
              <a:avLst/>
              <a:gdLst/>
              <a:ahLst/>
              <a:cxnLst/>
              <a:rect l="l" t="t" r="r" b="b"/>
              <a:pathLst>
                <a:path w="114934" h="481965">
                  <a:moveTo>
                    <a:pt x="114725" y="48180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2902" y="980815"/>
              <a:ext cx="59690" cy="33020"/>
            </a:xfrm>
            <a:custGeom>
              <a:avLst/>
              <a:gdLst/>
              <a:ahLst/>
              <a:cxnLst/>
              <a:rect l="l" t="t" r="r" b="b"/>
              <a:pathLst>
                <a:path w="59690" h="33019">
                  <a:moveTo>
                    <a:pt x="0" y="32693"/>
                  </a:moveTo>
                  <a:lnTo>
                    <a:pt x="10556" y="25419"/>
                  </a:lnTo>
                  <a:lnTo>
                    <a:pt x="17628" y="17257"/>
                  </a:lnTo>
                  <a:lnTo>
                    <a:pt x="21757" y="8639"/>
                  </a:lnTo>
                  <a:lnTo>
                    <a:pt x="23486" y="0"/>
                  </a:lnTo>
                  <a:lnTo>
                    <a:pt x="28924" y="6933"/>
                  </a:lnTo>
                  <a:lnTo>
                    <a:pt x="36493" y="12765"/>
                  </a:lnTo>
                  <a:lnTo>
                    <a:pt x="46484" y="16865"/>
                  </a:lnTo>
                  <a:lnTo>
                    <a:pt x="59186" y="18601"/>
                  </a:lnTo>
                </a:path>
              </a:pathLst>
            </a:custGeom>
            <a:ln w="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07031" y="942858"/>
              <a:ext cx="447675" cy="522605"/>
            </a:xfrm>
            <a:custGeom>
              <a:avLst/>
              <a:gdLst/>
              <a:ahLst/>
              <a:cxnLst/>
              <a:rect l="l" t="t" r="r" b="b"/>
              <a:pathLst>
                <a:path w="447675" h="522605">
                  <a:moveTo>
                    <a:pt x="447639" y="52222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99430" y="940930"/>
              <a:ext cx="46355" cy="40005"/>
            </a:xfrm>
            <a:custGeom>
              <a:avLst/>
              <a:gdLst/>
              <a:ahLst/>
              <a:cxnLst/>
              <a:rect l="l" t="t" r="r" b="b"/>
              <a:pathLst>
                <a:path w="46355" h="40005">
                  <a:moveTo>
                    <a:pt x="0" y="39884"/>
                  </a:moveTo>
                  <a:lnTo>
                    <a:pt x="6073" y="28569"/>
                  </a:lnTo>
                  <a:lnTo>
                    <a:pt x="8634" y="18058"/>
                  </a:lnTo>
                  <a:lnTo>
                    <a:pt x="8365" y="8489"/>
                  </a:lnTo>
                  <a:lnTo>
                    <a:pt x="5948" y="0"/>
                  </a:lnTo>
                  <a:lnTo>
                    <a:pt x="13968" y="3686"/>
                  </a:lnTo>
                  <a:lnTo>
                    <a:pt x="23383" y="5414"/>
                  </a:lnTo>
                  <a:lnTo>
                    <a:pt x="34162" y="4491"/>
                  </a:lnTo>
                  <a:lnTo>
                    <a:pt x="46273" y="219"/>
                  </a:lnTo>
                </a:path>
              </a:pathLst>
            </a:custGeom>
            <a:ln w="50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6282" y="920297"/>
              <a:ext cx="631190" cy="530225"/>
            </a:xfrm>
            <a:custGeom>
              <a:avLst/>
              <a:gdLst/>
              <a:ahLst/>
              <a:cxnLst/>
              <a:rect l="l" t="t" r="r" b="b"/>
              <a:pathLst>
                <a:path w="631190" h="530225">
                  <a:moveTo>
                    <a:pt x="0" y="529968"/>
                  </a:moveTo>
                  <a:lnTo>
                    <a:pt x="63098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9340" y="912304"/>
              <a:ext cx="40005" cy="46990"/>
            </a:xfrm>
            <a:custGeom>
              <a:avLst/>
              <a:gdLst/>
              <a:ahLst/>
              <a:cxnLst/>
              <a:rect l="l" t="t" r="r" b="b"/>
              <a:pathLst>
                <a:path w="40005" h="46990">
                  <a:moveTo>
                    <a:pt x="0" y="0"/>
                  </a:moveTo>
                  <a:lnTo>
                    <a:pt x="11268" y="6195"/>
                  </a:lnTo>
                  <a:lnTo>
                    <a:pt x="21767" y="8865"/>
                  </a:lnTo>
                  <a:lnTo>
                    <a:pt x="31351" y="8692"/>
                  </a:lnTo>
                  <a:lnTo>
                    <a:pt x="39875" y="6358"/>
                  </a:lnTo>
                  <a:lnTo>
                    <a:pt x="36103" y="14351"/>
                  </a:lnTo>
                  <a:lnTo>
                    <a:pt x="34278" y="23761"/>
                  </a:lnTo>
                  <a:lnTo>
                    <a:pt x="35094" y="34563"/>
                  </a:lnTo>
                  <a:lnTo>
                    <a:pt x="39249" y="46732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82866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52499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48081" y="1132333"/>
            <a:ext cx="51435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35"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3665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003" y="1194012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4302" y="1194012"/>
            <a:ext cx="51244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3845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224" y="1923273"/>
            <a:ext cx="1448435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 indent="123189">
              <a:lnSpc>
                <a:spcPct val="125299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isActorDamon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95" i="1">
                <a:latin typeface="Calibri"/>
                <a:cs typeface="Calibri"/>
              </a:rPr>
              <a:t>isGenreThriller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r>
              <a:rPr dirty="0" baseline="-10416" sz="1200" spc="19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isDirectorNolan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94017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035810" marR="17780">
              <a:lnSpc>
                <a:spcPct val="102600"/>
              </a:lnSpc>
              <a:spcBef>
                <a:spcPts val="55"/>
              </a:spcBef>
            </a:pP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20"/>
              <a:t> </a:t>
            </a:r>
            <a:r>
              <a:rPr dirty="0" sz="1100" spc="20"/>
              <a:t>is</a:t>
            </a:r>
            <a:r>
              <a:rPr dirty="0" sz="1100" spc="140"/>
              <a:t> </a:t>
            </a:r>
            <a:r>
              <a:rPr dirty="0" sz="1100" spc="15"/>
              <a:t>called</a:t>
            </a:r>
            <a:r>
              <a:rPr dirty="0" sz="1100" spc="145"/>
              <a:t> </a:t>
            </a:r>
            <a:r>
              <a:rPr dirty="0" sz="1100" spc="5"/>
              <a:t>the</a:t>
            </a:r>
            <a:r>
              <a:rPr dirty="0" sz="1100" spc="145"/>
              <a:t> </a:t>
            </a:r>
            <a:r>
              <a:rPr dirty="0" sz="1100" spc="20"/>
              <a:t>bias</a:t>
            </a:r>
            <a:r>
              <a:rPr dirty="0" sz="1100" spc="140"/>
              <a:t> </a:t>
            </a:r>
            <a:r>
              <a:rPr dirty="0" sz="1100" spc="5"/>
              <a:t>as</a:t>
            </a:r>
            <a:r>
              <a:rPr dirty="0" sz="1100" spc="145"/>
              <a:t> </a:t>
            </a:r>
            <a:r>
              <a:rPr dirty="0" sz="1100" spc="50"/>
              <a:t>it</a:t>
            </a:r>
            <a:r>
              <a:rPr dirty="0" sz="1100" spc="145"/>
              <a:t> </a:t>
            </a:r>
            <a:r>
              <a:rPr dirty="0" sz="1100" spc="-5"/>
              <a:t>represents</a:t>
            </a:r>
            <a:r>
              <a:rPr dirty="0" sz="1100" spc="145"/>
              <a:t> </a:t>
            </a:r>
            <a:r>
              <a:rPr dirty="0" sz="1100" spc="5"/>
              <a:t>the</a:t>
            </a:r>
            <a:r>
              <a:rPr dirty="0" sz="1100" spc="140"/>
              <a:t> </a:t>
            </a:r>
            <a:r>
              <a:rPr dirty="0" sz="1100" spc="25"/>
              <a:t>prior</a:t>
            </a:r>
            <a:r>
              <a:rPr dirty="0" sz="1100" spc="145"/>
              <a:t> </a:t>
            </a:r>
            <a:r>
              <a:rPr dirty="0" sz="1100" spc="30"/>
              <a:t>(preju- </a:t>
            </a:r>
            <a:r>
              <a:rPr dirty="0" sz="1100" spc="-235"/>
              <a:t> </a:t>
            </a:r>
            <a:r>
              <a:rPr dirty="0" sz="1100" spc="20"/>
              <a:t>dice)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609" y="576135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256408" y="490650"/>
            <a:ext cx="327723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>
                <a:latin typeface="Calibri"/>
                <a:cs typeface="Calibri"/>
              </a:rPr>
              <a:t>buff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-5">
                <a:latin typeface="Calibri"/>
                <a:cs typeface="Calibri"/>
              </a:rPr>
              <a:t>low </a:t>
            </a:r>
            <a:r>
              <a:rPr dirty="0" sz="1100" spc="10">
                <a:latin typeface="Calibri"/>
                <a:cs typeface="Calibri"/>
              </a:rPr>
              <a:t>threshold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watch </a:t>
            </a:r>
            <a:r>
              <a:rPr dirty="0" sz="1100" spc="25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irrespective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genre, </a:t>
            </a:r>
            <a:r>
              <a:rPr dirty="0" sz="1100" spc="20">
                <a:latin typeface="Calibri"/>
                <a:cs typeface="Calibri"/>
              </a:rPr>
              <a:t>actor, </a:t>
            </a:r>
            <a:r>
              <a:rPr dirty="0" sz="1100" spc="35">
                <a:latin typeface="Calibri"/>
                <a:cs typeface="Calibri"/>
              </a:rPr>
              <a:t>dir-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ector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70">
                <a:latin typeface="Calibri"/>
                <a:cs typeface="Calibri"/>
              </a:rPr>
              <a:t>[</a:t>
            </a:r>
            <a:r>
              <a:rPr dirty="0" sz="1100" spc="-70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0]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On </a:t>
            </a:r>
            <a:r>
              <a:rPr dirty="0" sz="1100" spc="5">
                <a:latin typeface="Calibri"/>
                <a:cs typeface="Calibri"/>
              </a:rPr>
              <a:t>the other </a:t>
            </a:r>
            <a:r>
              <a:rPr dirty="0" sz="1100" spc="20">
                <a:latin typeface="Calibri"/>
                <a:cs typeface="Calibri"/>
              </a:rPr>
              <a:t>hand,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>
                <a:latin typeface="Calibri"/>
                <a:cs typeface="Calibri"/>
              </a:rPr>
              <a:t>selective viewer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10">
                <a:latin typeface="Calibri"/>
                <a:cs typeface="Calibri"/>
              </a:rPr>
              <a:t>watch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thrillers </a:t>
            </a:r>
            <a:r>
              <a:rPr dirty="0" sz="1100" spc="30">
                <a:latin typeface="Calibri"/>
                <a:cs typeface="Calibri"/>
              </a:rPr>
              <a:t>starring </a:t>
            </a:r>
            <a:r>
              <a:rPr dirty="0" sz="1100" spc="45">
                <a:latin typeface="Calibri"/>
                <a:cs typeface="Calibri"/>
              </a:rPr>
              <a:t>Matt </a:t>
            </a:r>
            <a:r>
              <a:rPr dirty="0" sz="1100" spc="35">
                <a:latin typeface="Calibri"/>
                <a:cs typeface="Calibri"/>
              </a:rPr>
              <a:t>Damon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0">
                <a:latin typeface="Calibri"/>
                <a:cs typeface="Calibri"/>
              </a:rPr>
              <a:t>directed 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Nolan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70">
                <a:latin typeface="Calibri"/>
                <a:cs typeface="Calibri"/>
              </a:rPr>
              <a:t>[</a:t>
            </a:r>
            <a:r>
              <a:rPr dirty="0" sz="1100" spc="-70" i="1">
                <a:latin typeface="Calibri"/>
                <a:cs typeface="Calibri"/>
              </a:rPr>
              <a:t>θ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3]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609" y="1130312"/>
            <a:ext cx="63233" cy="6323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5073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5077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3072" y="1422195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3751" y="349993"/>
            <a:ext cx="1353820" cy="1118235"/>
            <a:chOff x="603751" y="349993"/>
            <a:chExt cx="1353820" cy="1118235"/>
          </a:xfrm>
        </p:grpSpPr>
        <p:sp>
          <p:nvSpPr>
            <p:cNvPr id="7" name="object 7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2863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77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63200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6976" y="983281"/>
              <a:ext cx="114935" cy="481965"/>
            </a:xfrm>
            <a:custGeom>
              <a:avLst/>
              <a:gdLst/>
              <a:ahLst/>
              <a:cxnLst/>
              <a:rect l="l" t="t" r="r" b="b"/>
              <a:pathLst>
                <a:path w="114934" h="481965">
                  <a:moveTo>
                    <a:pt x="114725" y="48180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2902" y="980815"/>
              <a:ext cx="59690" cy="33020"/>
            </a:xfrm>
            <a:custGeom>
              <a:avLst/>
              <a:gdLst/>
              <a:ahLst/>
              <a:cxnLst/>
              <a:rect l="l" t="t" r="r" b="b"/>
              <a:pathLst>
                <a:path w="59690" h="33019">
                  <a:moveTo>
                    <a:pt x="0" y="32693"/>
                  </a:moveTo>
                  <a:lnTo>
                    <a:pt x="10556" y="25419"/>
                  </a:lnTo>
                  <a:lnTo>
                    <a:pt x="17628" y="17257"/>
                  </a:lnTo>
                  <a:lnTo>
                    <a:pt x="21757" y="8639"/>
                  </a:lnTo>
                  <a:lnTo>
                    <a:pt x="23486" y="0"/>
                  </a:lnTo>
                  <a:lnTo>
                    <a:pt x="28924" y="6933"/>
                  </a:lnTo>
                  <a:lnTo>
                    <a:pt x="36493" y="12765"/>
                  </a:lnTo>
                  <a:lnTo>
                    <a:pt x="46484" y="16865"/>
                  </a:lnTo>
                  <a:lnTo>
                    <a:pt x="59186" y="18601"/>
                  </a:lnTo>
                </a:path>
              </a:pathLst>
            </a:custGeom>
            <a:ln w="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07031" y="942858"/>
              <a:ext cx="447675" cy="522605"/>
            </a:xfrm>
            <a:custGeom>
              <a:avLst/>
              <a:gdLst/>
              <a:ahLst/>
              <a:cxnLst/>
              <a:rect l="l" t="t" r="r" b="b"/>
              <a:pathLst>
                <a:path w="447675" h="522605">
                  <a:moveTo>
                    <a:pt x="447639" y="52222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99430" y="940930"/>
              <a:ext cx="46355" cy="40005"/>
            </a:xfrm>
            <a:custGeom>
              <a:avLst/>
              <a:gdLst/>
              <a:ahLst/>
              <a:cxnLst/>
              <a:rect l="l" t="t" r="r" b="b"/>
              <a:pathLst>
                <a:path w="46355" h="40005">
                  <a:moveTo>
                    <a:pt x="0" y="39884"/>
                  </a:moveTo>
                  <a:lnTo>
                    <a:pt x="6073" y="28569"/>
                  </a:lnTo>
                  <a:lnTo>
                    <a:pt x="8634" y="18058"/>
                  </a:lnTo>
                  <a:lnTo>
                    <a:pt x="8365" y="8489"/>
                  </a:lnTo>
                  <a:lnTo>
                    <a:pt x="5948" y="0"/>
                  </a:lnTo>
                  <a:lnTo>
                    <a:pt x="13968" y="3686"/>
                  </a:lnTo>
                  <a:lnTo>
                    <a:pt x="23383" y="5414"/>
                  </a:lnTo>
                  <a:lnTo>
                    <a:pt x="34162" y="4491"/>
                  </a:lnTo>
                  <a:lnTo>
                    <a:pt x="46273" y="219"/>
                  </a:lnTo>
                </a:path>
              </a:pathLst>
            </a:custGeom>
            <a:ln w="50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6282" y="920297"/>
              <a:ext cx="631190" cy="530225"/>
            </a:xfrm>
            <a:custGeom>
              <a:avLst/>
              <a:gdLst/>
              <a:ahLst/>
              <a:cxnLst/>
              <a:rect l="l" t="t" r="r" b="b"/>
              <a:pathLst>
                <a:path w="631190" h="530225">
                  <a:moveTo>
                    <a:pt x="0" y="529968"/>
                  </a:moveTo>
                  <a:lnTo>
                    <a:pt x="63098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9340" y="912304"/>
              <a:ext cx="40005" cy="46990"/>
            </a:xfrm>
            <a:custGeom>
              <a:avLst/>
              <a:gdLst/>
              <a:ahLst/>
              <a:cxnLst/>
              <a:rect l="l" t="t" r="r" b="b"/>
              <a:pathLst>
                <a:path w="40005" h="46990">
                  <a:moveTo>
                    <a:pt x="0" y="0"/>
                  </a:moveTo>
                  <a:lnTo>
                    <a:pt x="11268" y="6195"/>
                  </a:lnTo>
                  <a:lnTo>
                    <a:pt x="21767" y="8865"/>
                  </a:lnTo>
                  <a:lnTo>
                    <a:pt x="31351" y="8692"/>
                  </a:lnTo>
                  <a:lnTo>
                    <a:pt x="39875" y="6358"/>
                  </a:lnTo>
                  <a:lnTo>
                    <a:pt x="36103" y="14351"/>
                  </a:lnTo>
                  <a:lnTo>
                    <a:pt x="34278" y="23761"/>
                  </a:lnTo>
                  <a:lnTo>
                    <a:pt x="35094" y="34563"/>
                  </a:lnTo>
                  <a:lnTo>
                    <a:pt x="39249" y="46732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82866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52499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48081" y="1132333"/>
            <a:ext cx="51435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35"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3665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003" y="1194012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4302" y="1194012"/>
            <a:ext cx="51244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38455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224" y="1923273"/>
            <a:ext cx="1448435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 indent="123189">
              <a:lnSpc>
                <a:spcPct val="125299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isActorDamon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95" i="1">
                <a:latin typeface="Calibri"/>
                <a:cs typeface="Calibri"/>
              </a:rPr>
              <a:t>isGenreThriller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r>
              <a:rPr dirty="0" baseline="-10416" sz="1200" spc="19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isDirectorNolan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609" y="194017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035810" marR="17780">
              <a:lnSpc>
                <a:spcPct val="102600"/>
              </a:lnSpc>
              <a:spcBef>
                <a:spcPts val="55"/>
              </a:spcBef>
            </a:pP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20"/>
              <a:t> </a:t>
            </a:r>
            <a:r>
              <a:rPr dirty="0" sz="1100" spc="20"/>
              <a:t>is</a:t>
            </a:r>
            <a:r>
              <a:rPr dirty="0" sz="1100" spc="140"/>
              <a:t> </a:t>
            </a:r>
            <a:r>
              <a:rPr dirty="0" sz="1100" spc="15"/>
              <a:t>called</a:t>
            </a:r>
            <a:r>
              <a:rPr dirty="0" sz="1100" spc="145"/>
              <a:t> </a:t>
            </a:r>
            <a:r>
              <a:rPr dirty="0" sz="1100" spc="5"/>
              <a:t>the</a:t>
            </a:r>
            <a:r>
              <a:rPr dirty="0" sz="1100" spc="145"/>
              <a:t> </a:t>
            </a:r>
            <a:r>
              <a:rPr dirty="0" sz="1100" spc="20"/>
              <a:t>bias</a:t>
            </a:r>
            <a:r>
              <a:rPr dirty="0" sz="1100" spc="140"/>
              <a:t> </a:t>
            </a:r>
            <a:r>
              <a:rPr dirty="0" sz="1100" spc="5"/>
              <a:t>as</a:t>
            </a:r>
            <a:r>
              <a:rPr dirty="0" sz="1100" spc="145"/>
              <a:t> </a:t>
            </a:r>
            <a:r>
              <a:rPr dirty="0" sz="1100" spc="50"/>
              <a:t>it</a:t>
            </a:r>
            <a:r>
              <a:rPr dirty="0" sz="1100" spc="145"/>
              <a:t> </a:t>
            </a:r>
            <a:r>
              <a:rPr dirty="0" sz="1100" spc="-5"/>
              <a:t>represents</a:t>
            </a:r>
            <a:r>
              <a:rPr dirty="0" sz="1100" spc="145"/>
              <a:t> </a:t>
            </a:r>
            <a:r>
              <a:rPr dirty="0" sz="1100" spc="5"/>
              <a:t>the</a:t>
            </a:r>
            <a:r>
              <a:rPr dirty="0" sz="1100" spc="140"/>
              <a:t> </a:t>
            </a:r>
            <a:r>
              <a:rPr dirty="0" sz="1100" spc="25"/>
              <a:t>prior</a:t>
            </a:r>
            <a:r>
              <a:rPr dirty="0" sz="1100" spc="145"/>
              <a:t> </a:t>
            </a:r>
            <a:r>
              <a:rPr dirty="0" sz="1100" spc="30"/>
              <a:t>(preju- </a:t>
            </a:r>
            <a:r>
              <a:rPr dirty="0" sz="1100" spc="-235"/>
              <a:t> </a:t>
            </a:r>
            <a:r>
              <a:rPr dirty="0" sz="1100" spc="20"/>
              <a:t>dice)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609" y="576135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243708" y="490650"/>
            <a:ext cx="3302635" cy="1472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>
                <a:latin typeface="Calibri"/>
                <a:cs typeface="Calibri"/>
              </a:rPr>
              <a:t>buff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-5">
                <a:latin typeface="Calibri"/>
                <a:cs typeface="Calibri"/>
              </a:rPr>
              <a:t>low </a:t>
            </a:r>
            <a:r>
              <a:rPr dirty="0" sz="1100" spc="10">
                <a:latin typeface="Calibri"/>
                <a:cs typeface="Calibri"/>
              </a:rPr>
              <a:t>threshold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watch </a:t>
            </a:r>
            <a:r>
              <a:rPr dirty="0" sz="1100" spc="25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irrespective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genre, </a:t>
            </a:r>
            <a:r>
              <a:rPr dirty="0" sz="1100" spc="20">
                <a:latin typeface="Calibri"/>
                <a:cs typeface="Calibri"/>
              </a:rPr>
              <a:t>actor, </a:t>
            </a:r>
            <a:r>
              <a:rPr dirty="0" sz="1100" spc="35">
                <a:latin typeface="Calibri"/>
                <a:cs typeface="Calibri"/>
              </a:rPr>
              <a:t>dir-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ector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70">
                <a:latin typeface="Calibri"/>
                <a:cs typeface="Calibri"/>
              </a:rPr>
              <a:t>[</a:t>
            </a:r>
            <a:r>
              <a:rPr dirty="0" sz="1100" spc="-70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0]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On </a:t>
            </a:r>
            <a:r>
              <a:rPr dirty="0" sz="1100" spc="5">
                <a:latin typeface="Calibri"/>
                <a:cs typeface="Calibri"/>
              </a:rPr>
              <a:t>the other </a:t>
            </a:r>
            <a:r>
              <a:rPr dirty="0" sz="1100" spc="20">
                <a:latin typeface="Calibri"/>
                <a:cs typeface="Calibri"/>
              </a:rPr>
              <a:t>hand,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>
                <a:latin typeface="Calibri"/>
                <a:cs typeface="Calibri"/>
              </a:rPr>
              <a:t>selective viewer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10">
                <a:latin typeface="Calibri"/>
                <a:cs typeface="Calibri"/>
              </a:rPr>
              <a:t>watch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thrillers </a:t>
            </a:r>
            <a:r>
              <a:rPr dirty="0" sz="1100" spc="30">
                <a:latin typeface="Calibri"/>
                <a:cs typeface="Calibri"/>
              </a:rPr>
              <a:t>starring </a:t>
            </a:r>
            <a:r>
              <a:rPr dirty="0" sz="1100" spc="45">
                <a:latin typeface="Calibri"/>
                <a:cs typeface="Calibri"/>
              </a:rPr>
              <a:t>Matt </a:t>
            </a:r>
            <a:r>
              <a:rPr dirty="0" sz="1100" spc="35">
                <a:latin typeface="Calibri"/>
                <a:cs typeface="Calibri"/>
              </a:rPr>
              <a:t>Damon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0">
                <a:latin typeface="Calibri"/>
                <a:cs typeface="Calibri"/>
              </a:rPr>
              <a:t>directed 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Nolan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70">
                <a:latin typeface="Calibri"/>
                <a:cs typeface="Calibri"/>
              </a:rPr>
              <a:t>[</a:t>
            </a:r>
            <a:r>
              <a:rPr dirty="0" sz="1100" spc="-70" i="1">
                <a:latin typeface="Calibri"/>
                <a:cs typeface="Calibri"/>
              </a:rPr>
              <a:t>θ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3]</a:t>
            </a:r>
            <a:endParaRPr sz="1100">
              <a:latin typeface="Calibri"/>
              <a:cs typeface="Calibri"/>
            </a:endParaRPr>
          </a:p>
          <a:p>
            <a:pPr algn="just" marL="25400" marR="18415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weights </a:t>
            </a:r>
            <a:r>
              <a:rPr dirty="0" sz="1100" spc="40">
                <a:latin typeface="Calibri"/>
                <a:cs typeface="Calibri"/>
              </a:rPr>
              <a:t>(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 i="1">
                <a:latin typeface="Calibri"/>
                <a:cs typeface="Calibri"/>
              </a:rPr>
              <a:t>,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...,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n</a:t>
            </a:r>
            <a:r>
              <a:rPr dirty="0" sz="1100" spc="75">
                <a:latin typeface="Calibri"/>
                <a:cs typeface="Calibri"/>
              </a:rPr>
              <a:t>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bias </a:t>
            </a:r>
            <a:r>
              <a:rPr dirty="0" sz="1100" spc="60">
                <a:latin typeface="Calibri"/>
                <a:cs typeface="Calibri"/>
              </a:rPr>
              <a:t>(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-10416" sz="1200" spc="89">
                <a:latin typeface="Calibri"/>
                <a:cs typeface="Calibri"/>
              </a:rPr>
              <a:t>0</a:t>
            </a:r>
            <a:r>
              <a:rPr dirty="0" sz="1100" spc="60">
                <a:latin typeface="Calibri"/>
                <a:cs typeface="Calibri"/>
              </a:rPr>
              <a:t>)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">
                <a:latin typeface="Calibri"/>
                <a:cs typeface="Calibri"/>
              </a:rPr>
              <a:t>de-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(viewer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history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case)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609" y="1130312"/>
            <a:ext cx="63233" cy="6323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6609" y="1684489"/>
            <a:ext cx="63233" cy="6323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125193"/>
            <a:ext cx="499364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40">
                <a:latin typeface="Calibri"/>
                <a:cs typeface="Calibri"/>
              </a:rPr>
              <a:t>kind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implemented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using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perceptron?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Any </a:t>
            </a:r>
            <a:r>
              <a:rPr dirty="0" sz="1100" spc="-10">
                <a:latin typeface="Calibri"/>
                <a:cs typeface="Calibri"/>
              </a:rPr>
              <a:t>difference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26</a:t>
            </a:r>
            <a:r>
              <a:rPr dirty="0" spc="75"/>
              <a:t>/1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195008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25" b="1">
                <a:latin typeface="Calibri"/>
                <a:cs typeface="Calibri"/>
              </a:rPr>
              <a:t>McCulloch</a:t>
            </a:r>
            <a:r>
              <a:rPr dirty="0" sz="1100" spc="150" b="1">
                <a:latin typeface="Calibri"/>
                <a:cs typeface="Calibri"/>
              </a:rPr>
              <a:t> </a:t>
            </a:r>
            <a:r>
              <a:rPr dirty="0" sz="1100" spc="120" b="1">
                <a:latin typeface="Calibri"/>
                <a:cs typeface="Calibri"/>
              </a:rPr>
              <a:t>Pitts</a:t>
            </a:r>
            <a:r>
              <a:rPr dirty="0" sz="1100" spc="150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30">
                <a:latin typeface="Calibri"/>
                <a:cs typeface="Calibri"/>
              </a:rPr>
              <a:t>(assuming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2557" y="45793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5120" y="46217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163" y="79733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7520" y="651902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109" y="593787"/>
            <a:ext cx="1243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2557" y="91922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5120" y="92346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8163" y="12586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7520" y="1113191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488" y="1055076"/>
            <a:ext cx="1132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3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7304" y="1717457"/>
            <a:ext cx="7962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35" b="1">
                <a:latin typeface="Calibri"/>
                <a:cs typeface="Calibri"/>
              </a:rPr>
              <a:t>P</a:t>
            </a:r>
            <a:r>
              <a:rPr dirty="0" sz="1100" spc="80" b="1">
                <a:latin typeface="Calibri"/>
                <a:cs typeface="Calibri"/>
              </a:rPr>
              <a:t>erceptron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6070" y="199099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33" y="1995232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1676" y="233037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1036" y="2184957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9623" y="2126842"/>
            <a:ext cx="151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6070" y="245227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633" y="2456521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1676" y="279167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31036" y="2646246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002" y="2588131"/>
            <a:ext cx="14058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27</a:t>
            </a:r>
            <a:r>
              <a:rPr dirty="0" spc="75"/>
              <a:t>/1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27/1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27304" y="4634"/>
            <a:ext cx="195008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25" b="1">
                <a:latin typeface="Calibri"/>
                <a:cs typeface="Calibri"/>
              </a:rPr>
              <a:t>McCulloch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20" b="1">
                <a:latin typeface="Calibri"/>
                <a:cs typeface="Calibri"/>
              </a:rPr>
              <a:t>Pitts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30">
                <a:latin typeface="Calibri"/>
                <a:cs typeface="Calibri"/>
              </a:rPr>
              <a:t>(assuming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2557" y="45793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5120" y="46217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8163" y="79733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47520" y="651902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6109" y="593787"/>
            <a:ext cx="1243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2557" y="91922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5120" y="92346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8163" y="12586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47520" y="1113191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7488" y="1055076"/>
            <a:ext cx="1132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3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7304" y="1717457"/>
            <a:ext cx="7962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35" b="1">
                <a:latin typeface="Calibri"/>
                <a:cs typeface="Calibri"/>
              </a:rPr>
              <a:t>P</a:t>
            </a:r>
            <a:r>
              <a:rPr dirty="0" sz="1100" spc="80" b="1">
                <a:latin typeface="Calibri"/>
                <a:cs typeface="Calibri"/>
              </a:rPr>
              <a:t>erceptron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6070" y="199099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8633" y="1995232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21676" y="233037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1036" y="2184957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9623" y="2126842"/>
            <a:ext cx="151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76070" y="245227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08633" y="2456521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21676" y="279167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31036" y="2646246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1002" y="2588131"/>
            <a:ext cx="14058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760357" y="100849"/>
            <a:ext cx="277304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Calibri"/>
                <a:cs typeface="Calibri"/>
              </a:rPr>
              <a:t>From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15">
                <a:latin typeface="Calibri"/>
                <a:cs typeface="Calibri"/>
              </a:rPr>
              <a:t>should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clear 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even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>
                <a:latin typeface="Calibri"/>
                <a:cs typeface="Calibri"/>
              </a:rPr>
              <a:t>separates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>
                <a:latin typeface="Calibri"/>
                <a:cs typeface="Calibri"/>
              </a:rPr>
              <a:t>space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27/1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27304" y="4634"/>
            <a:ext cx="195008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25" b="1">
                <a:latin typeface="Calibri"/>
                <a:cs typeface="Calibri"/>
              </a:rPr>
              <a:t>McCulloch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20" b="1">
                <a:latin typeface="Calibri"/>
                <a:cs typeface="Calibri"/>
              </a:rPr>
              <a:t>Pitts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30">
                <a:latin typeface="Calibri"/>
                <a:cs typeface="Calibri"/>
              </a:rPr>
              <a:t>(assuming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2557" y="45793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5120" y="46217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8163" y="79733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47520" y="651902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6109" y="593787"/>
            <a:ext cx="1243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2557" y="91922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5120" y="92346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8163" y="12586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47520" y="1113191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7488" y="1055076"/>
            <a:ext cx="1132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3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7304" y="1717457"/>
            <a:ext cx="7962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35" b="1">
                <a:latin typeface="Calibri"/>
                <a:cs typeface="Calibri"/>
              </a:rPr>
              <a:t>P</a:t>
            </a:r>
            <a:r>
              <a:rPr dirty="0" sz="1100" spc="80" b="1">
                <a:latin typeface="Calibri"/>
                <a:cs typeface="Calibri"/>
              </a:rPr>
              <a:t>erceptron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6070" y="199099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8633" y="1995232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21676" y="233037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1036" y="2184957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9623" y="2126842"/>
            <a:ext cx="151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76070" y="245227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08633" y="2456521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21676" y="279167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31036" y="2646246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1002" y="2588131"/>
            <a:ext cx="14058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760357" y="100849"/>
            <a:ext cx="277304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Calibri"/>
                <a:cs typeface="Calibri"/>
              </a:rPr>
              <a:t>From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15">
                <a:latin typeface="Calibri"/>
                <a:cs typeface="Calibri"/>
              </a:rPr>
              <a:t>should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clear 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even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>
                <a:latin typeface="Calibri"/>
                <a:cs typeface="Calibri"/>
              </a:rPr>
              <a:t>separates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>
                <a:latin typeface="Calibri"/>
                <a:cs typeface="Calibri"/>
              </a:rPr>
              <a:t>space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>
                <a:latin typeface="Calibri"/>
                <a:cs typeface="Calibri"/>
              </a:rPr>
              <a:t>side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27/1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27304" y="4634"/>
            <a:ext cx="195008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25" b="1">
                <a:latin typeface="Calibri"/>
                <a:cs typeface="Calibri"/>
              </a:rPr>
              <a:t>McCulloch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20" b="1">
                <a:latin typeface="Calibri"/>
                <a:cs typeface="Calibri"/>
              </a:rPr>
              <a:t>Pitts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30">
                <a:latin typeface="Calibri"/>
                <a:cs typeface="Calibri"/>
              </a:rPr>
              <a:t>(assuming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2557" y="45793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5120" y="46217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8163" y="79733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47520" y="651902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6109" y="593787"/>
            <a:ext cx="1243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2557" y="91922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5120" y="92346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8163" y="12586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47520" y="1113191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7488" y="1055076"/>
            <a:ext cx="1132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3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7304" y="1717457"/>
            <a:ext cx="7962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35" b="1">
                <a:latin typeface="Calibri"/>
                <a:cs typeface="Calibri"/>
              </a:rPr>
              <a:t>P</a:t>
            </a:r>
            <a:r>
              <a:rPr dirty="0" sz="1100" spc="80" b="1">
                <a:latin typeface="Calibri"/>
                <a:cs typeface="Calibri"/>
              </a:rPr>
              <a:t>erceptron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6070" y="199099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8633" y="1995232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21676" y="233037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1036" y="2184957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9623" y="2126842"/>
            <a:ext cx="151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76070" y="245227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08633" y="2456521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21676" y="279167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31036" y="2646246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1002" y="2588131"/>
            <a:ext cx="14058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760357" y="100849"/>
            <a:ext cx="2773680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Calibri"/>
                <a:cs typeface="Calibri"/>
              </a:rPr>
              <a:t>From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15">
                <a:latin typeface="Calibri"/>
                <a:cs typeface="Calibri"/>
              </a:rPr>
              <a:t>should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clear 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even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>
                <a:latin typeface="Calibri"/>
                <a:cs typeface="Calibri"/>
              </a:rPr>
              <a:t>separates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>
                <a:latin typeface="Calibri"/>
                <a:cs typeface="Calibri"/>
              </a:rPr>
              <a:t>space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>
                <a:latin typeface="Calibri"/>
                <a:cs typeface="Calibri"/>
              </a:rPr>
              <a:t>side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single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 used </a:t>
            </a:r>
            <a:r>
              <a:rPr dirty="0" sz="1100" spc="10">
                <a:latin typeface="Calibri"/>
                <a:cs typeface="Calibri"/>
              </a:rPr>
              <a:t>to implement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27/1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27304" y="4634"/>
            <a:ext cx="195008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25" b="1">
                <a:latin typeface="Calibri"/>
                <a:cs typeface="Calibri"/>
              </a:rPr>
              <a:t>McCulloch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20" b="1">
                <a:latin typeface="Calibri"/>
                <a:cs typeface="Calibri"/>
              </a:rPr>
              <a:t>Pitts</a:t>
            </a:r>
            <a:r>
              <a:rPr dirty="0" sz="1100" spc="155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30">
                <a:latin typeface="Calibri"/>
                <a:cs typeface="Calibri"/>
              </a:rPr>
              <a:t>(assuming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2557" y="45793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5120" y="46217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8163" y="79733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47520" y="651902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6109" y="593787"/>
            <a:ext cx="1243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2557" y="91922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5120" y="92346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8163" y="12586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47520" y="1113191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7488" y="1055076"/>
            <a:ext cx="1132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3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7304" y="1717457"/>
            <a:ext cx="7962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35" b="1">
                <a:latin typeface="Calibri"/>
                <a:cs typeface="Calibri"/>
              </a:rPr>
              <a:t>P</a:t>
            </a:r>
            <a:r>
              <a:rPr dirty="0" sz="1100" spc="80" b="1">
                <a:latin typeface="Calibri"/>
                <a:cs typeface="Calibri"/>
              </a:rPr>
              <a:t>erceptron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6070" y="199099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8633" y="1995232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21676" y="233037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1036" y="2184957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9623" y="2126842"/>
            <a:ext cx="151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76070" y="245227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08633" y="2456521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21676" y="279167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31036" y="2646246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1002" y="2588131"/>
            <a:ext cx="14058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760357" y="100849"/>
            <a:ext cx="2773680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Calibri"/>
                <a:cs typeface="Calibri"/>
              </a:rPr>
              <a:t>From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15">
                <a:latin typeface="Calibri"/>
                <a:cs typeface="Calibri"/>
              </a:rPr>
              <a:t>should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clear 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even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>
                <a:latin typeface="Calibri"/>
                <a:cs typeface="Calibri"/>
              </a:rPr>
              <a:t>separates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>
                <a:latin typeface="Calibri"/>
                <a:cs typeface="Calibri"/>
              </a:rPr>
              <a:t>space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>
                <a:latin typeface="Calibri"/>
                <a:cs typeface="Calibri"/>
              </a:rPr>
              <a:t>side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single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 used </a:t>
            </a:r>
            <a:r>
              <a:rPr dirty="0" sz="1100" spc="10">
                <a:latin typeface="Calibri"/>
                <a:cs typeface="Calibri"/>
              </a:rPr>
              <a:t>to implement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tions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Then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difference?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48866"/>
            <a:ext cx="63233" cy="63233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195008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25" b="1">
                <a:latin typeface="Calibri"/>
                <a:cs typeface="Calibri"/>
              </a:rPr>
              <a:t>McCulloch</a:t>
            </a:r>
            <a:r>
              <a:rPr dirty="0" sz="1100" spc="150" b="1">
                <a:latin typeface="Calibri"/>
                <a:cs typeface="Calibri"/>
              </a:rPr>
              <a:t> </a:t>
            </a:r>
            <a:r>
              <a:rPr dirty="0" sz="1100" spc="120" b="1">
                <a:latin typeface="Calibri"/>
                <a:cs typeface="Calibri"/>
              </a:rPr>
              <a:t>Pitts</a:t>
            </a:r>
            <a:r>
              <a:rPr dirty="0" sz="1100" spc="150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30">
                <a:latin typeface="Calibri"/>
                <a:cs typeface="Calibri"/>
              </a:rPr>
              <a:t>(assuming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2557" y="45793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5120" y="46217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163" y="79733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7520" y="651902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109" y="593787"/>
            <a:ext cx="1243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2557" y="91922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5120" y="92346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8163" y="12586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7520" y="1113191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488" y="1055076"/>
            <a:ext cx="1132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3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7304" y="1717457"/>
            <a:ext cx="7962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35" b="1">
                <a:latin typeface="Calibri"/>
                <a:cs typeface="Calibri"/>
              </a:rPr>
              <a:t>P</a:t>
            </a:r>
            <a:r>
              <a:rPr dirty="0" sz="1100" spc="80" b="1">
                <a:latin typeface="Calibri"/>
                <a:cs typeface="Calibri"/>
              </a:rPr>
              <a:t>erceptron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6070" y="199099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33" y="1995232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1676" y="233037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1036" y="2184957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9623" y="2126842"/>
            <a:ext cx="151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6070" y="245227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633" y="2456521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31036" y="2646246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1002" y="2588131"/>
            <a:ext cx="14058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3680" cy="21983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Calibri"/>
                <a:cs typeface="Calibri"/>
              </a:rPr>
              <a:t>From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15">
                <a:latin typeface="Calibri"/>
                <a:cs typeface="Calibri"/>
              </a:rPr>
              <a:t>should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clear 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even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>
                <a:latin typeface="Calibri"/>
                <a:cs typeface="Calibri"/>
              </a:rPr>
              <a:t>separates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>
                <a:latin typeface="Calibri"/>
                <a:cs typeface="Calibri"/>
              </a:rPr>
              <a:t>space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>
                <a:latin typeface="Calibri"/>
                <a:cs typeface="Calibri"/>
              </a:rPr>
              <a:t>side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single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 used </a:t>
            </a:r>
            <a:r>
              <a:rPr dirty="0" sz="1100" spc="10">
                <a:latin typeface="Calibri"/>
                <a:cs typeface="Calibri"/>
              </a:rPr>
              <a:t>to implement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5">
                <a:latin typeface="Calibri"/>
                <a:cs typeface="Calibri"/>
              </a:rPr>
              <a:t>difference? </a:t>
            </a: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weights </a:t>
            </a:r>
            <a:r>
              <a:rPr dirty="0" sz="1100" spc="45">
                <a:latin typeface="Calibri"/>
                <a:cs typeface="Calibri"/>
              </a:rPr>
              <a:t>(in-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cluding </a:t>
            </a:r>
            <a:r>
              <a:rPr dirty="0" sz="1100" spc="20">
                <a:latin typeface="Calibri"/>
                <a:cs typeface="Calibri"/>
              </a:rPr>
              <a:t>threshold)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5">
                <a:latin typeface="Calibri"/>
                <a:cs typeface="Calibri"/>
              </a:rPr>
              <a:t>learned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0">
                <a:latin typeface="Calibri"/>
                <a:cs typeface="Calibri"/>
              </a:rPr>
              <a:t>in-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48866"/>
            <a:ext cx="63233" cy="63233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121676" y="2816979"/>
            <a:ext cx="200025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60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195008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25" b="1">
                <a:latin typeface="Calibri"/>
                <a:cs typeface="Calibri"/>
              </a:rPr>
              <a:t>McCulloch</a:t>
            </a:r>
            <a:r>
              <a:rPr dirty="0" sz="1100" spc="150" b="1">
                <a:latin typeface="Calibri"/>
                <a:cs typeface="Calibri"/>
              </a:rPr>
              <a:t> </a:t>
            </a:r>
            <a:r>
              <a:rPr dirty="0" sz="1100" spc="120" b="1">
                <a:latin typeface="Calibri"/>
                <a:cs typeface="Calibri"/>
              </a:rPr>
              <a:t>Pitts</a:t>
            </a:r>
            <a:r>
              <a:rPr dirty="0" sz="1100" spc="150" b="1">
                <a:latin typeface="Calibri"/>
                <a:cs typeface="Calibri"/>
              </a:rPr>
              <a:t> </a:t>
            </a:r>
            <a:r>
              <a:rPr dirty="0" sz="1100" spc="105" b="1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30">
                <a:latin typeface="Calibri"/>
                <a:cs typeface="Calibri"/>
              </a:rPr>
              <a:t>(assuming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2557" y="45793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5120" y="462177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163" y="797330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7520" y="651902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109" y="593787"/>
            <a:ext cx="1243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2557" y="91922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5120" y="92346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8163" y="125861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7520" y="1113191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488" y="1055076"/>
            <a:ext cx="1132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3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7304" y="1717457"/>
            <a:ext cx="7962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35" b="1">
                <a:latin typeface="Calibri"/>
                <a:cs typeface="Calibri"/>
              </a:rPr>
              <a:t>P</a:t>
            </a:r>
            <a:r>
              <a:rPr dirty="0" sz="1100" spc="80" b="1">
                <a:latin typeface="Calibri"/>
                <a:cs typeface="Calibri"/>
              </a:rPr>
              <a:t>erceptron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6070" y="1990990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33" y="1995232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1676" y="2330372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1036" y="2184957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9623" y="2126842"/>
            <a:ext cx="151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85471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6070" y="2452279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633" y="2456521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31036" y="2646246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800" spc="100" i="1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1002" y="2588131"/>
            <a:ext cx="14058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6395" algn="l"/>
                <a:tab pos="74295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0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110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8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3680" cy="27527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Calibri"/>
                <a:cs typeface="Calibri"/>
              </a:rPr>
              <a:t>From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15">
                <a:latin typeface="Calibri"/>
                <a:cs typeface="Calibri"/>
              </a:rPr>
              <a:t>should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clear 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even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>
                <a:latin typeface="Calibri"/>
                <a:cs typeface="Calibri"/>
              </a:rPr>
              <a:t>separates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>
                <a:latin typeface="Calibri"/>
                <a:cs typeface="Calibri"/>
              </a:rPr>
              <a:t>space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90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>
                <a:latin typeface="Calibri"/>
                <a:cs typeface="Calibri"/>
              </a:rPr>
              <a:t>side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single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 used </a:t>
            </a:r>
            <a:r>
              <a:rPr dirty="0" sz="1100" spc="10">
                <a:latin typeface="Calibri"/>
                <a:cs typeface="Calibri"/>
              </a:rPr>
              <a:t>to implement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 </a:t>
            </a:r>
            <a:r>
              <a:rPr dirty="0" sz="1100" spc="15">
                <a:latin typeface="Calibri"/>
                <a:cs typeface="Calibri"/>
              </a:rPr>
              <a:t>func-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5">
                <a:latin typeface="Calibri"/>
                <a:cs typeface="Calibri"/>
              </a:rPr>
              <a:t>difference? </a:t>
            </a: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weights </a:t>
            </a:r>
            <a:r>
              <a:rPr dirty="0" sz="1100" spc="45">
                <a:latin typeface="Calibri"/>
                <a:cs typeface="Calibri"/>
              </a:rPr>
              <a:t>(in-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cluding </a:t>
            </a:r>
            <a:r>
              <a:rPr dirty="0" sz="1100" spc="20">
                <a:latin typeface="Calibri"/>
                <a:cs typeface="Calibri"/>
              </a:rPr>
              <a:t>threshold)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5">
                <a:latin typeface="Calibri"/>
                <a:cs typeface="Calibri"/>
              </a:rPr>
              <a:t>learned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0">
                <a:latin typeface="Calibri"/>
                <a:cs typeface="Calibri"/>
              </a:rPr>
              <a:t>in-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valued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20">
                <a:latin typeface="Calibri"/>
                <a:cs typeface="Calibri"/>
              </a:rPr>
              <a:t>first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revisit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20">
                <a:latin typeface="Calibri"/>
                <a:cs typeface="Calibri"/>
              </a:rPr>
              <a:t> 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perceptron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al-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gorithm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weights)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48866"/>
            <a:ext cx="63233" cy="632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2403055"/>
            <a:ext cx="63233" cy="6323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121676" y="2816979"/>
            <a:ext cx="200025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60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264395" y="10084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cartoonish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illustra-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works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116" y="110652"/>
            <a:ext cx="2393950" cy="3975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1290" marR="43180" indent="-111125">
              <a:lnSpc>
                <a:spcPct val="110800"/>
              </a:lnSpc>
              <a:spcBef>
                <a:spcPts val="100"/>
              </a:spcBef>
              <a:tabLst>
                <a:tab pos="417195" algn="l"/>
                <a:tab pos="452120" algn="l"/>
                <a:tab pos="708660" algn="l"/>
                <a:tab pos="2342515" algn="l"/>
              </a:tabLst>
            </a:pPr>
            <a:r>
              <a:rPr dirty="0" u="sng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</a:rPr>
              <a:t>OR 	</a:t>
            </a:r>
            <a:r>
              <a:rPr dirty="0" sz="1100"/>
              <a:t> </a:t>
            </a:r>
            <a:r>
              <a:rPr dirty="0" sz="1100" spc="-15"/>
              <a:t>0		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5916" y="1063396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116" y="110652"/>
            <a:ext cx="2393950" cy="3975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1290" marR="43180" indent="-111125">
              <a:lnSpc>
                <a:spcPct val="110800"/>
              </a:lnSpc>
              <a:spcBef>
                <a:spcPts val="100"/>
              </a:spcBef>
              <a:tabLst>
                <a:tab pos="417195" algn="l"/>
                <a:tab pos="452120" algn="l"/>
                <a:tab pos="708660" algn="l"/>
                <a:tab pos="778510" algn="l"/>
                <a:tab pos="2342515" algn="l"/>
              </a:tabLst>
            </a:pPr>
            <a:r>
              <a:rPr dirty="0" u="sng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</a:rPr>
              <a:t>OR 	</a:t>
            </a:r>
            <a:r>
              <a:rPr dirty="0" sz="1100"/>
              <a:t> </a:t>
            </a:r>
            <a:r>
              <a:rPr dirty="0" sz="1100" spc="-15"/>
              <a:t>0		0		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5916" y="1063396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138" y="3158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0	0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289380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5845" y="315898"/>
            <a:ext cx="334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5916" y="1063396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138" y="3158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0	0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289380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5845" y="3158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5916" y="1063396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791" y="289380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5845" y="3158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8738" y="301457"/>
            <a:ext cx="130873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  <a:tabLst>
                <a:tab pos="328930" algn="l"/>
                <a:tab pos="655320" algn="l"/>
                <a:tab pos="946785" algn="l"/>
              </a:tabLst>
            </a:pPr>
            <a:r>
              <a:rPr dirty="0" sz="1100" spc="-15">
                <a:latin typeface="Calibri"/>
                <a:cs typeface="Calibri"/>
              </a:rPr>
              <a:t>0	0	0	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9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8930" algn="l"/>
                <a:tab pos="655320" algn="l"/>
              </a:tabLst>
            </a:pPr>
            <a:r>
              <a:rPr dirty="0" sz="1100" spc="-15">
                <a:latin typeface="Calibri"/>
                <a:cs typeface="Calibri"/>
              </a:rPr>
              <a:t>1	0	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916" y="1063396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138" y="301457"/>
            <a:ext cx="386080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1587" y="301457"/>
            <a:ext cx="614680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791" y="470076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5916" y="1063396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7791" y="470076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5916" y="1063396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87791" y="650784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65845" y="301457"/>
            <a:ext cx="594995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5916" y="1063396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0900" y="1238578"/>
            <a:ext cx="2275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155867"/>
            <a:ext cx="5760085" cy="3084195"/>
            <a:chOff x="0" y="155867"/>
            <a:chExt cx="5760085" cy="308419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969" y="155867"/>
              <a:ext cx="1210056" cy="29535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264395" y="100849"/>
            <a:ext cx="226885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cartoonish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illustra-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works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sense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organs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interact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outside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0900" y="1194801"/>
            <a:ext cx="246761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0900" y="1194801"/>
            <a:ext cx="2467610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0900" y="1194801"/>
            <a:ext cx="2795905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816" y="130148"/>
            <a:ext cx="2368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2353983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25500" y="1194801"/>
            <a:ext cx="3002280" cy="16097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alibri"/>
              <a:cs typeface="Calibri"/>
            </a:endParaRPr>
          </a:p>
          <a:p>
            <a:pPr algn="just" marL="191135" marR="55880">
              <a:lnSpc>
                <a:spcPct val="102600"/>
              </a:lnSpc>
            </a:pPr>
            <a:r>
              <a:rPr dirty="0" sz="1100" spc="25">
                <a:latin typeface="Calibri"/>
                <a:cs typeface="Calibri"/>
              </a:rPr>
              <a:t>One </a:t>
            </a:r>
            <a:r>
              <a:rPr dirty="0" sz="1100" spc="10">
                <a:latin typeface="Calibri"/>
                <a:cs typeface="Calibri"/>
              </a:rPr>
              <a:t>possible </a:t>
            </a:r>
            <a:r>
              <a:rPr dirty="0" sz="1100" spc="15">
                <a:latin typeface="Calibri"/>
                <a:cs typeface="Calibri"/>
              </a:rPr>
              <a:t>solution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5">
                <a:latin typeface="Calibri"/>
                <a:cs typeface="Calibri"/>
              </a:rPr>
              <a:t>inequalities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arious 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possible)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7816" y="130148"/>
            <a:ext cx="236855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353983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50900" y="1194801"/>
            <a:ext cx="2951480" cy="12655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50">
              <a:latin typeface="Calibri"/>
              <a:cs typeface="Calibri"/>
            </a:endParaRPr>
          </a:p>
          <a:p>
            <a:pPr marL="165735">
              <a:lnSpc>
                <a:spcPct val="100000"/>
              </a:lnSpc>
            </a:pPr>
            <a:r>
              <a:rPr dirty="0" sz="1100" spc="25">
                <a:latin typeface="Calibri"/>
                <a:cs typeface="Calibri"/>
              </a:rPr>
              <a:t>One</a:t>
            </a:r>
            <a:r>
              <a:rPr dirty="0" sz="1100" spc="10">
                <a:latin typeface="Calibri"/>
                <a:cs typeface="Calibri"/>
              </a:rPr>
              <a:t> possible </a:t>
            </a:r>
            <a:r>
              <a:rPr dirty="0" sz="1100" spc="15">
                <a:latin typeface="Calibri"/>
                <a:cs typeface="Calibri"/>
              </a:rPr>
              <a:t>solution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inequalities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6293" y="2440570"/>
            <a:ext cx="28486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50800" marR="43180">
              <a:lnSpc>
                <a:spcPct val="102699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arious 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possible)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242778" y="170239"/>
            <a:ext cx="1304925" cy="1304925"/>
            <a:chOff x="4242778" y="170239"/>
            <a:chExt cx="1304925" cy="1304925"/>
          </a:xfrm>
        </p:grpSpPr>
        <p:sp>
          <p:nvSpPr>
            <p:cNvPr id="31" name="object 31"/>
            <p:cNvSpPr/>
            <p:nvPr/>
          </p:nvSpPr>
          <p:spPr>
            <a:xfrm>
              <a:off x="4287367" y="143027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509931" y="139076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287367" y="180380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247858" y="175319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393029" y="1370455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72214" y="142857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07624" y="110463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84726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84726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40732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12728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259531" y="682429"/>
            <a:ext cx="775970" cy="775970"/>
            <a:chOff x="4259531" y="682429"/>
            <a:chExt cx="775970" cy="775970"/>
          </a:xfrm>
        </p:grpSpPr>
        <p:sp>
          <p:nvSpPr>
            <p:cNvPr id="43" name="object 43"/>
            <p:cNvSpPr/>
            <p:nvPr/>
          </p:nvSpPr>
          <p:spPr>
            <a:xfrm>
              <a:off x="4262062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62062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262062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262062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982071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982071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982071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982071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2" name="object 5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7816" y="130148"/>
            <a:ext cx="236855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353983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50900" y="1194801"/>
            <a:ext cx="2951480" cy="12655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50">
              <a:latin typeface="Calibri"/>
              <a:cs typeface="Calibri"/>
            </a:endParaRPr>
          </a:p>
          <a:p>
            <a:pPr marL="165735">
              <a:lnSpc>
                <a:spcPct val="100000"/>
              </a:lnSpc>
            </a:pPr>
            <a:r>
              <a:rPr dirty="0" sz="1100" spc="25">
                <a:latin typeface="Calibri"/>
                <a:cs typeface="Calibri"/>
              </a:rPr>
              <a:t>One</a:t>
            </a:r>
            <a:r>
              <a:rPr dirty="0" sz="1100" spc="10">
                <a:latin typeface="Calibri"/>
                <a:cs typeface="Calibri"/>
              </a:rPr>
              <a:t> possible </a:t>
            </a:r>
            <a:r>
              <a:rPr dirty="0" sz="1100" spc="15">
                <a:latin typeface="Calibri"/>
                <a:cs typeface="Calibri"/>
              </a:rPr>
              <a:t>solution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inequalities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6293" y="2440570"/>
            <a:ext cx="28486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50800" marR="43180">
              <a:lnSpc>
                <a:spcPct val="102699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arious 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possible)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52065" y="170239"/>
            <a:ext cx="1695450" cy="1695450"/>
            <a:chOff x="3852065" y="170239"/>
            <a:chExt cx="1695450" cy="1695450"/>
          </a:xfrm>
        </p:grpSpPr>
        <p:sp>
          <p:nvSpPr>
            <p:cNvPr id="31" name="object 31"/>
            <p:cNvSpPr/>
            <p:nvPr/>
          </p:nvSpPr>
          <p:spPr>
            <a:xfrm>
              <a:off x="4287367" y="143027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509930" y="139076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287367" y="180380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247858" y="175319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854605" y="310264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393029" y="1370455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72214" y="142857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07624" y="110463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84726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84726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40732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12728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12108" y="953273"/>
            <a:ext cx="14789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259531" y="682429"/>
            <a:ext cx="775970" cy="775970"/>
            <a:chOff x="4259531" y="682429"/>
            <a:chExt cx="775970" cy="775970"/>
          </a:xfrm>
        </p:grpSpPr>
        <p:sp>
          <p:nvSpPr>
            <p:cNvPr id="45" name="object 45"/>
            <p:cNvSpPr/>
            <p:nvPr/>
          </p:nvSpPr>
          <p:spPr>
            <a:xfrm>
              <a:off x="4262062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262062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262062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262062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982071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982071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82071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82071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4" name="object 5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7816" y="130148"/>
            <a:ext cx="236855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353983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50900" y="1194801"/>
            <a:ext cx="2951480" cy="12655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50">
              <a:latin typeface="Calibri"/>
              <a:cs typeface="Calibri"/>
            </a:endParaRPr>
          </a:p>
          <a:p>
            <a:pPr marL="165735">
              <a:lnSpc>
                <a:spcPct val="100000"/>
              </a:lnSpc>
            </a:pPr>
            <a:r>
              <a:rPr dirty="0" sz="1100" spc="25">
                <a:latin typeface="Calibri"/>
                <a:cs typeface="Calibri"/>
              </a:rPr>
              <a:t>One</a:t>
            </a:r>
            <a:r>
              <a:rPr dirty="0" sz="1100" spc="10">
                <a:latin typeface="Calibri"/>
                <a:cs typeface="Calibri"/>
              </a:rPr>
              <a:t> possible </a:t>
            </a:r>
            <a:r>
              <a:rPr dirty="0" sz="1100" spc="15">
                <a:latin typeface="Calibri"/>
                <a:cs typeface="Calibri"/>
              </a:rPr>
              <a:t>solution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inequalities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8993" y="2440570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arious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4393" y="2612655"/>
            <a:ext cx="17252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possible)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52065" y="170239"/>
            <a:ext cx="1695450" cy="1695450"/>
            <a:chOff x="3852065" y="170239"/>
            <a:chExt cx="1695450" cy="1695450"/>
          </a:xfrm>
        </p:grpSpPr>
        <p:sp>
          <p:nvSpPr>
            <p:cNvPr id="32" name="object 32"/>
            <p:cNvSpPr/>
            <p:nvPr/>
          </p:nvSpPr>
          <p:spPr>
            <a:xfrm>
              <a:off x="4287367" y="143027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09930" y="139076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287367" y="180380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247858" y="175319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854605" y="310264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393029" y="1370455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72214" y="142857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07624" y="110463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84726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84726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40732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12728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12108" y="953273"/>
            <a:ext cx="14789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259531" y="682429"/>
            <a:ext cx="775970" cy="775970"/>
            <a:chOff x="4259531" y="682429"/>
            <a:chExt cx="775970" cy="775970"/>
          </a:xfrm>
        </p:grpSpPr>
        <p:sp>
          <p:nvSpPr>
            <p:cNvPr id="46" name="object 46"/>
            <p:cNvSpPr/>
            <p:nvPr/>
          </p:nvSpPr>
          <p:spPr>
            <a:xfrm>
              <a:off x="4262062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262062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262062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262062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982071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82071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82071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82071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8621" y="2181898"/>
            <a:ext cx="63233" cy="632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768420" y="2096425"/>
            <a:ext cx="1764664" cy="8801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Note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come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 </a:t>
            </a:r>
            <a:r>
              <a:rPr dirty="0" sz="1100" spc="30">
                <a:latin typeface="Calibri"/>
                <a:cs typeface="Calibri"/>
              </a:rPr>
              <a:t> with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similar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5">
                <a:latin typeface="Calibri"/>
                <a:cs typeface="Calibri"/>
              </a:rPr>
              <a:t>inequal-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ities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5">
                <a:latin typeface="Calibri"/>
                <a:cs typeface="Calibri"/>
              </a:rPr>
              <a:t>the 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5">
                <a:latin typeface="Calibri"/>
                <a:cs typeface="Calibri"/>
              </a:rPr>
              <a:t> 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7" name="object 5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5916" y="158407"/>
            <a:ext cx="2292350" cy="0"/>
          </a:xfrm>
          <a:custGeom>
            <a:avLst/>
            <a:gdLst/>
            <a:ahLst/>
            <a:cxnLst/>
            <a:rect l="l" t="t" r="r" b="b"/>
            <a:pathLst>
              <a:path w="2292350" h="0">
                <a:moveTo>
                  <a:pt x="0" y="0"/>
                </a:moveTo>
                <a:lnTo>
                  <a:pt x="229219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7816" y="130148"/>
            <a:ext cx="236855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329815" algn="l"/>
              </a:tabLst>
            </a:pPr>
            <a:r>
              <a:rPr dirty="0" u="sng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2	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</a:rPr>
              <a:t>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112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1550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791" y="2893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7791" y="394194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2112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41550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7791" y="47007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791" y="574889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5845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138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2112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1587" y="301457"/>
            <a:ext cx="6146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204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303530" indent="-291465">
              <a:lnSpc>
                <a:spcPct val="100000"/>
              </a:lnSpc>
              <a:spcBef>
                <a:spcPts val="100"/>
              </a:spcBef>
              <a:buFont typeface="Calibri"/>
              <a:buAutoNum type="arabicPlain"/>
              <a:tabLst>
                <a:tab pos="303530" algn="l"/>
                <a:tab pos="304165" algn="l"/>
              </a:tabLst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41550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791" y="65078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7791" y="75558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5845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4138" y="857998"/>
            <a:ext cx="1232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29920" algn="l"/>
                <a:tab pos="921385" algn="l"/>
              </a:tabLst>
            </a:pPr>
            <a:r>
              <a:rPr dirty="0" sz="1100" spc="-15">
                <a:latin typeface="Calibri"/>
                <a:cs typeface="Calibri"/>
              </a:rPr>
              <a:t>1	1	1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41550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87791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216" y="936280"/>
            <a:ext cx="23177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6855" algn="l"/>
                <a:tab pos="230441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12112" y="916100"/>
            <a:ext cx="8629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dirty="0" sz="800" spc="15">
                <a:latin typeface="Calibri"/>
                <a:cs typeface="Calibri"/>
              </a:rPr>
              <a:t>0	</a:t>
            </a:r>
            <a:r>
              <a:rPr dirty="0" sz="800" spc="100" i="1">
                <a:latin typeface="Calibri"/>
                <a:cs typeface="Calibri"/>
              </a:rPr>
              <a:t>i </a:t>
            </a:r>
            <a:r>
              <a:rPr dirty="0" sz="800" spc="130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91245" y="857998"/>
            <a:ext cx="544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353983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50900" y="1194801"/>
            <a:ext cx="2951480" cy="12655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50">
              <a:latin typeface="Calibri"/>
              <a:cs typeface="Calibri"/>
            </a:endParaRPr>
          </a:p>
          <a:p>
            <a:pPr marL="165735">
              <a:lnSpc>
                <a:spcPct val="100000"/>
              </a:lnSpc>
            </a:pPr>
            <a:r>
              <a:rPr dirty="0" sz="1100" spc="25">
                <a:latin typeface="Calibri"/>
                <a:cs typeface="Calibri"/>
              </a:rPr>
              <a:t>One</a:t>
            </a:r>
            <a:r>
              <a:rPr dirty="0" sz="1100" spc="10">
                <a:latin typeface="Calibri"/>
                <a:cs typeface="Calibri"/>
              </a:rPr>
              <a:t> possible </a:t>
            </a:r>
            <a:r>
              <a:rPr dirty="0" sz="1100" spc="15">
                <a:latin typeface="Calibri"/>
                <a:cs typeface="Calibri"/>
              </a:rPr>
              <a:t>solution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inequalities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8993" y="2440570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arious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4393" y="2612655"/>
            <a:ext cx="17252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possible)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52065" y="170239"/>
            <a:ext cx="1695450" cy="1695450"/>
            <a:chOff x="3852065" y="170239"/>
            <a:chExt cx="1695450" cy="1695450"/>
          </a:xfrm>
        </p:grpSpPr>
        <p:sp>
          <p:nvSpPr>
            <p:cNvPr id="32" name="object 32"/>
            <p:cNvSpPr/>
            <p:nvPr/>
          </p:nvSpPr>
          <p:spPr>
            <a:xfrm>
              <a:off x="4287367" y="143027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09930" y="139076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287367" y="180380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247858" y="175319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854605" y="310264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393029" y="1370455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72214" y="142857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07624" y="110463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84726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84726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40732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12728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12108" y="953273"/>
            <a:ext cx="14789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259531" y="682429"/>
            <a:ext cx="775970" cy="775970"/>
            <a:chOff x="4259531" y="682429"/>
            <a:chExt cx="775970" cy="775970"/>
          </a:xfrm>
        </p:grpSpPr>
        <p:sp>
          <p:nvSpPr>
            <p:cNvPr id="46" name="object 46"/>
            <p:cNvSpPr/>
            <p:nvPr/>
          </p:nvSpPr>
          <p:spPr>
            <a:xfrm>
              <a:off x="4262062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262062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262062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262062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982071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82071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82071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82071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8621" y="2181898"/>
            <a:ext cx="63233" cy="632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768420" y="2096425"/>
            <a:ext cx="1764664" cy="8801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Note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come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up </a:t>
            </a:r>
            <a:r>
              <a:rPr dirty="0" sz="1100" spc="30">
                <a:latin typeface="Calibri"/>
                <a:cs typeface="Calibri"/>
              </a:rPr>
              <a:t> with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similar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5">
                <a:latin typeface="Calibri"/>
                <a:cs typeface="Calibri"/>
              </a:rPr>
              <a:t>inequal-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ities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5">
                <a:latin typeface="Calibri"/>
                <a:cs typeface="Calibri"/>
              </a:rPr>
              <a:t>the value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5">
                <a:latin typeface="Calibri"/>
                <a:cs typeface="Calibri"/>
              </a:rPr>
              <a:t> 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(Try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it!)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7" name="object 5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28</a:t>
            </a:r>
            <a:r>
              <a:rPr dirty="0" spc="75"/>
              <a:t>/1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26283"/>
            <a:ext cx="351282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15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2.4:</a:t>
            </a:r>
            <a:r>
              <a:rPr dirty="0" sz="1400" spc="395" b="1">
                <a:latin typeface="Calibri"/>
                <a:cs typeface="Calibri"/>
              </a:rPr>
              <a:t> </a:t>
            </a:r>
            <a:r>
              <a:rPr dirty="0" sz="1400" spc="160" b="1">
                <a:latin typeface="Calibri"/>
                <a:cs typeface="Calibri"/>
              </a:rPr>
              <a:t>Errors</a:t>
            </a:r>
            <a:r>
              <a:rPr dirty="0" sz="1400" spc="215" b="1">
                <a:latin typeface="Calibri"/>
                <a:cs typeface="Calibri"/>
              </a:rPr>
              <a:t> </a:t>
            </a:r>
            <a:r>
              <a:rPr dirty="0" sz="1400" spc="125" b="1">
                <a:latin typeface="Calibri"/>
                <a:cs typeface="Calibri"/>
              </a:rPr>
              <a:t>and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180" b="1">
                <a:latin typeface="Calibri"/>
                <a:cs typeface="Calibri"/>
              </a:rPr>
              <a:t>Error</a:t>
            </a:r>
            <a:r>
              <a:rPr dirty="0" sz="1400" spc="215" b="1">
                <a:latin typeface="Calibri"/>
                <a:cs typeface="Calibri"/>
              </a:rPr>
              <a:t> </a:t>
            </a:r>
            <a:r>
              <a:rPr dirty="0" sz="1400" spc="114" b="1">
                <a:latin typeface="Calibri"/>
                <a:cs typeface="Calibri"/>
              </a:rPr>
              <a:t>Surfaces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29</a:t>
            </a:r>
            <a:r>
              <a:rPr dirty="0" spc="75"/>
              <a:t>/1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6293" y="108545"/>
            <a:ext cx="28486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50800" marR="431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6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59824" y="509431"/>
            <a:ext cx="1695450" cy="1695450"/>
            <a:chOff x="3959824" y="509431"/>
            <a:chExt cx="1695450" cy="1695450"/>
          </a:xfrm>
        </p:grpSpPr>
        <p:sp>
          <p:nvSpPr>
            <p:cNvPr id="5" name="object 5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2485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48491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66464" y="421104"/>
            <a:ext cx="1725295" cy="59563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586740">
              <a:lnSpc>
                <a:spcPct val="100000"/>
              </a:lnSpc>
              <a:spcBef>
                <a:spcPts val="315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215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100"/>
              </a:spcBef>
              <a:tabLst>
                <a:tab pos="13665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15" name="object 15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155867"/>
            <a:ext cx="5760085" cy="3084195"/>
            <a:chOff x="0" y="155867"/>
            <a:chExt cx="5760085" cy="308419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969" y="155867"/>
              <a:ext cx="1210056" cy="29535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264395" y="100849"/>
            <a:ext cx="226949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cartoonish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illustra-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works</a:t>
            </a:r>
            <a:endParaRPr sz="1100">
              <a:latin typeface="Calibri"/>
              <a:cs typeface="Calibri"/>
            </a:endParaRPr>
          </a:p>
          <a:p>
            <a:pPr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sense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organs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interact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outside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They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relay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information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neur-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993" y="108545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 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36839"/>
            <a:ext cx="1567815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S</a:t>
            </a:r>
            <a:r>
              <a:rPr dirty="0" sz="1100" spc="3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576135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672578" y="509431"/>
            <a:ext cx="1983105" cy="1983105"/>
            <a:chOff x="3672578" y="509431"/>
            <a:chExt cx="1983105" cy="1983105"/>
          </a:xfrm>
        </p:grpSpPr>
        <p:sp>
          <p:nvSpPr>
            <p:cNvPr id="7" name="object 7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75118" y="1409461"/>
              <a:ext cx="1080135" cy="1080135"/>
            </a:xfrm>
            <a:custGeom>
              <a:avLst/>
              <a:gdLst/>
              <a:ahLst/>
              <a:cxnLst/>
              <a:rect l="l" t="t" r="r" b="b"/>
              <a:pathLst>
                <a:path w="1080135" h="1080135">
                  <a:moveTo>
                    <a:pt x="0" y="0"/>
                  </a:moveTo>
                  <a:lnTo>
                    <a:pt x="1080013" y="1080013"/>
                  </a:lnTo>
                </a:path>
              </a:pathLst>
            </a:custGeom>
            <a:ln w="5060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5384" y="44965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2485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48491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9164" y="630323"/>
            <a:ext cx="1699895" cy="3867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25780">
              <a:lnSpc>
                <a:spcPct val="100000"/>
              </a:lnSpc>
              <a:spcBef>
                <a:spcPts val="100"/>
              </a:spcBef>
              <a:tabLst>
                <a:tab pos="13538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12108" y="2372854"/>
            <a:ext cx="1694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20" name="object 20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993" y="108545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 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36839"/>
            <a:ext cx="1951355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S</a:t>
            </a:r>
            <a:r>
              <a:rPr dirty="0" sz="1100" spc="3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wrong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line?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576135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86167"/>
            <a:ext cx="63233" cy="6323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672578" y="509431"/>
            <a:ext cx="1983105" cy="1983105"/>
            <a:chOff x="3672578" y="509431"/>
            <a:chExt cx="1983105" cy="1983105"/>
          </a:xfrm>
        </p:grpSpPr>
        <p:sp>
          <p:nvSpPr>
            <p:cNvPr id="8" name="object 8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75118" y="1409461"/>
              <a:ext cx="1080135" cy="1080135"/>
            </a:xfrm>
            <a:custGeom>
              <a:avLst/>
              <a:gdLst/>
              <a:ahLst/>
              <a:cxnLst/>
              <a:rect l="l" t="t" r="r" b="b"/>
              <a:pathLst>
                <a:path w="1080135" h="1080135">
                  <a:moveTo>
                    <a:pt x="0" y="0"/>
                  </a:moveTo>
                  <a:lnTo>
                    <a:pt x="1080013" y="1080013"/>
                  </a:lnTo>
                </a:path>
              </a:pathLst>
            </a:custGeom>
            <a:ln w="5060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15384" y="44965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2485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8491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79164" y="630323"/>
            <a:ext cx="1699895" cy="3867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25780">
              <a:lnSpc>
                <a:spcPct val="100000"/>
              </a:lnSpc>
              <a:spcBef>
                <a:spcPts val="100"/>
              </a:spcBef>
              <a:tabLst>
                <a:tab pos="13538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12108" y="2372854"/>
            <a:ext cx="1694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21" name="object 21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993" y="108545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 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36839"/>
            <a:ext cx="1951355" cy="8280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S</a:t>
            </a:r>
            <a:r>
              <a:rPr dirty="0" sz="1100" spc="3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wrong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line?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576135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86167"/>
            <a:ext cx="63233" cy="632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79116" y="700683"/>
            <a:ext cx="7975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72578" y="509431"/>
            <a:ext cx="1983105" cy="1983105"/>
            <a:chOff x="3672578" y="509431"/>
            <a:chExt cx="1983105" cy="1983105"/>
          </a:xfrm>
        </p:grpSpPr>
        <p:sp>
          <p:nvSpPr>
            <p:cNvPr id="9" name="object 9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75118" y="1409461"/>
              <a:ext cx="1080135" cy="1080135"/>
            </a:xfrm>
            <a:custGeom>
              <a:avLst/>
              <a:gdLst/>
              <a:ahLst/>
              <a:cxnLst/>
              <a:rect l="l" t="t" r="r" b="b"/>
              <a:pathLst>
                <a:path w="1080135" h="1080135">
                  <a:moveTo>
                    <a:pt x="0" y="0"/>
                  </a:moveTo>
                  <a:lnTo>
                    <a:pt x="1080013" y="1080013"/>
                  </a:lnTo>
                </a:path>
              </a:pathLst>
            </a:custGeom>
            <a:ln w="5060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15384" y="44965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92485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48491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9164" y="630323"/>
            <a:ext cx="1699895" cy="3867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25780">
              <a:lnSpc>
                <a:spcPct val="100000"/>
              </a:lnSpc>
              <a:spcBef>
                <a:spcPts val="100"/>
              </a:spcBef>
              <a:tabLst>
                <a:tab pos="13538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12108" y="2372854"/>
            <a:ext cx="1694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22" name="object 22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993" y="108545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 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36839"/>
            <a:ext cx="2823210" cy="12096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S</a:t>
            </a:r>
            <a:r>
              <a:rPr dirty="0" sz="1100" spc="3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wrong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line?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50">
                <a:latin typeface="Calibri"/>
                <a:cs typeface="Calibri"/>
              </a:rPr>
              <a:t>Lets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576135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86167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168272"/>
            <a:ext cx="63233" cy="632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672578" y="509431"/>
            <a:ext cx="1983105" cy="1983105"/>
            <a:chOff x="3672578" y="509431"/>
            <a:chExt cx="1983105" cy="1983105"/>
          </a:xfrm>
        </p:grpSpPr>
        <p:sp>
          <p:nvSpPr>
            <p:cNvPr id="9" name="object 9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75118" y="1409461"/>
              <a:ext cx="1080135" cy="1080135"/>
            </a:xfrm>
            <a:custGeom>
              <a:avLst/>
              <a:gdLst/>
              <a:ahLst/>
              <a:cxnLst/>
              <a:rect l="l" t="t" r="r" b="b"/>
              <a:pathLst>
                <a:path w="1080135" h="1080135">
                  <a:moveTo>
                    <a:pt x="0" y="0"/>
                  </a:moveTo>
                  <a:lnTo>
                    <a:pt x="1080013" y="1080013"/>
                  </a:lnTo>
                </a:path>
              </a:pathLst>
            </a:custGeom>
            <a:ln w="5060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15384" y="44965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92485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48491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9164" y="630323"/>
            <a:ext cx="1699895" cy="3867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25780">
              <a:lnSpc>
                <a:spcPct val="100000"/>
              </a:lnSpc>
              <a:spcBef>
                <a:spcPts val="100"/>
              </a:spcBef>
              <a:tabLst>
                <a:tab pos="13538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12108" y="2372854"/>
            <a:ext cx="1694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22" name="object 22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993" y="108545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 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576135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86167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168272"/>
            <a:ext cx="63233" cy="6323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42364" y="1524139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 h="0">
                <a:moveTo>
                  <a:pt x="0" y="0"/>
                </a:moveTo>
                <a:lnTo>
                  <a:pt x="129639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8993" y="236839"/>
            <a:ext cx="2823210" cy="14509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S</a:t>
            </a:r>
            <a:r>
              <a:rPr dirty="0" sz="1100" spc="3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wrong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line?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50">
                <a:latin typeface="Calibri"/>
                <a:cs typeface="Calibri"/>
              </a:rPr>
              <a:t>Lets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  <a:p>
            <a:pPr marL="763270">
              <a:lnSpc>
                <a:spcPct val="100000"/>
              </a:lnSpc>
              <a:spcBef>
                <a:spcPts val="580"/>
              </a:spcBef>
              <a:tabLst>
                <a:tab pos="1280795" algn="l"/>
                <a:tab pos="163512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11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errors</a:t>
            </a:r>
            <a:r>
              <a:rPr dirty="0" u="sng" sz="1100" spc="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1003" y="1673020"/>
            <a:ext cx="9652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10209" algn="l"/>
                <a:tab pos="882650" algn="l"/>
              </a:tabLst>
            </a:pPr>
            <a:r>
              <a:rPr dirty="0" sz="1100" spc="5">
                <a:latin typeface="Calibri"/>
                <a:cs typeface="Calibri"/>
              </a:rPr>
              <a:t>-1</a:t>
            </a:r>
            <a:r>
              <a:rPr dirty="0" sz="1100" spc="5">
                <a:latin typeface="Calibri"/>
                <a:cs typeface="Calibri"/>
              </a:rPr>
              <a:t>	</a:t>
            </a:r>
            <a:r>
              <a:rPr dirty="0" sz="1100" spc="5">
                <a:latin typeface="Calibri"/>
                <a:cs typeface="Calibri"/>
              </a:rPr>
              <a:t>-1</a:t>
            </a:r>
            <a:r>
              <a:rPr dirty="0" sz="1100" spc="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42364" y="2220036"/>
            <a:ext cx="1296670" cy="10160"/>
            <a:chOff x="1242364" y="2220036"/>
            <a:chExt cx="1296670" cy="10160"/>
          </a:xfrm>
        </p:grpSpPr>
        <p:sp>
          <p:nvSpPr>
            <p:cNvPr id="11" name="object 11"/>
            <p:cNvSpPr/>
            <p:nvPr/>
          </p:nvSpPr>
          <p:spPr>
            <a:xfrm>
              <a:off x="1242364" y="2222563"/>
              <a:ext cx="1296670" cy="0"/>
            </a:xfrm>
            <a:custGeom>
              <a:avLst/>
              <a:gdLst/>
              <a:ahLst/>
              <a:cxnLst/>
              <a:rect l="l" t="t" r="r" b="b"/>
              <a:pathLst>
                <a:path w="1296670" h="0">
                  <a:moveTo>
                    <a:pt x="0" y="0"/>
                  </a:moveTo>
                  <a:lnTo>
                    <a:pt x="12963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42364" y="2227630"/>
              <a:ext cx="1296670" cy="0"/>
            </a:xfrm>
            <a:custGeom>
              <a:avLst/>
              <a:gdLst/>
              <a:ahLst/>
              <a:cxnLst/>
              <a:rect l="l" t="t" r="r" b="b"/>
              <a:pathLst>
                <a:path w="1296670" h="0">
                  <a:moveTo>
                    <a:pt x="0" y="0"/>
                  </a:moveTo>
                  <a:lnTo>
                    <a:pt x="12963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3672578" y="509431"/>
            <a:ext cx="1983105" cy="1983105"/>
            <a:chOff x="3672578" y="509431"/>
            <a:chExt cx="1983105" cy="1983105"/>
          </a:xfrm>
        </p:grpSpPr>
        <p:sp>
          <p:nvSpPr>
            <p:cNvPr id="14" name="object 14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75118" y="1409461"/>
              <a:ext cx="1080135" cy="1080135"/>
            </a:xfrm>
            <a:custGeom>
              <a:avLst/>
              <a:gdLst/>
              <a:ahLst/>
              <a:cxnLst/>
              <a:rect l="l" t="t" r="r" b="b"/>
              <a:pathLst>
                <a:path w="1080135" h="1080135">
                  <a:moveTo>
                    <a:pt x="0" y="0"/>
                  </a:moveTo>
                  <a:lnTo>
                    <a:pt x="1080013" y="1080013"/>
                  </a:lnTo>
                </a:path>
              </a:pathLst>
            </a:custGeom>
            <a:ln w="5060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15384" y="44965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92485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8491" y="1760853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79164" y="630323"/>
            <a:ext cx="1699895" cy="3867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25780">
              <a:lnSpc>
                <a:spcPct val="100000"/>
              </a:lnSpc>
              <a:spcBef>
                <a:spcPts val="100"/>
              </a:spcBef>
              <a:tabLst>
                <a:tab pos="13538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12108" y="2372854"/>
            <a:ext cx="1694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27" name="object 27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993" y="108545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 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576135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86167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168272"/>
            <a:ext cx="63233" cy="6323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42364" y="1524139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 h="0">
                <a:moveTo>
                  <a:pt x="0" y="0"/>
                </a:moveTo>
                <a:lnTo>
                  <a:pt x="129639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8993" y="236839"/>
            <a:ext cx="2823210" cy="14509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S</a:t>
            </a:r>
            <a:r>
              <a:rPr dirty="0" sz="1100" spc="3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wrong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line?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50">
                <a:latin typeface="Calibri"/>
                <a:cs typeface="Calibri"/>
              </a:rPr>
              <a:t>Lets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  <a:p>
            <a:pPr marL="763270">
              <a:lnSpc>
                <a:spcPct val="100000"/>
              </a:lnSpc>
              <a:spcBef>
                <a:spcPts val="580"/>
              </a:spcBef>
              <a:tabLst>
                <a:tab pos="1280795" algn="l"/>
                <a:tab pos="163512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11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errors</a:t>
            </a:r>
            <a:r>
              <a:rPr dirty="0" u="sng" sz="1100" spc="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21168" y="1720356"/>
          <a:ext cx="1034415" cy="311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645"/>
                <a:gridCol w="419734"/>
                <a:gridCol w="279400"/>
              </a:tblGrid>
              <a:tr h="155308">
                <a:tc>
                  <a:txBody>
                    <a:bodyPr/>
                    <a:lstStyle/>
                    <a:p>
                      <a:pPr marL="62230">
                        <a:lnSpc>
                          <a:spcPts val="1040"/>
                        </a:lnSpc>
                      </a:pPr>
                      <a:r>
                        <a:rPr dirty="0" sz="1100" spc="5"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040"/>
                        </a:lnSpc>
                      </a:pPr>
                      <a:r>
                        <a:rPr dirty="0" sz="1100" spc="5"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04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5308">
                <a:tc>
                  <a:txBody>
                    <a:bodyPr/>
                    <a:lstStyle/>
                    <a:p>
                      <a:pPr marL="31750">
                        <a:lnSpc>
                          <a:spcPts val="1125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1.5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ts val="1125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125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3672578" y="509431"/>
            <a:ext cx="1983105" cy="1983105"/>
            <a:chOff x="3672578" y="509431"/>
            <a:chExt cx="1983105" cy="1983105"/>
          </a:xfrm>
        </p:grpSpPr>
        <p:sp>
          <p:nvSpPr>
            <p:cNvPr id="11" name="object 11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75118" y="869454"/>
              <a:ext cx="1198880" cy="1620520"/>
            </a:xfrm>
            <a:custGeom>
              <a:avLst/>
              <a:gdLst/>
              <a:ahLst/>
              <a:cxnLst/>
              <a:rect l="l" t="t" r="r" b="b"/>
              <a:pathLst>
                <a:path w="1198879" h="1620520">
                  <a:moveTo>
                    <a:pt x="0" y="540006"/>
                  </a:moveTo>
                  <a:lnTo>
                    <a:pt x="1080013" y="1620019"/>
                  </a:lnTo>
                </a:path>
                <a:path w="1198879" h="1620520">
                  <a:moveTo>
                    <a:pt x="1198815" y="0"/>
                  </a:moveTo>
                  <a:lnTo>
                    <a:pt x="1198815" y="1620019"/>
                  </a:lnTo>
                </a:path>
              </a:pathLst>
            </a:custGeom>
            <a:ln w="5060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15384" y="44965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9164" y="630323"/>
            <a:ext cx="1699895" cy="3867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25780">
              <a:lnSpc>
                <a:spcPct val="100000"/>
              </a:lnSpc>
              <a:spcBef>
                <a:spcPts val="100"/>
              </a:spcBef>
              <a:tabLst>
                <a:tab pos="13538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99408" y="1675115"/>
            <a:ext cx="2061845" cy="88963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algn="ctr" marL="413384">
              <a:lnSpc>
                <a:spcPct val="100000"/>
              </a:lnSpc>
              <a:spcBef>
                <a:spcPts val="765"/>
              </a:spcBef>
              <a:tabLst>
                <a:tab pos="1169035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algn="ctr" marL="449580">
              <a:lnSpc>
                <a:spcPct val="100000"/>
              </a:lnSpc>
              <a:spcBef>
                <a:spcPts val="665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(1</a:t>
            </a:r>
            <a:r>
              <a:rPr dirty="0" sz="1100" spc="45" i="1">
                <a:latin typeface="Calibri"/>
                <a:cs typeface="Calibri"/>
              </a:rPr>
              <a:t>.</a:t>
            </a:r>
            <a:r>
              <a:rPr dirty="0" sz="1100" spc="45">
                <a:latin typeface="Calibri"/>
                <a:cs typeface="Calibri"/>
              </a:rPr>
              <a:t>5)</a:t>
            </a:r>
            <a:r>
              <a:rPr dirty="0" sz="1100" spc="45" i="1">
                <a:latin typeface="Calibri"/>
                <a:cs typeface="Calibri"/>
              </a:rPr>
              <a:t>x</a:t>
            </a:r>
            <a:r>
              <a:rPr dirty="0" baseline="-10416" sz="1200" spc="67">
                <a:latin typeface="Calibri"/>
                <a:cs typeface="Calibri"/>
              </a:rPr>
              <a:t>1</a:t>
            </a:r>
            <a:r>
              <a:rPr dirty="0" baseline="-10416" sz="1200" spc="15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(0)</a:t>
            </a:r>
            <a:r>
              <a:rPr dirty="0" sz="1100" spc="6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515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r>
              <a:rPr dirty="0" baseline="-10416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29664" y="2012847"/>
            <a:ext cx="13538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34048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23" name="object 23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2" name="object 3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993" y="108545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 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576135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86167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168272"/>
            <a:ext cx="63233" cy="6323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42364" y="1524139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 h="0">
                <a:moveTo>
                  <a:pt x="0" y="0"/>
                </a:moveTo>
                <a:lnTo>
                  <a:pt x="129639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8993" y="236839"/>
            <a:ext cx="2823210" cy="14509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S</a:t>
            </a:r>
            <a:r>
              <a:rPr dirty="0" sz="1100" spc="3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wrong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line?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50">
                <a:latin typeface="Calibri"/>
                <a:cs typeface="Calibri"/>
              </a:rPr>
              <a:t>Lets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  <a:p>
            <a:pPr marL="763270">
              <a:lnSpc>
                <a:spcPct val="100000"/>
              </a:lnSpc>
              <a:spcBef>
                <a:spcPts val="580"/>
              </a:spcBef>
              <a:tabLst>
                <a:tab pos="1280795" algn="l"/>
                <a:tab pos="163512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11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errors</a:t>
            </a:r>
            <a:r>
              <a:rPr dirty="0" u="sng" sz="1100" spc="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5585" y="1673020"/>
            <a:ext cx="66992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0"/>
              </a:spcBef>
              <a:tabLst>
                <a:tab pos="475615" algn="l"/>
              </a:tabLst>
            </a:pPr>
            <a:r>
              <a:rPr dirty="0" sz="1100" spc="5">
                <a:latin typeface="Calibri"/>
                <a:cs typeface="Calibri"/>
              </a:rPr>
              <a:t>-1	-1</a:t>
            </a:r>
            <a:endParaRPr sz="1100">
              <a:latin typeface="Calibri"/>
              <a:cs typeface="Calibri"/>
            </a:endParaRPr>
          </a:p>
          <a:p>
            <a:pPr marL="46990">
              <a:lnSpc>
                <a:spcPct val="100000"/>
              </a:lnSpc>
              <a:spcBef>
                <a:spcPts val="35"/>
              </a:spcBef>
              <a:tabLst>
                <a:tab pos="499109" algn="l"/>
              </a:tabLst>
            </a:pPr>
            <a:r>
              <a:rPr dirty="0" sz="1100">
                <a:latin typeface="Calibri"/>
                <a:cs typeface="Calibri"/>
              </a:rPr>
              <a:t>1.5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410209" algn="l"/>
              </a:tabLst>
            </a:pPr>
            <a:r>
              <a:rPr dirty="0" sz="1100" spc="-5">
                <a:latin typeface="Calibri"/>
                <a:cs typeface="Calibri"/>
              </a:rPr>
              <a:t>0.45</a:t>
            </a:r>
            <a:r>
              <a:rPr dirty="0" sz="1100" spc="-5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0.45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1359" y="1673020"/>
            <a:ext cx="95250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42364" y="2220036"/>
            <a:ext cx="1296670" cy="10160"/>
            <a:chOff x="1242364" y="2220036"/>
            <a:chExt cx="1296670" cy="10160"/>
          </a:xfrm>
        </p:grpSpPr>
        <p:sp>
          <p:nvSpPr>
            <p:cNvPr id="12" name="object 12"/>
            <p:cNvSpPr/>
            <p:nvPr/>
          </p:nvSpPr>
          <p:spPr>
            <a:xfrm>
              <a:off x="1242364" y="2222563"/>
              <a:ext cx="1296670" cy="0"/>
            </a:xfrm>
            <a:custGeom>
              <a:avLst/>
              <a:gdLst/>
              <a:ahLst/>
              <a:cxnLst/>
              <a:rect l="l" t="t" r="r" b="b"/>
              <a:pathLst>
                <a:path w="1296670" h="0">
                  <a:moveTo>
                    <a:pt x="0" y="0"/>
                  </a:moveTo>
                  <a:lnTo>
                    <a:pt x="12963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42364" y="2227630"/>
              <a:ext cx="1296670" cy="0"/>
            </a:xfrm>
            <a:custGeom>
              <a:avLst/>
              <a:gdLst/>
              <a:ahLst/>
              <a:cxnLst/>
              <a:rect l="l" t="t" r="r" b="b"/>
              <a:pathLst>
                <a:path w="1296670" h="0">
                  <a:moveTo>
                    <a:pt x="0" y="0"/>
                  </a:moveTo>
                  <a:lnTo>
                    <a:pt x="12963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672578" y="168504"/>
            <a:ext cx="2090420" cy="2324100"/>
            <a:chOff x="3672578" y="168504"/>
            <a:chExt cx="2090420" cy="2324100"/>
          </a:xfrm>
        </p:grpSpPr>
        <p:sp>
          <p:nvSpPr>
            <p:cNvPr id="15" name="object 15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75118" y="171044"/>
              <a:ext cx="2085339" cy="2319020"/>
            </a:xfrm>
            <a:custGeom>
              <a:avLst/>
              <a:gdLst/>
              <a:ahLst/>
              <a:cxnLst/>
              <a:rect l="l" t="t" r="r" b="b"/>
              <a:pathLst>
                <a:path w="2085339" h="2319020">
                  <a:moveTo>
                    <a:pt x="0" y="1238416"/>
                  </a:moveTo>
                  <a:lnTo>
                    <a:pt x="1080013" y="2318429"/>
                  </a:lnTo>
                </a:path>
                <a:path w="2085339" h="2319020">
                  <a:moveTo>
                    <a:pt x="1198815" y="698409"/>
                  </a:moveTo>
                  <a:lnTo>
                    <a:pt x="1198815" y="2318429"/>
                  </a:lnTo>
                </a:path>
                <a:path w="2085339" h="2319020">
                  <a:moveTo>
                    <a:pt x="2084877" y="1364869"/>
                  </a:moveTo>
                  <a:lnTo>
                    <a:pt x="720008" y="0"/>
                  </a:lnTo>
                </a:path>
              </a:pathLst>
            </a:custGeom>
            <a:ln w="5060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15384" y="44965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9164" y="630323"/>
            <a:ext cx="1699895" cy="3867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25780">
              <a:lnSpc>
                <a:spcPct val="100000"/>
              </a:lnSpc>
              <a:spcBef>
                <a:spcPts val="100"/>
              </a:spcBef>
              <a:tabLst>
                <a:tab pos="13538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99408" y="1675115"/>
            <a:ext cx="2061845" cy="88963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algn="ctr" marL="413384">
              <a:lnSpc>
                <a:spcPct val="100000"/>
              </a:lnSpc>
              <a:spcBef>
                <a:spcPts val="765"/>
              </a:spcBef>
              <a:tabLst>
                <a:tab pos="1169035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algn="ctr" marL="449580">
              <a:lnSpc>
                <a:spcPct val="100000"/>
              </a:lnSpc>
              <a:spcBef>
                <a:spcPts val="665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(1</a:t>
            </a:r>
            <a:r>
              <a:rPr dirty="0" sz="1100" spc="45" i="1">
                <a:latin typeface="Calibri"/>
                <a:cs typeface="Calibri"/>
              </a:rPr>
              <a:t>.</a:t>
            </a:r>
            <a:r>
              <a:rPr dirty="0" sz="1100" spc="45">
                <a:latin typeface="Calibri"/>
                <a:cs typeface="Calibri"/>
              </a:rPr>
              <a:t>5)</a:t>
            </a:r>
            <a:r>
              <a:rPr dirty="0" sz="1100" spc="45" i="1">
                <a:latin typeface="Calibri"/>
                <a:cs typeface="Calibri"/>
              </a:rPr>
              <a:t>x</a:t>
            </a:r>
            <a:r>
              <a:rPr dirty="0" baseline="-10416" sz="1200" spc="67">
                <a:latin typeface="Calibri"/>
                <a:cs typeface="Calibri"/>
              </a:rPr>
              <a:t>1</a:t>
            </a:r>
            <a:r>
              <a:rPr dirty="0" baseline="-10416" sz="1200" spc="15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(0)</a:t>
            </a:r>
            <a:r>
              <a:rPr dirty="0" sz="1100" spc="6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515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r>
              <a:rPr dirty="0" baseline="-10416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74833" y="284847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(0</a:t>
            </a:r>
            <a:r>
              <a:rPr dirty="0" sz="1100" spc="40" i="1">
                <a:latin typeface="Calibri"/>
                <a:cs typeface="Calibri"/>
              </a:rPr>
              <a:t>.</a:t>
            </a:r>
            <a:r>
              <a:rPr dirty="0" sz="1100" spc="40">
                <a:latin typeface="Calibri"/>
                <a:cs typeface="Calibri"/>
              </a:rPr>
              <a:t>45)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(0</a:t>
            </a:r>
            <a:r>
              <a:rPr dirty="0" sz="1100" spc="40" i="1">
                <a:latin typeface="Calibri"/>
                <a:cs typeface="Calibri"/>
              </a:rPr>
              <a:t>.</a:t>
            </a:r>
            <a:r>
              <a:rPr dirty="0" sz="1100" spc="40">
                <a:latin typeface="Calibri"/>
                <a:cs typeface="Calibri"/>
              </a:rPr>
              <a:t>45)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27" name="object 27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993" y="108545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 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576135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86167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168272"/>
            <a:ext cx="63233" cy="6323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42364" y="1524139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 h="0">
                <a:moveTo>
                  <a:pt x="0" y="0"/>
                </a:moveTo>
                <a:lnTo>
                  <a:pt x="129639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8993" y="236839"/>
            <a:ext cx="2823210" cy="14509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S</a:t>
            </a:r>
            <a:r>
              <a:rPr dirty="0" sz="1100" spc="3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wrong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line?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50">
                <a:latin typeface="Calibri"/>
                <a:cs typeface="Calibri"/>
              </a:rPr>
              <a:t>Lets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  <a:p>
            <a:pPr marL="763270">
              <a:lnSpc>
                <a:spcPct val="100000"/>
              </a:lnSpc>
              <a:spcBef>
                <a:spcPts val="580"/>
              </a:spcBef>
              <a:tabLst>
                <a:tab pos="1280795" algn="l"/>
                <a:tab pos="163512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11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errors</a:t>
            </a:r>
            <a:r>
              <a:rPr dirty="0" u="sng" sz="1100" spc="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5585" y="1673020"/>
            <a:ext cx="66992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0"/>
              </a:spcBef>
              <a:tabLst>
                <a:tab pos="475615" algn="l"/>
              </a:tabLst>
            </a:pPr>
            <a:r>
              <a:rPr dirty="0" sz="1100" spc="5">
                <a:latin typeface="Calibri"/>
                <a:cs typeface="Calibri"/>
              </a:rPr>
              <a:t>-1	-1</a:t>
            </a:r>
            <a:endParaRPr sz="1100">
              <a:latin typeface="Calibri"/>
              <a:cs typeface="Calibri"/>
            </a:endParaRPr>
          </a:p>
          <a:p>
            <a:pPr marL="46990">
              <a:lnSpc>
                <a:spcPct val="100000"/>
              </a:lnSpc>
              <a:spcBef>
                <a:spcPts val="35"/>
              </a:spcBef>
              <a:tabLst>
                <a:tab pos="499109" algn="l"/>
              </a:tabLst>
            </a:pPr>
            <a:r>
              <a:rPr dirty="0" sz="1100">
                <a:latin typeface="Calibri"/>
                <a:cs typeface="Calibri"/>
              </a:rPr>
              <a:t>1.5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410209" algn="l"/>
              </a:tabLst>
            </a:pPr>
            <a:r>
              <a:rPr dirty="0" sz="1100" spc="-5">
                <a:latin typeface="Calibri"/>
                <a:cs typeface="Calibri"/>
              </a:rPr>
              <a:t>0.45</a:t>
            </a:r>
            <a:r>
              <a:rPr dirty="0" sz="1100" spc="-5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0.45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1359" y="1673020"/>
            <a:ext cx="95250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42364" y="2220036"/>
            <a:ext cx="1296670" cy="10160"/>
            <a:chOff x="1242364" y="2220036"/>
            <a:chExt cx="1296670" cy="10160"/>
          </a:xfrm>
        </p:grpSpPr>
        <p:sp>
          <p:nvSpPr>
            <p:cNvPr id="12" name="object 12"/>
            <p:cNvSpPr/>
            <p:nvPr/>
          </p:nvSpPr>
          <p:spPr>
            <a:xfrm>
              <a:off x="1242364" y="2222563"/>
              <a:ext cx="1296670" cy="0"/>
            </a:xfrm>
            <a:custGeom>
              <a:avLst/>
              <a:gdLst/>
              <a:ahLst/>
              <a:cxnLst/>
              <a:rect l="l" t="t" r="r" b="b"/>
              <a:pathLst>
                <a:path w="1296670" h="0">
                  <a:moveTo>
                    <a:pt x="0" y="0"/>
                  </a:moveTo>
                  <a:lnTo>
                    <a:pt x="12963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42364" y="2227630"/>
              <a:ext cx="1296670" cy="0"/>
            </a:xfrm>
            <a:custGeom>
              <a:avLst/>
              <a:gdLst/>
              <a:ahLst/>
              <a:cxnLst/>
              <a:rect l="l" t="t" r="r" b="b"/>
              <a:pathLst>
                <a:path w="1296670" h="0">
                  <a:moveTo>
                    <a:pt x="0" y="0"/>
                  </a:moveTo>
                  <a:lnTo>
                    <a:pt x="12963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349169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8993" y="2263697"/>
            <a:ext cx="281686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interested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those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result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72578" y="168504"/>
            <a:ext cx="2090420" cy="2324100"/>
            <a:chOff x="3672578" y="168504"/>
            <a:chExt cx="2090420" cy="2324100"/>
          </a:xfrm>
        </p:grpSpPr>
        <p:sp>
          <p:nvSpPr>
            <p:cNvPr id="17" name="object 17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75118" y="171044"/>
              <a:ext cx="2085339" cy="2319020"/>
            </a:xfrm>
            <a:custGeom>
              <a:avLst/>
              <a:gdLst/>
              <a:ahLst/>
              <a:cxnLst/>
              <a:rect l="l" t="t" r="r" b="b"/>
              <a:pathLst>
                <a:path w="2085339" h="2319020">
                  <a:moveTo>
                    <a:pt x="0" y="1238416"/>
                  </a:moveTo>
                  <a:lnTo>
                    <a:pt x="1080013" y="2318429"/>
                  </a:lnTo>
                </a:path>
                <a:path w="2085339" h="2319020">
                  <a:moveTo>
                    <a:pt x="1198815" y="698409"/>
                  </a:moveTo>
                  <a:lnTo>
                    <a:pt x="1198815" y="2318429"/>
                  </a:lnTo>
                </a:path>
                <a:path w="2085339" h="2319020">
                  <a:moveTo>
                    <a:pt x="2084877" y="1364869"/>
                  </a:moveTo>
                  <a:lnTo>
                    <a:pt x="720008" y="0"/>
                  </a:lnTo>
                </a:path>
              </a:pathLst>
            </a:custGeom>
            <a:ln w="5060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15384" y="44965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79164" y="630323"/>
            <a:ext cx="1699895" cy="3867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25780">
              <a:lnSpc>
                <a:spcPct val="100000"/>
              </a:lnSpc>
              <a:spcBef>
                <a:spcPts val="100"/>
              </a:spcBef>
              <a:tabLst>
                <a:tab pos="13538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99408" y="1675115"/>
            <a:ext cx="2061845" cy="88963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algn="ctr" marL="413384">
              <a:lnSpc>
                <a:spcPct val="100000"/>
              </a:lnSpc>
              <a:spcBef>
                <a:spcPts val="765"/>
              </a:spcBef>
              <a:tabLst>
                <a:tab pos="1169035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algn="ctr" marL="449580">
              <a:lnSpc>
                <a:spcPct val="100000"/>
              </a:lnSpc>
              <a:spcBef>
                <a:spcPts val="665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(1</a:t>
            </a:r>
            <a:r>
              <a:rPr dirty="0" sz="1100" spc="45" i="1">
                <a:latin typeface="Calibri"/>
                <a:cs typeface="Calibri"/>
              </a:rPr>
              <a:t>.</a:t>
            </a:r>
            <a:r>
              <a:rPr dirty="0" sz="1100" spc="45">
                <a:latin typeface="Calibri"/>
                <a:cs typeface="Calibri"/>
              </a:rPr>
              <a:t>5)</a:t>
            </a:r>
            <a:r>
              <a:rPr dirty="0" sz="1100" spc="45" i="1">
                <a:latin typeface="Calibri"/>
                <a:cs typeface="Calibri"/>
              </a:rPr>
              <a:t>x</a:t>
            </a:r>
            <a:r>
              <a:rPr dirty="0" baseline="-10416" sz="1200" spc="67">
                <a:latin typeface="Calibri"/>
                <a:cs typeface="Calibri"/>
              </a:rPr>
              <a:t>1</a:t>
            </a:r>
            <a:r>
              <a:rPr dirty="0" baseline="-10416" sz="1200" spc="15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(0)</a:t>
            </a:r>
            <a:r>
              <a:rPr dirty="0" sz="1100" spc="6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515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r>
              <a:rPr dirty="0" baseline="-10416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74833" y="284847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(0</a:t>
            </a:r>
            <a:r>
              <a:rPr dirty="0" sz="1100" spc="40" i="1">
                <a:latin typeface="Calibri"/>
                <a:cs typeface="Calibri"/>
              </a:rPr>
              <a:t>.</a:t>
            </a:r>
            <a:r>
              <a:rPr dirty="0" sz="1100" spc="40">
                <a:latin typeface="Calibri"/>
                <a:cs typeface="Calibri"/>
              </a:rPr>
              <a:t>45)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(0</a:t>
            </a:r>
            <a:r>
              <a:rPr dirty="0" sz="1100" spc="40" i="1">
                <a:latin typeface="Calibri"/>
                <a:cs typeface="Calibri"/>
              </a:rPr>
              <a:t>.</a:t>
            </a:r>
            <a:r>
              <a:rPr dirty="0" sz="1100" spc="40">
                <a:latin typeface="Calibri"/>
                <a:cs typeface="Calibri"/>
              </a:rPr>
              <a:t>45)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29" name="object 29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8" name="object 3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993" y="108545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fix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</a:t>
            </a:r>
            <a:r>
              <a:rPr dirty="0" sz="1100" spc="15">
                <a:latin typeface="Lucida Sans Unicode"/>
                <a:cs typeface="Lucida Sans Unicode"/>
              </a:rPr>
              <a:t>−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 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576135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86167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168272"/>
            <a:ext cx="63233" cy="6323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42364" y="1524139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 h="0">
                <a:moveTo>
                  <a:pt x="0" y="0"/>
                </a:moveTo>
                <a:lnTo>
                  <a:pt x="129639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8993" y="236839"/>
            <a:ext cx="2823210" cy="14509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S</a:t>
            </a:r>
            <a:r>
              <a:rPr dirty="0" sz="1100" spc="3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y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wrong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line?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50">
                <a:latin typeface="Calibri"/>
                <a:cs typeface="Calibri"/>
              </a:rPr>
              <a:t>Lets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try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  <a:p>
            <a:pPr marL="763270">
              <a:lnSpc>
                <a:spcPct val="100000"/>
              </a:lnSpc>
              <a:spcBef>
                <a:spcPts val="580"/>
              </a:spcBef>
              <a:tabLst>
                <a:tab pos="1280795" algn="l"/>
                <a:tab pos="163512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11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baseline="-10416" sz="1200" spc="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errors</a:t>
            </a:r>
            <a:r>
              <a:rPr dirty="0" u="sng" sz="1100" spc="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5585" y="1673020"/>
            <a:ext cx="66992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0"/>
              </a:spcBef>
              <a:tabLst>
                <a:tab pos="475615" algn="l"/>
              </a:tabLst>
            </a:pPr>
            <a:r>
              <a:rPr dirty="0" sz="1100" spc="5">
                <a:latin typeface="Calibri"/>
                <a:cs typeface="Calibri"/>
              </a:rPr>
              <a:t>-1	-1</a:t>
            </a:r>
            <a:endParaRPr sz="1100">
              <a:latin typeface="Calibri"/>
              <a:cs typeface="Calibri"/>
            </a:endParaRPr>
          </a:p>
          <a:p>
            <a:pPr marL="46990">
              <a:lnSpc>
                <a:spcPct val="100000"/>
              </a:lnSpc>
              <a:spcBef>
                <a:spcPts val="35"/>
              </a:spcBef>
              <a:tabLst>
                <a:tab pos="499109" algn="l"/>
              </a:tabLst>
            </a:pPr>
            <a:r>
              <a:rPr dirty="0" sz="1100">
                <a:latin typeface="Calibri"/>
                <a:cs typeface="Calibri"/>
              </a:rPr>
              <a:t>1.5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410209" algn="l"/>
              </a:tabLst>
            </a:pPr>
            <a:r>
              <a:rPr dirty="0" sz="1100" spc="-5">
                <a:latin typeface="Calibri"/>
                <a:cs typeface="Calibri"/>
              </a:rPr>
              <a:t>0.45</a:t>
            </a:r>
            <a:r>
              <a:rPr dirty="0" sz="1100" spc="-5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0.45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1359" y="1673020"/>
            <a:ext cx="95250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42364" y="2220036"/>
            <a:ext cx="1296670" cy="10160"/>
            <a:chOff x="1242364" y="2220036"/>
            <a:chExt cx="1296670" cy="10160"/>
          </a:xfrm>
        </p:grpSpPr>
        <p:sp>
          <p:nvSpPr>
            <p:cNvPr id="12" name="object 12"/>
            <p:cNvSpPr/>
            <p:nvPr/>
          </p:nvSpPr>
          <p:spPr>
            <a:xfrm>
              <a:off x="1242364" y="2222563"/>
              <a:ext cx="1296670" cy="0"/>
            </a:xfrm>
            <a:custGeom>
              <a:avLst/>
              <a:gdLst/>
              <a:ahLst/>
              <a:cxnLst/>
              <a:rect l="l" t="t" r="r" b="b"/>
              <a:pathLst>
                <a:path w="1296670" h="0">
                  <a:moveTo>
                    <a:pt x="0" y="0"/>
                  </a:moveTo>
                  <a:lnTo>
                    <a:pt x="12963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42364" y="2227630"/>
              <a:ext cx="1296670" cy="0"/>
            </a:xfrm>
            <a:custGeom>
              <a:avLst/>
              <a:gdLst/>
              <a:ahLst/>
              <a:cxnLst/>
              <a:rect l="l" t="t" r="r" b="b"/>
              <a:pathLst>
                <a:path w="1296670" h="0">
                  <a:moveTo>
                    <a:pt x="0" y="0"/>
                  </a:moveTo>
                  <a:lnTo>
                    <a:pt x="12963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349169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8993" y="2263697"/>
            <a:ext cx="2823210" cy="746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interested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those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values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result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plot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surface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corresponding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differe</a:t>
            </a:r>
            <a:r>
              <a:rPr dirty="0" sz="1100" spc="-3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731287"/>
            <a:ext cx="63233" cy="6323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672578" y="168504"/>
            <a:ext cx="2090420" cy="2324100"/>
            <a:chOff x="3672578" y="168504"/>
            <a:chExt cx="2090420" cy="2324100"/>
          </a:xfrm>
        </p:grpSpPr>
        <p:sp>
          <p:nvSpPr>
            <p:cNvPr id="18" name="object 18"/>
            <p:cNvSpPr/>
            <p:nvPr/>
          </p:nvSpPr>
          <p:spPr>
            <a:xfrm>
              <a:off x="4395127" y="176946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17690" y="1729956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395127" y="519572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55618" y="514511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62364" y="649455"/>
              <a:ext cx="1553210" cy="1553210"/>
            </a:xfrm>
            <a:custGeom>
              <a:avLst/>
              <a:gdLst/>
              <a:ahLst/>
              <a:cxnLst/>
              <a:rect l="l" t="t" r="r" b="b"/>
              <a:pathLst>
                <a:path w="1553210" h="1553210">
                  <a:moveTo>
                    <a:pt x="0" y="0"/>
                  </a:moveTo>
                  <a:lnTo>
                    <a:pt x="1552771" y="1552771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75118" y="171044"/>
              <a:ext cx="2085339" cy="2319020"/>
            </a:xfrm>
            <a:custGeom>
              <a:avLst/>
              <a:gdLst/>
              <a:ahLst/>
              <a:cxnLst/>
              <a:rect l="l" t="t" r="r" b="b"/>
              <a:pathLst>
                <a:path w="2085339" h="2319020">
                  <a:moveTo>
                    <a:pt x="0" y="1238416"/>
                  </a:moveTo>
                  <a:lnTo>
                    <a:pt x="1080013" y="2318429"/>
                  </a:lnTo>
                </a:path>
                <a:path w="2085339" h="2319020">
                  <a:moveTo>
                    <a:pt x="1198815" y="698409"/>
                  </a:moveTo>
                  <a:lnTo>
                    <a:pt x="1198815" y="2318429"/>
                  </a:lnTo>
                </a:path>
                <a:path w="2085339" h="2319020">
                  <a:moveTo>
                    <a:pt x="2084877" y="1364869"/>
                  </a:moveTo>
                  <a:lnTo>
                    <a:pt x="720008" y="0"/>
                  </a:lnTo>
                </a:path>
              </a:pathLst>
            </a:custGeom>
            <a:ln w="5060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475389" y="170964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15384" y="44965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79164" y="630323"/>
            <a:ext cx="1699895" cy="3867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.</a:t>
            </a:r>
            <a:r>
              <a:rPr dirty="0" sz="1100" spc="30">
                <a:latin typeface="Calibri"/>
                <a:cs typeface="Calibri"/>
              </a:rPr>
              <a:t>1</a:t>
            </a:r>
            <a:r>
              <a:rPr dirty="0" sz="1100" spc="30" i="1">
                <a:latin typeface="Calibri"/>
                <a:cs typeface="Calibri"/>
              </a:rPr>
              <a:t>x</a:t>
            </a:r>
            <a:r>
              <a:rPr dirty="0" baseline="-10416" sz="1200" spc="44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25780">
              <a:lnSpc>
                <a:spcPct val="100000"/>
              </a:lnSpc>
              <a:spcBef>
                <a:spcPts val="100"/>
              </a:spcBef>
              <a:tabLst>
                <a:tab pos="135382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99408" y="1675115"/>
            <a:ext cx="2061845" cy="88963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algn="ctr" marL="413384">
              <a:lnSpc>
                <a:spcPct val="100000"/>
              </a:lnSpc>
              <a:spcBef>
                <a:spcPts val="765"/>
              </a:spcBef>
              <a:tabLst>
                <a:tab pos="1169035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algn="ctr" marL="449580">
              <a:lnSpc>
                <a:spcPct val="100000"/>
              </a:lnSpc>
              <a:spcBef>
                <a:spcPts val="665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(1</a:t>
            </a:r>
            <a:r>
              <a:rPr dirty="0" sz="1100" spc="45" i="1">
                <a:latin typeface="Calibri"/>
                <a:cs typeface="Calibri"/>
              </a:rPr>
              <a:t>.</a:t>
            </a:r>
            <a:r>
              <a:rPr dirty="0" sz="1100" spc="45">
                <a:latin typeface="Calibri"/>
                <a:cs typeface="Calibri"/>
              </a:rPr>
              <a:t>5)</a:t>
            </a:r>
            <a:r>
              <a:rPr dirty="0" sz="1100" spc="45" i="1">
                <a:latin typeface="Calibri"/>
                <a:cs typeface="Calibri"/>
              </a:rPr>
              <a:t>x</a:t>
            </a:r>
            <a:r>
              <a:rPr dirty="0" baseline="-10416" sz="1200" spc="67">
                <a:latin typeface="Calibri"/>
                <a:cs typeface="Calibri"/>
              </a:rPr>
              <a:t>1</a:t>
            </a:r>
            <a:r>
              <a:rPr dirty="0" baseline="-10416" sz="1200" spc="15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(0)</a:t>
            </a:r>
            <a:r>
              <a:rPr dirty="0" sz="1100" spc="6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515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(</a:t>
            </a:r>
            <a:r>
              <a:rPr dirty="0" sz="1100" spc="50">
                <a:latin typeface="Lucida Sans Unicode"/>
                <a:cs typeface="Lucida Sans Unicode"/>
              </a:rPr>
              <a:t>−</a:t>
            </a:r>
            <a:r>
              <a:rPr dirty="0" sz="1100" spc="50">
                <a:latin typeface="Calibri"/>
                <a:cs typeface="Calibri"/>
              </a:rPr>
              <a:t>1)</a:t>
            </a:r>
            <a:r>
              <a:rPr dirty="0" sz="1100" spc="50" i="1">
                <a:latin typeface="Calibri"/>
                <a:cs typeface="Calibri"/>
              </a:rPr>
              <a:t>x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r>
              <a:rPr dirty="0" baseline="-10416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74833" y="284847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Lucida Sans Unicode"/>
                <a:cs typeface="Lucida Sans Unicode"/>
              </a:rPr>
              <a:t>−</a:t>
            </a:r>
            <a:r>
              <a:rPr dirty="0" sz="1100" spc="-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(0</a:t>
            </a:r>
            <a:r>
              <a:rPr dirty="0" sz="1100" spc="40" i="1">
                <a:latin typeface="Calibri"/>
                <a:cs typeface="Calibri"/>
              </a:rPr>
              <a:t>.</a:t>
            </a:r>
            <a:r>
              <a:rPr dirty="0" sz="1100" spc="40">
                <a:latin typeface="Calibri"/>
                <a:cs typeface="Calibri"/>
              </a:rPr>
              <a:t>45)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(0</a:t>
            </a:r>
            <a:r>
              <a:rPr dirty="0" sz="1100" spc="40" i="1">
                <a:latin typeface="Calibri"/>
                <a:cs typeface="Calibri"/>
              </a:rPr>
              <a:t>.</a:t>
            </a:r>
            <a:r>
              <a:rPr dirty="0" sz="1100" spc="40">
                <a:latin typeface="Calibri"/>
                <a:cs typeface="Calibri"/>
              </a:rPr>
              <a:t>45)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367291" y="1021620"/>
            <a:ext cx="775970" cy="775970"/>
            <a:chOff x="4367291" y="1021620"/>
            <a:chExt cx="775970" cy="775970"/>
          </a:xfrm>
        </p:grpSpPr>
        <p:sp>
          <p:nvSpPr>
            <p:cNvPr id="30" name="object 30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69821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69821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089830" y="17441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089830" y="1024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9" name="object 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38995" y="100849"/>
            <a:ext cx="23196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-30">
                <a:latin typeface="Calibri"/>
                <a:cs typeface="Calibri"/>
              </a:rPr>
              <a:t>ease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25">
                <a:latin typeface="Calibri"/>
                <a:cs typeface="Calibri"/>
              </a:rPr>
              <a:t>analysis,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5">
                <a:latin typeface="Calibri"/>
                <a:cs typeface="Calibri"/>
              </a:rPr>
              <a:t>keep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fixed </a:t>
            </a:r>
            <a:r>
              <a:rPr dirty="0" sz="1100" spc="45">
                <a:latin typeface="Calibri"/>
                <a:cs typeface="Calibri"/>
              </a:rPr>
              <a:t>(-1) </a:t>
            </a:r>
            <a:r>
              <a:rPr dirty="0" sz="1100" spc="20">
                <a:latin typeface="Calibri"/>
                <a:cs typeface="Calibri"/>
              </a:rPr>
              <a:t>and plot </a:t>
            </a:r>
            <a:r>
              <a:rPr dirty="0" sz="1100" spc="5">
                <a:latin typeface="Calibri"/>
                <a:cs typeface="Calibri"/>
              </a:rPr>
              <a:t>the error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25">
                <a:latin typeface="Calibri"/>
                <a:cs typeface="Calibri"/>
              </a:rPr>
              <a:t>dif-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fere</a:t>
            </a:r>
            <a:r>
              <a:rPr dirty="0" sz="1100" spc="-4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155867"/>
            <a:ext cx="5760085" cy="3084195"/>
            <a:chOff x="0" y="155867"/>
            <a:chExt cx="5760085" cy="308419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969" y="155867"/>
              <a:ext cx="1210056" cy="29535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568439"/>
            <a:ext cx="63233" cy="632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950544"/>
            <a:ext cx="63233" cy="6323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332648"/>
            <a:ext cx="63233" cy="6323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3264395" y="100849"/>
            <a:ext cx="2269490" cy="16827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very </a:t>
            </a:r>
            <a:r>
              <a:rPr dirty="0" sz="1100" spc="15">
                <a:latin typeface="Calibri"/>
                <a:cs typeface="Calibri"/>
              </a:rPr>
              <a:t>cartoonish </a:t>
            </a:r>
            <a:r>
              <a:rPr dirty="0" sz="1100" spc="35">
                <a:latin typeface="Calibri"/>
                <a:cs typeface="Calibri"/>
              </a:rPr>
              <a:t>illustra-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works</a:t>
            </a:r>
            <a:endParaRPr sz="1100">
              <a:latin typeface="Calibri"/>
              <a:cs typeface="Calibri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Our </a:t>
            </a:r>
            <a:r>
              <a:rPr dirty="0" sz="1100" spc="-20">
                <a:latin typeface="Calibri"/>
                <a:cs typeface="Calibri"/>
              </a:rPr>
              <a:t>sense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organs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interact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outside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They </a:t>
            </a:r>
            <a:r>
              <a:rPr dirty="0" sz="1100" spc="15">
                <a:latin typeface="Calibri"/>
                <a:cs typeface="Calibri"/>
              </a:rPr>
              <a:t>relay </a:t>
            </a:r>
            <a:r>
              <a:rPr dirty="0" sz="1100" spc="20">
                <a:latin typeface="Calibri"/>
                <a:cs typeface="Calibri"/>
              </a:rPr>
              <a:t>information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neur-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55">
                <a:latin typeface="Calibri"/>
                <a:cs typeface="Calibri"/>
              </a:rPr>
              <a:t>(may)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20">
                <a:latin typeface="Calibri"/>
                <a:cs typeface="Calibri"/>
              </a:rPr>
              <a:t>activated and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produces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5">
                <a:latin typeface="Calibri"/>
                <a:cs typeface="Calibri"/>
              </a:rPr>
              <a:t>response </a:t>
            </a:r>
            <a:r>
              <a:rPr dirty="0" sz="1100" spc="25">
                <a:latin typeface="Calibri"/>
                <a:cs typeface="Calibri"/>
              </a:rPr>
              <a:t>(laughter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case)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13595" y="100849"/>
            <a:ext cx="2370455" cy="12623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63500" marR="558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-30">
                <a:latin typeface="Calibri"/>
                <a:cs typeface="Calibri"/>
              </a:rPr>
              <a:t>ease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25">
                <a:latin typeface="Calibri"/>
                <a:cs typeface="Calibri"/>
              </a:rPr>
              <a:t>analysis,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5">
                <a:latin typeface="Calibri"/>
                <a:cs typeface="Calibri"/>
              </a:rPr>
              <a:t>keep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fixed </a:t>
            </a:r>
            <a:r>
              <a:rPr dirty="0" sz="1100" spc="45">
                <a:latin typeface="Calibri"/>
                <a:cs typeface="Calibri"/>
              </a:rPr>
              <a:t>(-1) </a:t>
            </a:r>
            <a:r>
              <a:rPr dirty="0" sz="1100" spc="20">
                <a:latin typeface="Calibri"/>
                <a:cs typeface="Calibri"/>
              </a:rPr>
              <a:t>and plot </a:t>
            </a:r>
            <a:r>
              <a:rPr dirty="0" sz="1100" spc="5">
                <a:latin typeface="Calibri"/>
                <a:cs typeface="Calibri"/>
              </a:rPr>
              <a:t>the error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25">
                <a:latin typeface="Calibri"/>
                <a:cs typeface="Calibri"/>
              </a:rPr>
              <a:t>dif-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fere</a:t>
            </a:r>
            <a:r>
              <a:rPr dirty="0" sz="1100" spc="-4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algn="just"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114">
                <a:latin typeface="Calibri"/>
                <a:cs typeface="Calibri"/>
              </a:rPr>
              <a:t>F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gi</a:t>
            </a:r>
            <a:r>
              <a:rPr dirty="0" sz="1100" spc="25">
                <a:latin typeface="Calibri"/>
                <a:cs typeface="Calibri"/>
              </a:rPr>
              <a:t>v</a:t>
            </a:r>
            <a:r>
              <a:rPr dirty="0" sz="1100" spc="-20">
                <a:latin typeface="Calibri"/>
                <a:cs typeface="Calibri"/>
              </a:rPr>
              <a:t>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com-  </a:t>
            </a:r>
            <a:r>
              <a:rPr dirty="0" sz="1100" spc="10">
                <a:latin typeface="Calibri"/>
                <a:cs typeface="Calibri"/>
              </a:rPr>
              <a:t>pute </a:t>
            </a:r>
            <a:r>
              <a:rPr dirty="0" sz="1100" spc="40">
                <a:latin typeface="Lucida Sans Unicode"/>
                <a:cs typeface="Lucida Sans Unicode"/>
              </a:rPr>
              <a:t>−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0</a:t>
            </a:r>
            <a:r>
              <a:rPr dirty="0" sz="1100" spc="40">
                <a:latin typeface="Calibri"/>
                <a:cs typeface="Calibri"/>
              </a:rPr>
              <a:t>+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Lucida Sans Unicode"/>
                <a:cs typeface="Lucida Sans Unicode"/>
              </a:rPr>
              <a:t>∗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Calibri"/>
                <a:cs typeface="Calibri"/>
              </a:rPr>
              <a:t>+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sz="1100" spc="40">
                <a:latin typeface="Lucida Sans Unicode"/>
                <a:cs typeface="Lucida Sans Unicode"/>
              </a:rPr>
              <a:t>∗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2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10">
                <a:latin typeface="Calibri"/>
                <a:cs typeface="Calibri"/>
              </a:rPr>
              <a:t>com-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binations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</a:t>
            </a:r>
            <a:r>
              <a:rPr dirty="0" sz="1100" spc="-35">
                <a:latin typeface="Calibri"/>
                <a:cs typeface="Calibri"/>
              </a:rPr>
              <a:t>o</a:t>
            </a:r>
            <a:r>
              <a:rPr dirty="0" sz="1100" spc="5">
                <a:latin typeface="Calibri"/>
                <a:cs typeface="Calibri"/>
              </a:rPr>
              <a:t>wn 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13595" y="100849"/>
            <a:ext cx="2370455" cy="19888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63500" marR="558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-30">
                <a:latin typeface="Calibri"/>
                <a:cs typeface="Calibri"/>
              </a:rPr>
              <a:t>ease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25">
                <a:latin typeface="Calibri"/>
                <a:cs typeface="Calibri"/>
              </a:rPr>
              <a:t>analysis,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5">
                <a:latin typeface="Calibri"/>
                <a:cs typeface="Calibri"/>
              </a:rPr>
              <a:t>keep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fixed </a:t>
            </a:r>
            <a:r>
              <a:rPr dirty="0" sz="1100" spc="45">
                <a:latin typeface="Calibri"/>
                <a:cs typeface="Calibri"/>
              </a:rPr>
              <a:t>(-1) </a:t>
            </a:r>
            <a:r>
              <a:rPr dirty="0" sz="1100" spc="20">
                <a:latin typeface="Calibri"/>
                <a:cs typeface="Calibri"/>
              </a:rPr>
              <a:t>and plot </a:t>
            </a:r>
            <a:r>
              <a:rPr dirty="0" sz="1100" spc="5">
                <a:latin typeface="Calibri"/>
                <a:cs typeface="Calibri"/>
              </a:rPr>
              <a:t>the error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25">
                <a:latin typeface="Calibri"/>
                <a:cs typeface="Calibri"/>
              </a:rPr>
              <a:t>dif-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fere</a:t>
            </a:r>
            <a:r>
              <a:rPr dirty="0" sz="1100" spc="-4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algn="just"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114">
                <a:latin typeface="Calibri"/>
                <a:cs typeface="Calibri"/>
              </a:rPr>
              <a:t>F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gi</a:t>
            </a:r>
            <a:r>
              <a:rPr dirty="0" sz="1100" spc="25">
                <a:latin typeface="Calibri"/>
                <a:cs typeface="Calibri"/>
              </a:rPr>
              <a:t>v</a:t>
            </a:r>
            <a:r>
              <a:rPr dirty="0" sz="1100" spc="-20">
                <a:latin typeface="Calibri"/>
                <a:cs typeface="Calibri"/>
              </a:rPr>
              <a:t>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com-  </a:t>
            </a:r>
            <a:r>
              <a:rPr dirty="0" sz="1100" spc="10">
                <a:latin typeface="Calibri"/>
                <a:cs typeface="Calibri"/>
              </a:rPr>
              <a:t>pute </a:t>
            </a:r>
            <a:r>
              <a:rPr dirty="0" sz="1100" spc="40">
                <a:latin typeface="Lucida Sans Unicode"/>
                <a:cs typeface="Lucida Sans Unicode"/>
              </a:rPr>
              <a:t>−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0</a:t>
            </a:r>
            <a:r>
              <a:rPr dirty="0" sz="1100" spc="40">
                <a:latin typeface="Calibri"/>
                <a:cs typeface="Calibri"/>
              </a:rPr>
              <a:t>+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Lucida Sans Unicode"/>
                <a:cs typeface="Lucida Sans Unicode"/>
              </a:rPr>
              <a:t>∗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Calibri"/>
                <a:cs typeface="Calibri"/>
              </a:rPr>
              <a:t>+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sz="1100" spc="40">
                <a:latin typeface="Lucida Sans Unicode"/>
                <a:cs typeface="Lucida Sans Unicode"/>
              </a:rPr>
              <a:t>∗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2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10">
                <a:latin typeface="Calibri"/>
                <a:cs typeface="Calibri"/>
              </a:rPr>
              <a:t>com-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binations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</a:t>
            </a:r>
            <a:r>
              <a:rPr dirty="0" sz="1100" spc="-35">
                <a:latin typeface="Calibri"/>
                <a:cs typeface="Calibri"/>
              </a:rPr>
              <a:t>o</a:t>
            </a:r>
            <a:r>
              <a:rPr dirty="0" sz="1100" spc="5">
                <a:latin typeface="Calibri"/>
                <a:cs typeface="Calibri"/>
              </a:rPr>
              <a:t>wn 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  <a:p>
            <a:pPr algn="just"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6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function, an </a:t>
            </a:r>
            <a:r>
              <a:rPr dirty="0" sz="1100" spc="5">
                <a:latin typeface="Calibri"/>
                <a:cs typeface="Calibri"/>
              </a:rPr>
              <a:t>error </a:t>
            </a:r>
            <a:r>
              <a:rPr dirty="0" sz="1100" spc="15">
                <a:latin typeface="Calibri"/>
                <a:cs typeface="Calibri"/>
              </a:rPr>
              <a:t>occurs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-67">
                <a:latin typeface="Calibri"/>
                <a:cs typeface="Calibri"/>
              </a:rPr>
              <a:t> </a:t>
            </a:r>
            <a:r>
              <a:rPr dirty="0" sz="1100" spc="380">
                <a:latin typeface="Calibri"/>
                <a:cs typeface="Calibri"/>
              </a:rPr>
              <a:t>+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-67">
                <a:latin typeface="Calibri"/>
                <a:cs typeface="Calibri"/>
              </a:rPr>
              <a:t> </a:t>
            </a:r>
            <a:r>
              <a:rPr dirty="0" sz="1100" spc="-245">
                <a:latin typeface="Lucida Sans Unicode"/>
                <a:cs typeface="Lucida Sans Unicode"/>
              </a:rPr>
              <a:t>∗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-67">
                <a:latin typeface="Calibri"/>
                <a:cs typeface="Calibri"/>
              </a:rPr>
              <a:t> </a:t>
            </a:r>
            <a:r>
              <a:rPr dirty="0" sz="1100" spc="190">
                <a:latin typeface="Calibri"/>
                <a:cs typeface="Calibri"/>
              </a:rPr>
              <a:t>+ 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89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/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4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-165">
                <a:latin typeface="Calibri"/>
                <a:cs typeface="Calibri"/>
              </a:rPr>
              <a:t>b</a:t>
            </a:r>
            <a:r>
              <a:rPr dirty="0" sz="1100" spc="-170">
                <a:latin typeface="Calibri"/>
                <a:cs typeface="Calibri"/>
              </a:rPr>
              <a:t>u</a:t>
            </a:r>
            <a:r>
              <a:rPr dirty="0" sz="1100" spc="-14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  <a:p>
            <a:pPr algn="just" marL="63500">
              <a:lnSpc>
                <a:spcPct val="100000"/>
              </a:lnSpc>
              <a:spcBef>
                <a:spcPts val="35"/>
              </a:spcBef>
            </a:pP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83" y="1466760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904" y="451992"/>
            <a:ext cx="2318004" cy="19293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13595" y="100849"/>
            <a:ext cx="2370455" cy="19888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63500" marR="558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-30">
                <a:latin typeface="Calibri"/>
                <a:cs typeface="Calibri"/>
              </a:rPr>
              <a:t>ease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25">
                <a:latin typeface="Calibri"/>
                <a:cs typeface="Calibri"/>
              </a:rPr>
              <a:t>analysis,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5">
                <a:latin typeface="Calibri"/>
                <a:cs typeface="Calibri"/>
              </a:rPr>
              <a:t>keep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fixed </a:t>
            </a:r>
            <a:r>
              <a:rPr dirty="0" sz="1100" spc="45">
                <a:latin typeface="Calibri"/>
                <a:cs typeface="Calibri"/>
              </a:rPr>
              <a:t>(-1) </a:t>
            </a:r>
            <a:r>
              <a:rPr dirty="0" sz="1100" spc="20">
                <a:latin typeface="Calibri"/>
                <a:cs typeface="Calibri"/>
              </a:rPr>
              <a:t>and plot </a:t>
            </a:r>
            <a:r>
              <a:rPr dirty="0" sz="1100" spc="5">
                <a:latin typeface="Calibri"/>
                <a:cs typeface="Calibri"/>
              </a:rPr>
              <a:t>the error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25">
                <a:latin typeface="Calibri"/>
                <a:cs typeface="Calibri"/>
              </a:rPr>
              <a:t>dif-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fere</a:t>
            </a:r>
            <a:r>
              <a:rPr dirty="0" sz="1100" spc="-4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algn="just"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114">
                <a:latin typeface="Calibri"/>
                <a:cs typeface="Calibri"/>
              </a:rPr>
              <a:t>F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gi</a:t>
            </a:r>
            <a:r>
              <a:rPr dirty="0" sz="1100" spc="25">
                <a:latin typeface="Calibri"/>
                <a:cs typeface="Calibri"/>
              </a:rPr>
              <a:t>v</a:t>
            </a:r>
            <a:r>
              <a:rPr dirty="0" sz="1100" spc="-20">
                <a:latin typeface="Calibri"/>
                <a:cs typeface="Calibri"/>
              </a:rPr>
              <a:t>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com-  </a:t>
            </a:r>
            <a:r>
              <a:rPr dirty="0" sz="1100" spc="10">
                <a:latin typeface="Calibri"/>
                <a:cs typeface="Calibri"/>
              </a:rPr>
              <a:t>pute </a:t>
            </a:r>
            <a:r>
              <a:rPr dirty="0" sz="1100" spc="40">
                <a:latin typeface="Lucida Sans Unicode"/>
                <a:cs typeface="Lucida Sans Unicode"/>
              </a:rPr>
              <a:t>−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0</a:t>
            </a:r>
            <a:r>
              <a:rPr dirty="0" sz="1100" spc="40">
                <a:latin typeface="Calibri"/>
                <a:cs typeface="Calibri"/>
              </a:rPr>
              <a:t>+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Lucida Sans Unicode"/>
                <a:cs typeface="Lucida Sans Unicode"/>
              </a:rPr>
              <a:t>∗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Calibri"/>
                <a:cs typeface="Calibri"/>
              </a:rPr>
              <a:t>+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sz="1100" spc="40">
                <a:latin typeface="Lucida Sans Unicode"/>
                <a:cs typeface="Lucida Sans Unicode"/>
              </a:rPr>
              <a:t>∗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2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10">
                <a:latin typeface="Calibri"/>
                <a:cs typeface="Calibri"/>
              </a:rPr>
              <a:t>com-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binations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</a:t>
            </a:r>
            <a:r>
              <a:rPr dirty="0" sz="1100" spc="-35">
                <a:latin typeface="Calibri"/>
                <a:cs typeface="Calibri"/>
              </a:rPr>
              <a:t>o</a:t>
            </a:r>
            <a:r>
              <a:rPr dirty="0" sz="1100" spc="5">
                <a:latin typeface="Calibri"/>
                <a:cs typeface="Calibri"/>
              </a:rPr>
              <a:t>wn 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  <a:p>
            <a:pPr algn="just"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6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function, an </a:t>
            </a:r>
            <a:r>
              <a:rPr dirty="0" sz="1100" spc="5">
                <a:latin typeface="Calibri"/>
                <a:cs typeface="Calibri"/>
              </a:rPr>
              <a:t>error </a:t>
            </a:r>
            <a:r>
              <a:rPr dirty="0" sz="1100" spc="15">
                <a:latin typeface="Calibri"/>
                <a:cs typeface="Calibri"/>
              </a:rPr>
              <a:t>occurs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-67">
                <a:latin typeface="Calibri"/>
                <a:cs typeface="Calibri"/>
              </a:rPr>
              <a:t> </a:t>
            </a:r>
            <a:r>
              <a:rPr dirty="0" sz="1100" spc="380">
                <a:latin typeface="Calibri"/>
                <a:cs typeface="Calibri"/>
              </a:rPr>
              <a:t>+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-67">
                <a:latin typeface="Calibri"/>
                <a:cs typeface="Calibri"/>
              </a:rPr>
              <a:t> </a:t>
            </a:r>
            <a:r>
              <a:rPr dirty="0" sz="1100" spc="-245">
                <a:latin typeface="Lucida Sans Unicode"/>
                <a:cs typeface="Lucida Sans Unicode"/>
              </a:rPr>
              <a:t>∗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-67">
                <a:latin typeface="Calibri"/>
                <a:cs typeface="Calibri"/>
              </a:rPr>
              <a:t> </a:t>
            </a:r>
            <a:r>
              <a:rPr dirty="0" sz="1100" spc="190">
                <a:latin typeface="Calibri"/>
                <a:cs typeface="Calibri"/>
              </a:rPr>
              <a:t>+ 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89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/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4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-165">
                <a:latin typeface="Calibri"/>
                <a:cs typeface="Calibri"/>
              </a:rPr>
              <a:t>b</a:t>
            </a:r>
            <a:r>
              <a:rPr dirty="0" sz="1100" spc="-170">
                <a:latin typeface="Calibri"/>
                <a:cs typeface="Calibri"/>
              </a:rPr>
              <a:t>u</a:t>
            </a:r>
            <a:r>
              <a:rPr dirty="0" sz="1100" spc="-14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  <a:p>
            <a:pPr algn="just" marL="63500">
              <a:lnSpc>
                <a:spcPct val="100000"/>
              </a:lnSpc>
              <a:spcBef>
                <a:spcPts val="35"/>
              </a:spcBef>
            </a:pP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466760"/>
            <a:ext cx="63233" cy="6323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904" y="451992"/>
            <a:ext cx="2318004" cy="19293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13595" y="100849"/>
            <a:ext cx="2370455" cy="25425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63500" marR="558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-30">
                <a:latin typeface="Calibri"/>
                <a:cs typeface="Calibri"/>
              </a:rPr>
              <a:t>ease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25">
                <a:latin typeface="Calibri"/>
                <a:cs typeface="Calibri"/>
              </a:rPr>
              <a:t>analysis,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15">
                <a:latin typeface="Calibri"/>
                <a:cs typeface="Calibri"/>
              </a:rPr>
              <a:t>keep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 </a:t>
            </a:r>
            <a:r>
              <a:rPr dirty="0" baseline="-10416" sz="1200" spc="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fixed </a:t>
            </a:r>
            <a:r>
              <a:rPr dirty="0" sz="1100" spc="45">
                <a:latin typeface="Calibri"/>
                <a:cs typeface="Calibri"/>
              </a:rPr>
              <a:t>(-1) </a:t>
            </a:r>
            <a:r>
              <a:rPr dirty="0" sz="1100" spc="20">
                <a:latin typeface="Calibri"/>
                <a:cs typeface="Calibri"/>
              </a:rPr>
              <a:t>and plot </a:t>
            </a:r>
            <a:r>
              <a:rPr dirty="0" sz="1100" spc="5">
                <a:latin typeface="Calibri"/>
                <a:cs typeface="Calibri"/>
              </a:rPr>
              <a:t>the error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25">
                <a:latin typeface="Calibri"/>
                <a:cs typeface="Calibri"/>
              </a:rPr>
              <a:t>dif-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fere</a:t>
            </a:r>
            <a:r>
              <a:rPr dirty="0" sz="1100" spc="-4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algn="just"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114">
                <a:latin typeface="Calibri"/>
                <a:cs typeface="Calibri"/>
              </a:rPr>
              <a:t>F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gi</a:t>
            </a:r>
            <a:r>
              <a:rPr dirty="0" sz="1100" spc="25">
                <a:latin typeface="Calibri"/>
                <a:cs typeface="Calibri"/>
              </a:rPr>
              <a:t>v</a:t>
            </a:r>
            <a:r>
              <a:rPr dirty="0" sz="1100" spc="-20">
                <a:latin typeface="Calibri"/>
                <a:cs typeface="Calibri"/>
              </a:rPr>
              <a:t>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com-  </a:t>
            </a:r>
            <a:r>
              <a:rPr dirty="0" sz="1100" spc="10">
                <a:latin typeface="Calibri"/>
                <a:cs typeface="Calibri"/>
              </a:rPr>
              <a:t>pute </a:t>
            </a:r>
            <a:r>
              <a:rPr dirty="0" sz="1100" spc="40">
                <a:latin typeface="Lucida Sans Unicode"/>
                <a:cs typeface="Lucida Sans Unicode"/>
              </a:rPr>
              <a:t>−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0</a:t>
            </a:r>
            <a:r>
              <a:rPr dirty="0" sz="1100" spc="40">
                <a:latin typeface="Calibri"/>
                <a:cs typeface="Calibri"/>
              </a:rPr>
              <a:t>+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Lucida Sans Unicode"/>
                <a:cs typeface="Lucida Sans Unicode"/>
              </a:rPr>
              <a:t>∗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Calibri"/>
                <a:cs typeface="Calibri"/>
              </a:rPr>
              <a:t>+</a:t>
            </a:r>
            <a:r>
              <a:rPr dirty="0" sz="1100" spc="40" i="1">
                <a:latin typeface="Calibri"/>
                <a:cs typeface="Calibri"/>
              </a:rPr>
              <a:t>w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sz="1100" spc="40">
                <a:latin typeface="Lucida Sans Unicode"/>
                <a:cs typeface="Lucida Sans Unicode"/>
              </a:rPr>
              <a:t>∗</a:t>
            </a:r>
            <a:r>
              <a:rPr dirty="0" sz="1100" spc="40" i="1">
                <a:latin typeface="Calibri"/>
                <a:cs typeface="Calibri"/>
              </a:rPr>
              <a:t>x</a:t>
            </a:r>
            <a:r>
              <a:rPr dirty="0" baseline="-10416" sz="1200" spc="60">
                <a:latin typeface="Calibri"/>
                <a:cs typeface="Calibri"/>
              </a:rPr>
              <a:t>2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10">
                <a:latin typeface="Calibri"/>
                <a:cs typeface="Calibri"/>
              </a:rPr>
              <a:t>com-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binations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note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</a:t>
            </a:r>
            <a:r>
              <a:rPr dirty="0" sz="1100" spc="-35">
                <a:latin typeface="Calibri"/>
                <a:cs typeface="Calibri"/>
              </a:rPr>
              <a:t>o</a:t>
            </a:r>
            <a:r>
              <a:rPr dirty="0" sz="1100" spc="5">
                <a:latin typeface="Calibri"/>
                <a:cs typeface="Calibri"/>
              </a:rPr>
              <a:t>wn 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endParaRPr sz="1100">
              <a:latin typeface="Calibri"/>
              <a:cs typeface="Calibri"/>
            </a:endParaRPr>
          </a:p>
          <a:p>
            <a:pPr algn="just"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6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function, an </a:t>
            </a:r>
            <a:r>
              <a:rPr dirty="0" sz="1100" spc="5">
                <a:latin typeface="Calibri"/>
                <a:cs typeface="Calibri"/>
              </a:rPr>
              <a:t>error </a:t>
            </a:r>
            <a:r>
              <a:rPr dirty="0" sz="1100" spc="15">
                <a:latin typeface="Calibri"/>
                <a:cs typeface="Calibri"/>
              </a:rPr>
              <a:t>occurs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-67">
                <a:latin typeface="Calibri"/>
                <a:cs typeface="Calibri"/>
              </a:rPr>
              <a:t> </a:t>
            </a:r>
            <a:r>
              <a:rPr dirty="0" sz="1100" spc="380">
                <a:latin typeface="Calibri"/>
                <a:cs typeface="Calibri"/>
              </a:rPr>
              <a:t>+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-67">
                <a:latin typeface="Calibri"/>
                <a:cs typeface="Calibri"/>
              </a:rPr>
              <a:t> </a:t>
            </a:r>
            <a:r>
              <a:rPr dirty="0" sz="1100" spc="-245">
                <a:latin typeface="Lucida Sans Unicode"/>
                <a:cs typeface="Lucida Sans Unicode"/>
              </a:rPr>
              <a:t>∗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-67">
                <a:latin typeface="Calibri"/>
                <a:cs typeface="Calibri"/>
              </a:rPr>
              <a:t> </a:t>
            </a:r>
            <a:r>
              <a:rPr dirty="0" sz="1100" spc="190">
                <a:latin typeface="Calibri"/>
                <a:cs typeface="Calibri"/>
              </a:rPr>
              <a:t>+ 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89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Lucida Sans Unicode"/>
                <a:cs typeface="Lucida Sans Unicode"/>
              </a:rPr>
              <a:t>/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</a:t>
            </a:r>
            <a:r>
              <a:rPr dirty="0" sz="1100" spc="4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-165">
                <a:latin typeface="Calibri"/>
                <a:cs typeface="Calibri"/>
              </a:rPr>
              <a:t>b</a:t>
            </a:r>
            <a:r>
              <a:rPr dirty="0" sz="1100" spc="-170">
                <a:latin typeface="Calibri"/>
                <a:cs typeface="Calibri"/>
              </a:rPr>
              <a:t>u</a:t>
            </a:r>
            <a:r>
              <a:rPr dirty="0" sz="1100" spc="-14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  <a:p>
            <a:pPr algn="just" marL="63500">
              <a:lnSpc>
                <a:spcPct val="100000"/>
              </a:lnSpc>
              <a:spcBef>
                <a:spcPts val="35"/>
              </a:spcBef>
            </a:pP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just" marL="63500" marR="558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are</a:t>
            </a:r>
            <a:r>
              <a:rPr dirty="0" sz="1100">
                <a:latin typeface="Calibri"/>
                <a:cs typeface="Calibri"/>
              </a:rPr>
              <a:t> interested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finding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al-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gorithm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 </a:t>
            </a:r>
            <a:r>
              <a:rPr dirty="0" sz="1100" spc="10">
                <a:latin typeface="Calibri"/>
                <a:cs typeface="Calibri"/>
              </a:rPr>
              <a:t>finds  </a:t>
            </a:r>
            <a:r>
              <a:rPr dirty="0" sz="1100" spc="5">
                <a:latin typeface="Calibri"/>
                <a:cs typeface="Calibri"/>
              </a:rPr>
              <a:t>the  values 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whi</a:t>
            </a:r>
            <a:r>
              <a:rPr dirty="0" sz="1100" spc="-15">
                <a:latin typeface="Calibri"/>
                <a:cs typeface="Calibri"/>
              </a:rPr>
              <a:t>c</a:t>
            </a:r>
            <a:r>
              <a:rPr dirty="0" sz="1100" spc="25">
                <a:latin typeface="Calibri"/>
                <a:cs typeface="Calibri"/>
              </a:rPr>
              <a:t>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mi</a:t>
            </a:r>
            <a:r>
              <a:rPr dirty="0" sz="1100" spc="30">
                <a:latin typeface="Calibri"/>
                <a:cs typeface="Calibri"/>
              </a:rPr>
              <a:t>n</a:t>
            </a:r>
            <a:r>
              <a:rPr dirty="0" sz="1100" spc="35">
                <a:latin typeface="Calibri"/>
                <a:cs typeface="Calibri"/>
              </a:rPr>
              <a:t>im</a:t>
            </a:r>
            <a:r>
              <a:rPr dirty="0" sz="1100" spc="40">
                <a:latin typeface="Calibri"/>
                <a:cs typeface="Calibri"/>
              </a:rPr>
              <a:t>i</a:t>
            </a:r>
            <a:r>
              <a:rPr dirty="0" sz="1100" spc="45">
                <a:latin typeface="Calibri"/>
                <a:cs typeface="Calibri"/>
              </a:rPr>
              <a:t>z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error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466760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2193023"/>
            <a:ext cx="63233" cy="632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2123"/>
            <a:ext cx="402082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2.5:</a:t>
            </a:r>
            <a:r>
              <a:rPr dirty="0" sz="1400" spc="405" b="1">
                <a:latin typeface="Calibri"/>
                <a:cs typeface="Calibri"/>
              </a:rPr>
              <a:t> </a:t>
            </a:r>
            <a:r>
              <a:rPr dirty="0" sz="1400" spc="130" b="1">
                <a:latin typeface="Calibri"/>
                <a:cs typeface="Calibri"/>
              </a:rPr>
              <a:t>Perceptron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145" b="1">
                <a:latin typeface="Calibri"/>
                <a:cs typeface="Calibri"/>
              </a:rPr>
              <a:t>Learning</a:t>
            </a:r>
            <a:r>
              <a:rPr dirty="0" sz="1400" spc="220" b="1">
                <a:latin typeface="Calibri"/>
                <a:cs typeface="Calibri"/>
              </a:rPr>
              <a:t> </a:t>
            </a:r>
            <a:r>
              <a:rPr dirty="0" sz="1400" spc="155" b="1">
                <a:latin typeface="Calibri"/>
                <a:cs typeface="Calibri"/>
              </a:rPr>
              <a:t>Algorithm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32</a:t>
            </a:r>
            <a:r>
              <a:rPr dirty="0" spc="75"/>
              <a:t>/1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920178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834693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35">
                <a:latin typeface="Calibri"/>
                <a:cs typeface="Calibri"/>
              </a:rPr>
              <a:t> will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principled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approach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before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answer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question...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920178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834693"/>
            <a:ext cx="478917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35">
                <a:latin typeface="Calibri"/>
                <a:cs typeface="Calibri"/>
              </a:rPr>
              <a:t> will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principled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approach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before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answer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question...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5">
                <a:latin typeface="Calibri"/>
                <a:cs typeface="Calibri"/>
              </a:rPr>
              <a:t>Apart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implementing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(which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look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interest-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ing)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302283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920178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834693"/>
            <a:ext cx="478917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35">
                <a:latin typeface="Calibri"/>
                <a:cs typeface="Calibri"/>
              </a:rPr>
              <a:t> will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principled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approach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before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answer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question...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5">
                <a:latin typeface="Calibri"/>
                <a:cs typeface="Calibri"/>
              </a:rPr>
              <a:t>Apart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implementing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(which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look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interest-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ing)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Our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interest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lies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use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classifier.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means...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302283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684388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0357" y="100849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reconsider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watch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0357" y="100849"/>
            <a:ext cx="277304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reconsider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watch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given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list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m</a:t>
            </a:r>
            <a:r>
              <a:rPr dirty="0" sz="1100" spc="16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movies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label </a:t>
            </a:r>
            <a:r>
              <a:rPr dirty="0" sz="1100" spc="35">
                <a:latin typeface="Calibri"/>
                <a:cs typeface="Calibri"/>
              </a:rPr>
              <a:t>(class) </a:t>
            </a:r>
            <a:r>
              <a:rPr dirty="0" sz="1100" spc="10">
                <a:latin typeface="Calibri"/>
                <a:cs typeface="Calibri"/>
              </a:rPr>
              <a:t>associated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30">
                <a:latin typeface="Calibri"/>
                <a:cs typeface="Calibri"/>
              </a:rPr>
              <a:t>in-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dicating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user </a:t>
            </a:r>
            <a:r>
              <a:rPr dirty="0" sz="1100" spc="20">
                <a:latin typeface="Calibri"/>
                <a:cs typeface="Calibri"/>
              </a:rPr>
              <a:t>liked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: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" y="155828"/>
            <a:ext cx="1858060" cy="269199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304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course,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reality,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0357" y="100849"/>
            <a:ext cx="2773045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reconsider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watch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given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list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m</a:t>
            </a:r>
            <a:r>
              <a:rPr dirty="0" sz="1100" spc="16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movies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label </a:t>
            </a:r>
            <a:r>
              <a:rPr dirty="0" sz="1100" spc="35">
                <a:latin typeface="Calibri"/>
                <a:cs typeface="Calibri"/>
              </a:rPr>
              <a:t>(class) </a:t>
            </a:r>
            <a:r>
              <a:rPr dirty="0" sz="1100" spc="10">
                <a:latin typeface="Calibri"/>
                <a:cs typeface="Calibri"/>
              </a:rPr>
              <a:t>associated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30">
                <a:latin typeface="Calibri"/>
                <a:cs typeface="Calibri"/>
              </a:rPr>
              <a:t>in-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dicating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user </a:t>
            </a:r>
            <a:r>
              <a:rPr dirty="0" sz="1100" spc="20">
                <a:latin typeface="Calibri"/>
                <a:cs typeface="Calibri"/>
              </a:rPr>
              <a:t>liked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: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each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85" i="1">
                <a:latin typeface="Calibri"/>
                <a:cs typeface="Calibri"/>
              </a:rPr>
              <a:t>n </a:t>
            </a:r>
            <a:r>
              <a:rPr dirty="0" sz="1100">
                <a:latin typeface="Calibri"/>
                <a:cs typeface="Calibri"/>
              </a:rPr>
              <a:t>features (some </a:t>
            </a:r>
            <a:r>
              <a:rPr dirty="0" sz="1100" spc="5">
                <a:latin typeface="Calibri"/>
                <a:cs typeface="Calibri"/>
              </a:rPr>
              <a:t>boolean, </a:t>
            </a:r>
            <a:r>
              <a:rPr dirty="0" sz="1100" spc="-20">
                <a:latin typeface="Calibri"/>
                <a:cs typeface="Calibri"/>
              </a:rPr>
              <a:t>some </a:t>
            </a:r>
            <a:r>
              <a:rPr dirty="0" sz="1100" spc="10">
                <a:latin typeface="Calibri"/>
                <a:cs typeface="Calibri"/>
              </a:rPr>
              <a:t>real </a:t>
            </a:r>
            <a:r>
              <a:rPr dirty="0" sz="1100" spc="25">
                <a:latin typeface="Calibri"/>
                <a:cs typeface="Calibri"/>
              </a:rPr>
              <a:t>val-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ued)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204" y="1648953"/>
            <a:ext cx="2402840" cy="128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857250">
              <a:lnSpc>
                <a:spcPct val="125299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75" i="1">
                <a:latin typeface="Calibri"/>
                <a:cs typeface="Calibri"/>
              </a:rPr>
              <a:t>isActorDamon </a:t>
            </a:r>
            <a:r>
              <a:rPr dirty="0" sz="1100" spc="80" i="1">
                <a:latin typeface="Calibri"/>
                <a:cs typeface="Calibri"/>
              </a:rPr>
              <a:t> x</a:t>
            </a:r>
            <a:r>
              <a:rPr dirty="0" baseline="-10416" sz="1200" spc="120">
                <a:latin typeface="Calibri"/>
                <a:cs typeface="Calibri"/>
              </a:rPr>
              <a:t>2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95" i="1">
                <a:latin typeface="Calibri"/>
                <a:cs typeface="Calibri"/>
              </a:rPr>
              <a:t>isGenreThriller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isDirectorNolan</a:t>
            </a:r>
            <a:endParaRPr sz="11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335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4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imdbRating(scaled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0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34"/>
              </a:spcBef>
              <a:tabLst>
                <a:tab pos="443230" algn="l"/>
              </a:tabLst>
            </a:pPr>
            <a:r>
              <a:rPr dirty="0" sz="1100" spc="20" i="1">
                <a:latin typeface="Calibri"/>
                <a:cs typeface="Calibri"/>
              </a:rPr>
              <a:t>...	...</a:t>
            </a:r>
            <a:endParaRPr sz="1100">
              <a:latin typeface="Calibri"/>
              <a:cs typeface="Calibri"/>
            </a:endParaRPr>
          </a:p>
          <a:p>
            <a:pPr marL="153670">
              <a:lnSpc>
                <a:spcPct val="100000"/>
              </a:lnSpc>
              <a:spcBef>
                <a:spcPts val="33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r>
              <a:rPr dirty="0" baseline="-10416" sz="1200" spc="24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criticsRating(scaled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0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60357" y="100849"/>
            <a:ext cx="2773045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reconsider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watch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given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list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m</a:t>
            </a:r>
            <a:r>
              <a:rPr dirty="0" sz="1100" spc="16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movies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label </a:t>
            </a:r>
            <a:r>
              <a:rPr dirty="0" sz="1100" spc="35">
                <a:latin typeface="Calibri"/>
                <a:cs typeface="Calibri"/>
              </a:rPr>
              <a:t>(class) </a:t>
            </a:r>
            <a:r>
              <a:rPr dirty="0" sz="1100" spc="10">
                <a:latin typeface="Calibri"/>
                <a:cs typeface="Calibri"/>
              </a:rPr>
              <a:t>associated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30">
                <a:latin typeface="Calibri"/>
                <a:cs typeface="Calibri"/>
              </a:rPr>
              <a:t>in-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dicating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user </a:t>
            </a:r>
            <a:r>
              <a:rPr dirty="0" sz="1100" spc="20">
                <a:latin typeface="Calibri"/>
                <a:cs typeface="Calibri"/>
              </a:rPr>
              <a:t>liked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: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each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85" i="1">
                <a:latin typeface="Calibri"/>
                <a:cs typeface="Calibri"/>
              </a:rPr>
              <a:t>n </a:t>
            </a:r>
            <a:r>
              <a:rPr dirty="0" sz="1100">
                <a:latin typeface="Calibri"/>
                <a:cs typeface="Calibri"/>
              </a:rPr>
              <a:t>features (some </a:t>
            </a:r>
            <a:r>
              <a:rPr dirty="0" sz="1100" spc="5">
                <a:latin typeface="Calibri"/>
                <a:cs typeface="Calibri"/>
              </a:rPr>
              <a:t>boolean, </a:t>
            </a:r>
            <a:r>
              <a:rPr dirty="0" sz="1100" spc="-20">
                <a:latin typeface="Calibri"/>
                <a:cs typeface="Calibri"/>
              </a:rPr>
              <a:t>some </a:t>
            </a:r>
            <a:r>
              <a:rPr dirty="0" sz="1100" spc="10">
                <a:latin typeface="Calibri"/>
                <a:cs typeface="Calibri"/>
              </a:rPr>
              <a:t>real </a:t>
            </a:r>
            <a:r>
              <a:rPr dirty="0" sz="1100" spc="25">
                <a:latin typeface="Calibri"/>
                <a:cs typeface="Calibri"/>
              </a:rPr>
              <a:t>val-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ued)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081" y="1437003"/>
            <a:ext cx="4699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17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6976" y="1422195"/>
            <a:ext cx="1706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  <a:tabLst>
                <a:tab pos="435609" algn="l"/>
                <a:tab pos="826769" algn="l"/>
                <a:tab pos="1186815" algn="l"/>
                <a:tab pos="151003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baseline="5050" sz="1650" spc="30" i="1">
                <a:latin typeface="Calibri"/>
                <a:cs typeface="Calibri"/>
              </a:rPr>
              <a:t>..	..	</a:t>
            </a: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8414" y="349993"/>
            <a:ext cx="1572895" cy="1150620"/>
            <a:chOff x="628414" y="349993"/>
            <a:chExt cx="1572895" cy="1150620"/>
          </a:xfrm>
        </p:grpSpPr>
        <p:sp>
          <p:nvSpPr>
            <p:cNvPr id="5" name="object 5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0944" y="907540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6"/>
                  </a:moveTo>
                  <a:lnTo>
                    <a:pt x="77543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69304" y="896250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7513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9204" y="1648953"/>
            <a:ext cx="2402840" cy="128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857250">
              <a:lnSpc>
                <a:spcPct val="125299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75" i="1">
                <a:latin typeface="Calibri"/>
                <a:cs typeface="Calibri"/>
              </a:rPr>
              <a:t>isActorDamon </a:t>
            </a:r>
            <a:r>
              <a:rPr dirty="0" sz="1100" spc="80" i="1">
                <a:latin typeface="Calibri"/>
                <a:cs typeface="Calibri"/>
              </a:rPr>
              <a:t> x</a:t>
            </a:r>
            <a:r>
              <a:rPr dirty="0" baseline="-10416" sz="1200" spc="120">
                <a:latin typeface="Calibri"/>
                <a:cs typeface="Calibri"/>
              </a:rPr>
              <a:t>2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95" i="1">
                <a:latin typeface="Calibri"/>
                <a:cs typeface="Calibri"/>
              </a:rPr>
              <a:t>isGenreThriller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isDirectorNolan</a:t>
            </a:r>
            <a:endParaRPr sz="11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335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4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imdbRating(scaled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0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34"/>
              </a:spcBef>
              <a:tabLst>
                <a:tab pos="443230" algn="l"/>
              </a:tabLst>
            </a:pPr>
            <a:r>
              <a:rPr dirty="0" sz="1100" spc="20" i="1">
                <a:latin typeface="Calibri"/>
                <a:cs typeface="Calibri"/>
              </a:rPr>
              <a:t>...	...</a:t>
            </a:r>
            <a:endParaRPr sz="1100">
              <a:latin typeface="Calibri"/>
              <a:cs typeface="Calibri"/>
            </a:endParaRPr>
          </a:p>
          <a:p>
            <a:pPr marL="153670">
              <a:lnSpc>
                <a:spcPct val="100000"/>
              </a:lnSpc>
              <a:spcBef>
                <a:spcPts val="33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r>
              <a:rPr dirty="0" baseline="-10416" sz="1200" spc="24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criticsRating(scaled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0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3045" cy="21983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reconsider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deciding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watch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given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list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m</a:t>
            </a:r>
            <a:r>
              <a:rPr dirty="0" sz="1100" spc="16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movies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label </a:t>
            </a:r>
            <a:r>
              <a:rPr dirty="0" sz="1100" spc="35">
                <a:latin typeface="Calibri"/>
                <a:cs typeface="Calibri"/>
              </a:rPr>
              <a:t>(class) </a:t>
            </a:r>
            <a:r>
              <a:rPr dirty="0" sz="1100" spc="10">
                <a:latin typeface="Calibri"/>
                <a:cs typeface="Calibri"/>
              </a:rPr>
              <a:t>associated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30">
                <a:latin typeface="Calibri"/>
                <a:cs typeface="Calibri"/>
              </a:rPr>
              <a:t>in-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dicating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user </a:t>
            </a:r>
            <a:r>
              <a:rPr dirty="0" sz="1100" spc="20">
                <a:latin typeface="Calibri"/>
                <a:cs typeface="Calibri"/>
              </a:rPr>
              <a:t>liked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: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each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85" i="1">
                <a:latin typeface="Calibri"/>
                <a:cs typeface="Calibri"/>
              </a:rPr>
              <a:t>n </a:t>
            </a:r>
            <a:r>
              <a:rPr dirty="0" sz="1100">
                <a:latin typeface="Calibri"/>
                <a:cs typeface="Calibri"/>
              </a:rPr>
              <a:t>features (some </a:t>
            </a:r>
            <a:r>
              <a:rPr dirty="0" sz="1100" spc="5">
                <a:latin typeface="Calibri"/>
                <a:cs typeface="Calibri"/>
              </a:rPr>
              <a:t>boolean, </a:t>
            </a:r>
            <a:r>
              <a:rPr dirty="0" sz="1100" spc="-20">
                <a:latin typeface="Calibri"/>
                <a:cs typeface="Calibri"/>
              </a:rPr>
              <a:t>some </a:t>
            </a:r>
            <a:r>
              <a:rPr dirty="0" sz="1100" spc="10">
                <a:latin typeface="Calibri"/>
                <a:cs typeface="Calibri"/>
              </a:rPr>
              <a:t>real </a:t>
            </a:r>
            <a:r>
              <a:rPr dirty="0" sz="1100" spc="25">
                <a:latin typeface="Calibri"/>
                <a:cs typeface="Calibri"/>
              </a:rPr>
              <a:t>val-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ued)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>
                <a:latin typeface="Calibri"/>
                <a:cs typeface="Calibri"/>
              </a:rPr>
              <a:t>assume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-5">
                <a:latin typeface="Calibri"/>
                <a:cs typeface="Calibri"/>
              </a:rPr>
              <a:t>sep-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arable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 to </a:t>
            </a:r>
            <a:r>
              <a:rPr dirty="0" sz="1100" spc="15">
                <a:latin typeface="Calibri"/>
                <a:cs typeface="Calibri"/>
              </a:rPr>
              <a:t>learn </a:t>
            </a:r>
            <a:r>
              <a:rPr dirty="0" sz="1100" spc="-15">
                <a:latin typeface="Calibri"/>
                <a:cs typeface="Calibri"/>
              </a:rPr>
              <a:t>how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48866"/>
            <a:ext cx="63233" cy="63233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976" y="1422195"/>
            <a:ext cx="1706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  <a:tabLst>
                <a:tab pos="435609" algn="l"/>
                <a:tab pos="826769" algn="l"/>
                <a:tab pos="1186815" algn="l"/>
                <a:tab pos="151003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baseline="5050" sz="1650" spc="30" i="1">
                <a:latin typeface="Calibri"/>
                <a:cs typeface="Calibri"/>
              </a:rPr>
              <a:t>..	..	</a:t>
            </a: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14" y="349993"/>
            <a:ext cx="1572895" cy="1150620"/>
            <a:chOff x="628414" y="349993"/>
            <a:chExt cx="1572895" cy="1150620"/>
          </a:xfrm>
        </p:grpSpPr>
        <p:sp>
          <p:nvSpPr>
            <p:cNvPr id="4" name="object 4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82861" y="6179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30944" y="907540"/>
              <a:ext cx="775970" cy="542925"/>
            </a:xfrm>
            <a:custGeom>
              <a:avLst/>
              <a:gdLst/>
              <a:ahLst/>
              <a:cxnLst/>
              <a:rect l="l" t="t" r="r" b="b"/>
              <a:pathLst>
                <a:path w="775969" h="542925">
                  <a:moveTo>
                    <a:pt x="0" y="542726"/>
                  </a:moveTo>
                  <a:lnTo>
                    <a:pt x="77543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9304" y="896250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69" h="50165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7513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93147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45174" y="970061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43197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62863" y="988120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32497" y="98559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44795" y="970061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60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27566" y="967771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4139" y="935834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88548" y="932112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62863" y="355054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32497" y="352524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48081" y="1132333"/>
            <a:ext cx="550545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7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0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0">
                <a:latin typeface="Calibri"/>
                <a:cs typeface="Calibri"/>
              </a:rPr>
              <a:t>=</a:t>
            </a:r>
            <a:r>
              <a:rPr dirty="0" sz="850" spc="20">
                <a:latin typeface="Calibri"/>
                <a:cs typeface="Calibri"/>
              </a:rPr>
              <a:t> </a:t>
            </a:r>
            <a:r>
              <a:rPr dirty="0" sz="850" spc="-35">
                <a:latin typeface="Lucida Sans Unicode"/>
                <a:cs typeface="Lucida Sans Unicode"/>
              </a:rPr>
              <a:t>−</a:t>
            </a:r>
            <a:r>
              <a:rPr dirty="0" sz="850" spc="-35" i="1">
                <a:latin typeface="Calibri"/>
                <a:cs typeface="Calibri"/>
              </a:rPr>
              <a:t>θ</a:t>
            </a:r>
            <a:endParaRPr sz="8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0</a:t>
            </a:r>
            <a:r>
              <a:rPr dirty="0" baseline="-10416" sz="1200" spc="20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3662" y="123112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2299" y="1194012"/>
            <a:ext cx="47625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30226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9204" y="1648953"/>
            <a:ext cx="2402840" cy="128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857250">
              <a:lnSpc>
                <a:spcPct val="125299"/>
              </a:lnSpc>
              <a:spcBef>
                <a:spcPts val="10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75" i="1">
                <a:latin typeface="Calibri"/>
                <a:cs typeface="Calibri"/>
              </a:rPr>
              <a:t>isActorDamon </a:t>
            </a:r>
            <a:r>
              <a:rPr dirty="0" sz="1100" spc="80" i="1">
                <a:latin typeface="Calibri"/>
                <a:cs typeface="Calibri"/>
              </a:rPr>
              <a:t> x</a:t>
            </a:r>
            <a:r>
              <a:rPr dirty="0" baseline="-10416" sz="1200" spc="120">
                <a:latin typeface="Calibri"/>
                <a:cs typeface="Calibri"/>
              </a:rPr>
              <a:t>2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95" i="1">
                <a:latin typeface="Calibri"/>
                <a:cs typeface="Calibri"/>
              </a:rPr>
              <a:t>isGenreThriller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isDirectorNolan</a:t>
            </a:r>
            <a:endParaRPr sz="11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335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4</a:t>
            </a:r>
            <a:r>
              <a:rPr dirty="0" baseline="-10416" sz="1200" spc="247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imdbRating(scaled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0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34"/>
              </a:spcBef>
              <a:tabLst>
                <a:tab pos="443230" algn="l"/>
              </a:tabLst>
            </a:pPr>
            <a:r>
              <a:rPr dirty="0" sz="1100" spc="20" i="1">
                <a:latin typeface="Calibri"/>
                <a:cs typeface="Calibri"/>
              </a:rPr>
              <a:t>...	...</a:t>
            </a:r>
            <a:endParaRPr sz="1100">
              <a:latin typeface="Calibri"/>
              <a:cs typeface="Calibri"/>
            </a:endParaRPr>
          </a:p>
          <a:p>
            <a:pPr marL="153670">
              <a:lnSpc>
                <a:spcPct val="100000"/>
              </a:lnSpc>
              <a:spcBef>
                <a:spcPts val="33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r>
              <a:rPr dirty="0" baseline="-10416" sz="1200" spc="24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0" i="1">
                <a:latin typeface="Calibri"/>
                <a:cs typeface="Calibri"/>
              </a:rPr>
              <a:t>criticsRating(scaled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0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to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5400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Let</a:t>
            </a:r>
            <a:r>
              <a:rPr dirty="0" spc="80"/>
              <a:t> </a:t>
            </a:r>
            <a:r>
              <a:rPr dirty="0" spc="10"/>
              <a:t>us</a:t>
            </a:r>
            <a:r>
              <a:rPr dirty="0" spc="140"/>
              <a:t> </a:t>
            </a:r>
            <a:r>
              <a:rPr dirty="0"/>
              <a:t>reconsider</a:t>
            </a:r>
            <a:r>
              <a:rPr dirty="0" spc="150"/>
              <a:t> </a:t>
            </a:r>
            <a:r>
              <a:rPr dirty="0" spc="10"/>
              <a:t>our</a:t>
            </a:r>
            <a:r>
              <a:rPr dirty="0" spc="140"/>
              <a:t> </a:t>
            </a:r>
            <a:r>
              <a:rPr dirty="0" spc="10"/>
              <a:t>problem</a:t>
            </a:r>
            <a:r>
              <a:rPr dirty="0" spc="140"/>
              <a:t> </a:t>
            </a:r>
            <a:r>
              <a:rPr dirty="0" spc="-20"/>
              <a:t>of</a:t>
            </a:r>
            <a:r>
              <a:rPr dirty="0" spc="170"/>
              <a:t> </a:t>
            </a:r>
            <a:r>
              <a:rPr dirty="0" spc="20"/>
              <a:t>deciding </a:t>
            </a:r>
            <a:r>
              <a:rPr dirty="0" spc="-235"/>
              <a:t> </a:t>
            </a:r>
            <a:r>
              <a:rPr dirty="0"/>
              <a:t>whether</a:t>
            </a:r>
            <a:r>
              <a:rPr dirty="0" spc="105"/>
              <a:t> </a:t>
            </a:r>
            <a:r>
              <a:rPr dirty="0" spc="10"/>
              <a:t>to</a:t>
            </a:r>
            <a:r>
              <a:rPr dirty="0" spc="114"/>
              <a:t> </a:t>
            </a:r>
            <a:r>
              <a:rPr dirty="0" spc="10"/>
              <a:t>watch</a:t>
            </a:r>
            <a:r>
              <a:rPr dirty="0" spc="110"/>
              <a:t> </a:t>
            </a:r>
            <a:r>
              <a:rPr dirty="0" spc="15"/>
              <a:t>a</a:t>
            </a:r>
            <a:r>
              <a:rPr dirty="0" spc="114"/>
              <a:t> </a:t>
            </a:r>
            <a:r>
              <a:rPr dirty="0" spc="5"/>
              <a:t>movie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15"/>
              <a:t>not</a:t>
            </a: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747657" y="482954"/>
            <a:ext cx="2798445" cy="23704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Suppose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given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list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m</a:t>
            </a:r>
            <a:r>
              <a:rPr dirty="0" sz="1100" spc="16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movies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label </a:t>
            </a:r>
            <a:r>
              <a:rPr dirty="0" sz="1100" spc="35">
                <a:latin typeface="Calibri"/>
                <a:cs typeface="Calibri"/>
              </a:rPr>
              <a:t>(class) </a:t>
            </a:r>
            <a:r>
              <a:rPr dirty="0" sz="1100" spc="10">
                <a:latin typeface="Calibri"/>
                <a:cs typeface="Calibri"/>
              </a:rPr>
              <a:t>associated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30">
                <a:latin typeface="Calibri"/>
                <a:cs typeface="Calibri"/>
              </a:rPr>
              <a:t>in-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dicating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user </a:t>
            </a:r>
            <a:r>
              <a:rPr dirty="0" sz="1100" spc="20">
                <a:latin typeface="Calibri"/>
                <a:cs typeface="Calibri"/>
              </a:rPr>
              <a:t>liked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: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Further,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each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85" i="1">
                <a:latin typeface="Calibri"/>
                <a:cs typeface="Calibri"/>
              </a:rPr>
              <a:t>n </a:t>
            </a:r>
            <a:r>
              <a:rPr dirty="0" sz="1100">
                <a:latin typeface="Calibri"/>
                <a:cs typeface="Calibri"/>
              </a:rPr>
              <a:t>features (some </a:t>
            </a:r>
            <a:r>
              <a:rPr dirty="0" sz="1100" spc="5">
                <a:latin typeface="Calibri"/>
                <a:cs typeface="Calibri"/>
              </a:rPr>
              <a:t>boolean, </a:t>
            </a:r>
            <a:r>
              <a:rPr dirty="0" sz="1100" spc="-20">
                <a:latin typeface="Calibri"/>
                <a:cs typeface="Calibri"/>
              </a:rPr>
              <a:t>some </a:t>
            </a:r>
            <a:r>
              <a:rPr dirty="0" sz="1100" spc="10">
                <a:latin typeface="Calibri"/>
                <a:cs typeface="Calibri"/>
              </a:rPr>
              <a:t>real </a:t>
            </a:r>
            <a:r>
              <a:rPr dirty="0" sz="1100" spc="25">
                <a:latin typeface="Calibri"/>
                <a:cs typeface="Calibri"/>
              </a:rPr>
              <a:t>val-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ued)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>
                <a:latin typeface="Calibri"/>
                <a:cs typeface="Calibri"/>
              </a:rPr>
              <a:t>assume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-5">
                <a:latin typeface="Calibri"/>
                <a:cs typeface="Calibri"/>
              </a:rPr>
              <a:t>sep-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arable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perceptron to </a:t>
            </a:r>
            <a:r>
              <a:rPr dirty="0" sz="1100" spc="15">
                <a:latin typeface="Calibri"/>
                <a:cs typeface="Calibri"/>
              </a:rPr>
              <a:t>learn </a:t>
            </a:r>
            <a:r>
              <a:rPr dirty="0" sz="1100" spc="-15">
                <a:latin typeface="Calibri"/>
                <a:cs typeface="Calibri"/>
              </a:rPr>
              <a:t>how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the </a:t>
            </a:r>
            <a:r>
              <a:rPr dirty="0" sz="1100" spc="10">
                <a:latin typeface="Calibri"/>
                <a:cs typeface="Calibri"/>
              </a:rPr>
              <a:t>perceptron to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equation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separating </a:t>
            </a:r>
            <a:r>
              <a:rPr dirty="0" sz="1100" spc="10">
                <a:latin typeface="Calibri"/>
                <a:cs typeface="Calibri"/>
              </a:rPr>
              <a:t>plane </a:t>
            </a:r>
            <a:r>
              <a:rPr dirty="0" sz="1100" spc="30">
                <a:latin typeface="Calibri"/>
                <a:cs typeface="Calibri"/>
              </a:rPr>
              <a:t>(or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</a:t>
            </a:r>
            <a:r>
              <a:rPr dirty="0" sz="1100" spc="5">
                <a:latin typeface="Calibri"/>
                <a:cs typeface="Calibri"/>
              </a:rPr>
              <a:t>alues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47" i="1">
                <a:latin typeface="Calibri"/>
                <a:cs typeface="Calibri"/>
              </a:rPr>
              <a:t>m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48866"/>
            <a:ext cx="63233" cy="6323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2403055"/>
            <a:ext cx="63233" cy="63233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4" name="object 3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004" y="78447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7304" y="53783"/>
            <a:ext cx="27393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004" y="78447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7304" y="11923"/>
            <a:ext cx="2739390" cy="441959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	</a:t>
            </a:r>
            <a:r>
              <a:rPr dirty="0" sz="1100" spc="55" i="1">
                <a:latin typeface="Calibri"/>
                <a:cs typeface="Calibri"/>
              </a:rPr>
              <a:t>with	</a:t>
            </a:r>
            <a:r>
              <a:rPr dirty="0" sz="1100" spc="10" i="1">
                <a:latin typeface="Calibri"/>
                <a:cs typeface="Calibri"/>
              </a:rPr>
              <a:t>label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004" y="78447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7304" y="11923"/>
            <a:ext cx="2739390" cy="61404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	</a:t>
            </a:r>
            <a:r>
              <a:rPr dirty="0" sz="1100" spc="55" i="1">
                <a:latin typeface="Calibri"/>
                <a:cs typeface="Calibri"/>
              </a:rPr>
              <a:t>with	</a:t>
            </a:r>
            <a:r>
              <a:rPr dirty="0" sz="1100" spc="10" i="1">
                <a:latin typeface="Calibri"/>
                <a:cs typeface="Calibri"/>
              </a:rPr>
              <a:t>label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	</a:t>
            </a:r>
            <a:r>
              <a:rPr dirty="0" sz="1100" spc="55" i="1">
                <a:latin typeface="Calibri"/>
                <a:cs typeface="Calibri"/>
              </a:rPr>
              <a:t>with	</a:t>
            </a:r>
            <a:r>
              <a:rPr dirty="0" sz="1100" spc="10" i="1">
                <a:latin typeface="Calibri"/>
                <a:cs typeface="Calibri"/>
              </a:rPr>
              <a:t>label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004" y="78447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7304" y="11923"/>
            <a:ext cx="2739390" cy="78613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  <a:p>
            <a:pPr algn="just" marL="12700" marR="892175">
              <a:lnSpc>
                <a:spcPct val="102600"/>
              </a:lnSpc>
              <a:spcBef>
                <a:spcPts val="284"/>
              </a:spcBef>
            </a:pP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   </a:t>
            </a:r>
            <a:r>
              <a:rPr dirty="0" sz="1100" spc="55" i="1">
                <a:latin typeface="Calibri"/>
                <a:cs typeface="Calibri"/>
              </a:rPr>
              <a:t>with </a:t>
            </a:r>
            <a:r>
              <a:rPr dirty="0" sz="1100" spc="35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 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with</a:t>
            </a:r>
            <a:r>
              <a:rPr dirty="0" sz="1100" spc="36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004" y="78447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7304" y="53783"/>
            <a:ext cx="27393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7304" y="433970"/>
            <a:ext cx="160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04" y="261898"/>
            <a:ext cx="185166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	</a:t>
            </a:r>
            <a:r>
              <a:rPr dirty="0" sz="1100" spc="55" i="1">
                <a:latin typeface="Calibri"/>
                <a:cs typeface="Calibri"/>
              </a:rPr>
              <a:t>with	</a:t>
            </a:r>
            <a:r>
              <a:rPr dirty="0" sz="1100" spc="10" i="1">
                <a:latin typeface="Calibri"/>
                <a:cs typeface="Calibri"/>
              </a:rPr>
              <a:t>label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797" y="980986"/>
            <a:ext cx="0" cy="1229995"/>
          </a:xfrm>
          <a:custGeom>
            <a:avLst/>
            <a:gdLst/>
            <a:ahLst/>
            <a:cxnLst/>
            <a:rect l="l" t="t" r="r" b="b"/>
            <a:pathLst>
              <a:path w="0" h="1229995">
                <a:moveTo>
                  <a:pt x="0" y="12298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27304" y="2192679"/>
            <a:ext cx="275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004" y="78447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7304" y="53783"/>
            <a:ext cx="27393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7304" y="433970"/>
            <a:ext cx="160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04" y="261898"/>
            <a:ext cx="185166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	</a:t>
            </a:r>
            <a:r>
              <a:rPr dirty="0" sz="1100" spc="55" i="1">
                <a:latin typeface="Calibri"/>
                <a:cs typeface="Calibri"/>
              </a:rPr>
              <a:t>with	</a:t>
            </a:r>
            <a:r>
              <a:rPr dirty="0" sz="1100" spc="10" i="1">
                <a:latin typeface="Calibri"/>
                <a:cs typeface="Calibri"/>
              </a:rPr>
              <a:t>label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797" y="980986"/>
            <a:ext cx="0" cy="1229995"/>
          </a:xfrm>
          <a:custGeom>
            <a:avLst/>
            <a:gdLst/>
            <a:ahLst/>
            <a:cxnLst/>
            <a:rect l="l" t="t" r="r" b="b"/>
            <a:pathLst>
              <a:path w="0" h="1229995">
                <a:moveTo>
                  <a:pt x="0" y="12298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27304" y="2192679"/>
            <a:ext cx="240093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" y="155828"/>
            <a:ext cx="1858060" cy="269199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304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course,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reality,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There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massively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parallel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interconnected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004" y="78447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1797" y="980986"/>
            <a:ext cx="0" cy="1229995"/>
          </a:xfrm>
          <a:custGeom>
            <a:avLst/>
            <a:gdLst/>
            <a:ahLst/>
            <a:cxnLst/>
            <a:rect l="l" t="t" r="r" b="b"/>
            <a:pathLst>
              <a:path w="0" h="1229995">
                <a:moveTo>
                  <a:pt x="0" y="12298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7304" y="11923"/>
            <a:ext cx="2739390" cy="113030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  <a:p>
            <a:pPr algn="just" marL="12700" marR="892175">
              <a:lnSpc>
                <a:spcPct val="102600"/>
              </a:lnSpc>
              <a:spcBef>
                <a:spcPts val="284"/>
              </a:spcBef>
            </a:pP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   </a:t>
            </a:r>
            <a:r>
              <a:rPr dirty="0" sz="1100" spc="55" i="1">
                <a:latin typeface="Calibri"/>
                <a:cs typeface="Calibri"/>
              </a:rPr>
              <a:t>with </a:t>
            </a:r>
            <a:r>
              <a:rPr dirty="0" sz="1100" spc="35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 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with</a:t>
            </a:r>
            <a:r>
              <a:rPr dirty="0" sz="1100" spc="36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04" y="2192679"/>
            <a:ext cx="240093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393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10" b="1">
                <a:latin typeface="Calibri"/>
                <a:cs typeface="Calibri"/>
              </a:rPr>
              <a:t>Algorithm: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15"/>
              <a:t>Perceptron</a:t>
            </a:r>
            <a:r>
              <a:rPr dirty="0" spc="120"/>
              <a:t> </a:t>
            </a:r>
            <a:r>
              <a:rPr dirty="0" spc="40"/>
              <a:t>Learning</a:t>
            </a:r>
            <a:r>
              <a:rPr dirty="0" spc="114"/>
              <a:t> </a:t>
            </a:r>
            <a:r>
              <a:rPr dirty="0" spc="45"/>
              <a:t>Algorithm</a:t>
            </a:r>
          </a:p>
        </p:txBody>
      </p:sp>
      <p:sp>
        <p:nvSpPr>
          <p:cNvPr id="6" name="object 6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5166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   </a:t>
            </a:r>
            <a:r>
              <a:rPr dirty="0" sz="1100" spc="55" i="1">
                <a:latin typeface="Calibri"/>
                <a:cs typeface="Calibri"/>
              </a:rPr>
              <a:t>with </a:t>
            </a:r>
            <a:r>
              <a:rPr dirty="0" sz="1100" spc="35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 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with</a:t>
            </a:r>
            <a:r>
              <a:rPr dirty="0" sz="1100" spc="36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797" y="980986"/>
            <a:ext cx="0" cy="1229995"/>
          </a:xfrm>
          <a:custGeom>
            <a:avLst/>
            <a:gdLst/>
            <a:ahLst/>
            <a:cxnLst/>
            <a:rect l="l" t="t" r="r" b="b"/>
            <a:pathLst>
              <a:path w="0" h="1229995">
                <a:moveTo>
                  <a:pt x="0" y="12298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0865" y="101836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7106" y="109575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7106" y="1200567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15160" y="1122272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0181" y="1122272"/>
            <a:ext cx="911860" cy="5486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2192679"/>
            <a:ext cx="240093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393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10" b="1">
                <a:latin typeface="Calibri"/>
                <a:cs typeface="Calibri"/>
              </a:rPr>
              <a:t>Algorithm: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15"/>
              <a:t>Perceptron</a:t>
            </a:r>
            <a:r>
              <a:rPr dirty="0" spc="120"/>
              <a:t> </a:t>
            </a:r>
            <a:r>
              <a:rPr dirty="0" spc="40"/>
              <a:t>Learning</a:t>
            </a:r>
            <a:r>
              <a:rPr dirty="0" spc="114"/>
              <a:t> </a:t>
            </a:r>
            <a:r>
              <a:rPr dirty="0" spc="45"/>
              <a:t>Algorithm</a:t>
            </a:r>
          </a:p>
        </p:txBody>
      </p:sp>
      <p:sp>
        <p:nvSpPr>
          <p:cNvPr id="6" name="object 6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5166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   </a:t>
            </a:r>
            <a:r>
              <a:rPr dirty="0" sz="1100" spc="55" i="1">
                <a:latin typeface="Calibri"/>
                <a:cs typeface="Calibri"/>
              </a:rPr>
              <a:t>with </a:t>
            </a:r>
            <a:r>
              <a:rPr dirty="0" sz="1100" spc="35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 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with</a:t>
            </a:r>
            <a:r>
              <a:rPr dirty="0" sz="1100" spc="36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797" y="980986"/>
            <a:ext cx="0" cy="1229995"/>
          </a:xfrm>
          <a:custGeom>
            <a:avLst/>
            <a:gdLst/>
            <a:ahLst/>
            <a:cxnLst/>
            <a:rect l="l" t="t" r="r" b="b"/>
            <a:pathLst>
              <a:path w="0" h="1229995">
                <a:moveTo>
                  <a:pt x="0" y="12298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181" y="1122272"/>
            <a:ext cx="911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0865" y="101836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7106" y="109575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7106" y="1200567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5160" y="1122272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40181" y="1275864"/>
            <a:ext cx="995680" cy="39497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235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304" y="2192679"/>
            <a:ext cx="240093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393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10" b="1">
                <a:latin typeface="Calibri"/>
                <a:cs typeface="Calibri"/>
              </a:rPr>
              <a:t>Algorithm: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15"/>
              <a:t>Perceptron</a:t>
            </a:r>
            <a:r>
              <a:rPr dirty="0" spc="120"/>
              <a:t> </a:t>
            </a:r>
            <a:r>
              <a:rPr dirty="0" spc="40"/>
              <a:t>Learning</a:t>
            </a:r>
            <a:r>
              <a:rPr dirty="0" spc="114"/>
              <a:t> </a:t>
            </a:r>
            <a:r>
              <a:rPr dirty="0" spc="45"/>
              <a:t>Algorithm</a:t>
            </a:r>
          </a:p>
        </p:txBody>
      </p:sp>
      <p:sp>
        <p:nvSpPr>
          <p:cNvPr id="6" name="object 6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5166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   </a:t>
            </a:r>
            <a:r>
              <a:rPr dirty="0" sz="1100" spc="55" i="1">
                <a:latin typeface="Calibri"/>
                <a:cs typeface="Calibri"/>
              </a:rPr>
              <a:t>with </a:t>
            </a:r>
            <a:r>
              <a:rPr dirty="0" sz="1100" spc="35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 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with</a:t>
            </a:r>
            <a:r>
              <a:rPr dirty="0" sz="1100" spc="36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797" y="980986"/>
            <a:ext cx="0" cy="1229995"/>
          </a:xfrm>
          <a:custGeom>
            <a:avLst/>
            <a:gdLst/>
            <a:ahLst/>
            <a:cxnLst/>
            <a:rect l="l" t="t" r="r" b="b"/>
            <a:pathLst>
              <a:path w="0" h="1229995">
                <a:moveTo>
                  <a:pt x="0" y="12298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181" y="1122272"/>
            <a:ext cx="911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0865" y="101836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7106" y="109575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7106" y="1200567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5160" y="1122272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3059" y="1294344"/>
            <a:ext cx="7829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9090" y="1547239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5330" y="1624633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3384" y="1651151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687" y="185402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40181" y="1479078"/>
            <a:ext cx="929640" cy="7207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68770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304" y="2192679"/>
            <a:ext cx="240093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393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10" b="1">
                <a:latin typeface="Calibri"/>
                <a:cs typeface="Calibri"/>
              </a:rPr>
              <a:t>Algorithm: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15"/>
              <a:t>Perceptron</a:t>
            </a:r>
            <a:r>
              <a:rPr dirty="0" spc="120"/>
              <a:t> </a:t>
            </a:r>
            <a:r>
              <a:rPr dirty="0" spc="40"/>
              <a:t>Learning</a:t>
            </a:r>
            <a:r>
              <a:rPr dirty="0" spc="114"/>
              <a:t> </a:t>
            </a:r>
            <a:r>
              <a:rPr dirty="0" spc="45"/>
              <a:t>Algorithm</a:t>
            </a:r>
          </a:p>
        </p:txBody>
      </p:sp>
      <p:sp>
        <p:nvSpPr>
          <p:cNvPr id="6" name="object 6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5166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   </a:t>
            </a:r>
            <a:r>
              <a:rPr dirty="0" sz="1100" spc="55" i="1">
                <a:latin typeface="Calibri"/>
                <a:cs typeface="Calibri"/>
              </a:rPr>
              <a:t>with </a:t>
            </a:r>
            <a:r>
              <a:rPr dirty="0" sz="1100" spc="35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 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with</a:t>
            </a:r>
            <a:r>
              <a:rPr dirty="0" sz="1100" spc="36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797" y="980986"/>
            <a:ext cx="0" cy="1229995"/>
          </a:xfrm>
          <a:custGeom>
            <a:avLst/>
            <a:gdLst/>
            <a:ahLst/>
            <a:cxnLst/>
            <a:rect l="l" t="t" r="r" b="b"/>
            <a:pathLst>
              <a:path w="0" h="1229995">
                <a:moveTo>
                  <a:pt x="0" y="12298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181" y="1122272"/>
            <a:ext cx="911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0865" y="101836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7106" y="109575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7106" y="1200567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5160" y="1122272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3059" y="1294344"/>
            <a:ext cx="7829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9090" y="1547239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5330" y="1624633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3384" y="1651151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687" y="185402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40181" y="1479078"/>
            <a:ext cx="995680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68770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304" y="1989490"/>
            <a:ext cx="2400935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17064" indent="212725">
              <a:lnSpc>
                <a:spcPct val="110200"/>
              </a:lnSpc>
              <a:spcBef>
                <a:spcPts val="100"/>
              </a:spcBef>
            </a:pPr>
            <a:r>
              <a:rPr dirty="0" sz="1100" spc="55" b="1">
                <a:latin typeface="Calibri"/>
                <a:cs typeface="Calibri"/>
              </a:rPr>
              <a:t>end  </a:t>
            </a: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393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10" b="1">
                <a:latin typeface="Calibri"/>
                <a:cs typeface="Calibri"/>
              </a:rPr>
              <a:t>Algorithm: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15"/>
              <a:t>Perceptron</a:t>
            </a:r>
            <a:r>
              <a:rPr dirty="0" spc="120"/>
              <a:t> </a:t>
            </a:r>
            <a:r>
              <a:rPr dirty="0" spc="40"/>
              <a:t>Learning</a:t>
            </a:r>
            <a:r>
              <a:rPr dirty="0" spc="114"/>
              <a:t> </a:t>
            </a:r>
            <a:r>
              <a:rPr dirty="0" spc="45"/>
              <a:t>Algorithm</a:t>
            </a:r>
          </a:p>
        </p:txBody>
      </p:sp>
      <p:sp>
        <p:nvSpPr>
          <p:cNvPr id="6" name="object 6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5166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   </a:t>
            </a:r>
            <a:r>
              <a:rPr dirty="0" sz="1100" spc="55" i="1">
                <a:latin typeface="Calibri"/>
                <a:cs typeface="Calibri"/>
              </a:rPr>
              <a:t>with </a:t>
            </a:r>
            <a:r>
              <a:rPr dirty="0" sz="1100" spc="35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 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with</a:t>
            </a:r>
            <a:r>
              <a:rPr dirty="0" sz="1100" spc="36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797" y="980986"/>
            <a:ext cx="0" cy="1229995"/>
          </a:xfrm>
          <a:custGeom>
            <a:avLst/>
            <a:gdLst/>
            <a:ahLst/>
            <a:cxnLst/>
            <a:rect l="l" t="t" r="r" b="b"/>
            <a:pathLst>
              <a:path w="0" h="1229995">
                <a:moveTo>
                  <a:pt x="0" y="12298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181" y="1122272"/>
            <a:ext cx="911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0865" y="101836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7106" y="109575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7106" y="1200567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5160" y="1122272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3059" y="1294344"/>
            <a:ext cx="7829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9090" y="1547239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5330" y="1624633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3384" y="1651151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687" y="185402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40181" y="1479078"/>
            <a:ext cx="995680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68770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304" y="1989490"/>
            <a:ext cx="2400935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17064" indent="212725">
              <a:lnSpc>
                <a:spcPct val="110200"/>
              </a:lnSpc>
              <a:spcBef>
                <a:spcPts val="100"/>
              </a:spcBef>
            </a:pPr>
            <a:r>
              <a:rPr dirty="0" sz="1100" spc="55" b="1">
                <a:latin typeface="Calibri"/>
                <a:cs typeface="Calibri"/>
              </a:rPr>
              <a:t>end  </a:t>
            </a: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516401" y="100849"/>
            <a:ext cx="1438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393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10" b="1">
                <a:latin typeface="Calibri"/>
                <a:cs typeface="Calibri"/>
              </a:rPr>
              <a:t>Algorithm: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15"/>
              <a:t>Perceptron</a:t>
            </a:r>
            <a:r>
              <a:rPr dirty="0" spc="120"/>
              <a:t> </a:t>
            </a:r>
            <a:r>
              <a:rPr dirty="0" spc="40"/>
              <a:t>Learning</a:t>
            </a:r>
            <a:r>
              <a:rPr dirty="0" spc="114"/>
              <a:t> </a:t>
            </a:r>
            <a:r>
              <a:rPr dirty="0" spc="45"/>
              <a:t>Algorithm</a:t>
            </a:r>
          </a:p>
        </p:txBody>
      </p:sp>
      <p:sp>
        <p:nvSpPr>
          <p:cNvPr id="6" name="object 6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7304" y="433970"/>
            <a:ext cx="160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261898"/>
            <a:ext cx="185166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	</a:t>
            </a:r>
            <a:r>
              <a:rPr dirty="0" sz="1100" spc="55" i="1">
                <a:latin typeface="Calibri"/>
                <a:cs typeface="Calibri"/>
              </a:rPr>
              <a:t>with	</a:t>
            </a:r>
            <a:r>
              <a:rPr dirty="0" sz="1100" spc="10" i="1">
                <a:latin typeface="Calibri"/>
                <a:cs typeface="Calibri"/>
              </a:rPr>
              <a:t>label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86"/>
            <a:ext cx="0" cy="1229995"/>
          </a:xfrm>
          <a:custGeom>
            <a:avLst/>
            <a:gdLst/>
            <a:ahLst/>
            <a:cxnLst/>
            <a:rect l="l" t="t" r="r" b="b"/>
            <a:pathLst>
              <a:path w="0" h="1229995">
                <a:moveTo>
                  <a:pt x="0" y="122982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181" y="1122272"/>
            <a:ext cx="911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0865" y="101836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7106" y="1095754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37106" y="1200567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15160" y="1122272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53059" y="1294344"/>
            <a:ext cx="7829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9090" y="1547239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55330" y="1624633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3384" y="1651151"/>
            <a:ext cx="1083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4687" y="185402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40181" y="1479078"/>
            <a:ext cx="995680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68770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	</a:t>
            </a:r>
            <a:r>
              <a:rPr dirty="0" sz="1100" spc="30" i="1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7304" y="1989490"/>
            <a:ext cx="2400935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17064" indent="212725">
              <a:lnSpc>
                <a:spcPct val="110200"/>
              </a:lnSpc>
              <a:spcBef>
                <a:spcPts val="100"/>
              </a:spcBef>
            </a:pPr>
            <a:r>
              <a:rPr dirty="0" sz="1100" spc="55" b="1">
                <a:latin typeface="Calibri"/>
                <a:cs typeface="Calibri"/>
              </a:rPr>
              <a:t>end  </a:t>
            </a: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0004" y="2745384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516401" y="57071"/>
            <a:ext cx="2016760" cy="9620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To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understand</a:t>
            </a:r>
            <a:r>
              <a:rPr dirty="0" sz="1100" spc="20">
                <a:latin typeface="Calibri"/>
                <a:cs typeface="Calibri"/>
              </a:rPr>
              <a:t> why  </a:t>
            </a:r>
            <a:r>
              <a:rPr dirty="0" sz="1100" spc="30">
                <a:latin typeface="Calibri"/>
                <a:cs typeface="Calibri"/>
              </a:rPr>
              <a:t>this  </a:t>
            </a:r>
            <a:r>
              <a:rPr dirty="0" sz="1100" spc="5">
                <a:latin typeface="Calibri"/>
                <a:cs typeface="Calibri"/>
              </a:rPr>
              <a:t>works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get </a:t>
            </a:r>
            <a:r>
              <a:rPr dirty="0" sz="1100" spc="15">
                <a:latin typeface="Calibri"/>
                <a:cs typeface="Calibri"/>
              </a:rPr>
              <a:t>into a </a:t>
            </a:r>
            <a:r>
              <a:rPr dirty="0" sz="1100" spc="40">
                <a:latin typeface="Calibri"/>
                <a:cs typeface="Calibri"/>
              </a:rPr>
              <a:t>bit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Linear </a:t>
            </a:r>
            <a:r>
              <a:rPr dirty="0" sz="1100" spc="40">
                <a:latin typeface="Calibri"/>
                <a:cs typeface="Calibri"/>
              </a:rPr>
              <a:t>Algebra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bit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geo-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metry...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396354"/>
            <a:ext cx="63233" cy="6323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0849"/>
            <a:ext cx="18535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693" y="100849"/>
            <a:ext cx="1979930" cy="7131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39115">
              <a:lnSpc>
                <a:spcPct val="100000"/>
              </a:lnSpc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572135">
              <a:lnSpc>
                <a:spcPct val="100000"/>
              </a:lnSpc>
              <a:spcBef>
                <a:spcPts val="335"/>
              </a:spcBef>
            </a:pP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</a:t>
            </a:r>
            <a:r>
              <a:rPr dirty="0" sz="1100" spc="-3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0849"/>
            <a:ext cx="18535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7716" y="935099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025" y="368323"/>
            <a:ext cx="1465580" cy="5981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334"/>
              </a:spcBef>
            </a:pP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</a:t>
            </a:r>
            <a:r>
              <a:rPr dirty="0" sz="1100" spc="-3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algn="ctr" marL="372110">
              <a:lnSpc>
                <a:spcPct val="100000"/>
              </a:lnSpc>
              <a:spcBef>
                <a:spcPts val="23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9107" y="823365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275" y="954975"/>
            <a:ext cx="1565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00150" algn="l"/>
              </a:tabLst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2150" y="11585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1496" y="1013090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" y="155828"/>
            <a:ext cx="1858060" cy="269199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304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course,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reality,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There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massively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parallel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interconnected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sense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organs</a:t>
            </a:r>
            <a:r>
              <a:rPr dirty="0" sz="1100" spc="15">
                <a:latin typeface="Calibri"/>
                <a:cs typeface="Calibri"/>
              </a:rPr>
              <a:t> relay</a:t>
            </a:r>
            <a:r>
              <a:rPr dirty="0" sz="1100" spc="20">
                <a:latin typeface="Calibri"/>
                <a:cs typeface="Calibri"/>
              </a:rPr>
              <a:t> information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low-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0849"/>
            <a:ext cx="18535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7716" y="935099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025" y="368323"/>
            <a:ext cx="1465580" cy="5981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334"/>
              </a:spcBef>
            </a:pP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</a:t>
            </a:r>
            <a:r>
              <a:rPr dirty="0" sz="1100" spc="-3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algn="ctr" marL="372110">
              <a:lnSpc>
                <a:spcPct val="100000"/>
              </a:lnSpc>
              <a:spcBef>
                <a:spcPts val="23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9107" y="823365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275" y="954975"/>
            <a:ext cx="1565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00150" algn="l"/>
              </a:tabLst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1496" y="1013090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4393" y="1158518"/>
            <a:ext cx="2268855" cy="588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46100">
              <a:lnSpc>
                <a:spcPct val="100000"/>
              </a:lnSpc>
              <a:spcBef>
                <a:spcPts val="95"/>
              </a:spcBef>
            </a:pPr>
            <a:r>
              <a:rPr dirty="0" sz="800" spc="125" i="1">
                <a:latin typeface="Calibri"/>
                <a:cs typeface="Calibri"/>
              </a:rPr>
              <a:t>i</a:t>
            </a:r>
            <a:r>
              <a:rPr dirty="0" sz="800" spc="12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Calibri"/>
              <a:cs typeface="Calibri"/>
            </a:endParaRPr>
          </a:p>
          <a:p>
            <a:pPr marL="12700" marR="5080">
              <a:lnSpc>
                <a:spcPct val="102699"/>
              </a:lnSpc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rewrite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46856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0849"/>
            <a:ext cx="18535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7716" y="935099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025" y="368323"/>
            <a:ext cx="1465580" cy="5981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334"/>
              </a:spcBef>
            </a:pP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</a:t>
            </a:r>
            <a:r>
              <a:rPr dirty="0" sz="1100" spc="-3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algn="ctr" marL="372110">
              <a:lnSpc>
                <a:spcPct val="100000"/>
              </a:lnSpc>
              <a:spcBef>
                <a:spcPts val="23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9107" y="823365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275" y="954975"/>
            <a:ext cx="1565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00150" algn="l"/>
              </a:tabLst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1496" y="1013090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693" y="1158518"/>
            <a:ext cx="2294255" cy="1129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46100">
              <a:lnSpc>
                <a:spcPct val="100000"/>
              </a:lnSpc>
              <a:spcBef>
                <a:spcPts val="95"/>
              </a:spcBef>
            </a:pPr>
            <a:r>
              <a:rPr dirty="0" sz="800" spc="125" i="1">
                <a:latin typeface="Calibri"/>
                <a:cs typeface="Calibri"/>
              </a:rPr>
              <a:t>i</a:t>
            </a:r>
            <a:r>
              <a:rPr dirty="0" sz="800" spc="12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Calibri"/>
              <a:cs typeface="Calibri"/>
            </a:endParaRPr>
          </a:p>
          <a:p>
            <a:pPr marL="25400" marR="17780">
              <a:lnSpc>
                <a:spcPct val="102699"/>
              </a:lnSpc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rewrite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5459">
              <a:lnSpc>
                <a:spcPct val="100000"/>
              </a:lnSpc>
              <a:tabLst>
                <a:tab pos="970915" algn="l"/>
                <a:tab pos="123952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baseline="31250" sz="1200" spc="487" b="1">
                <a:latin typeface="Calibri"/>
                <a:cs typeface="Calibri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616585">
              <a:lnSpc>
                <a:spcPct val="100000"/>
              </a:lnSpc>
              <a:spcBef>
                <a:spcPts val="484"/>
              </a:spcBef>
              <a:tabLst>
                <a:tab pos="970915" algn="l"/>
                <a:tab pos="123952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31250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46856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100849"/>
            <a:ext cx="18535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7716" y="935099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25" y="368323"/>
            <a:ext cx="1465580" cy="5981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334"/>
              </a:spcBef>
            </a:pP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</a:t>
            </a:r>
            <a:r>
              <a:rPr dirty="0" sz="1100" spc="-3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algn="ctr" marL="372110">
              <a:lnSpc>
                <a:spcPct val="100000"/>
              </a:lnSpc>
              <a:spcBef>
                <a:spcPts val="23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9107" y="823365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275" y="954975"/>
            <a:ext cx="1565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00150" algn="l"/>
              </a:tabLst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1496" y="1013090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693" y="1158518"/>
            <a:ext cx="2294255" cy="1129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46100">
              <a:lnSpc>
                <a:spcPct val="100000"/>
              </a:lnSpc>
              <a:spcBef>
                <a:spcPts val="95"/>
              </a:spcBef>
            </a:pPr>
            <a:r>
              <a:rPr dirty="0" sz="800" spc="125" i="1">
                <a:latin typeface="Calibri"/>
                <a:cs typeface="Calibri"/>
              </a:rPr>
              <a:t>i</a:t>
            </a:r>
            <a:r>
              <a:rPr dirty="0" sz="800" spc="12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Calibri"/>
              <a:cs typeface="Calibri"/>
            </a:endParaRPr>
          </a:p>
          <a:p>
            <a:pPr marL="25400" marR="17780">
              <a:lnSpc>
                <a:spcPct val="102699"/>
              </a:lnSpc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rewrite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5459">
              <a:lnSpc>
                <a:spcPct val="100000"/>
              </a:lnSpc>
              <a:tabLst>
                <a:tab pos="970915" algn="l"/>
                <a:tab pos="123952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baseline="31250" sz="1200" spc="487" b="1">
                <a:latin typeface="Calibri"/>
                <a:cs typeface="Calibri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616585">
              <a:lnSpc>
                <a:spcPct val="100000"/>
              </a:lnSpc>
              <a:spcBef>
                <a:spcPts val="484"/>
              </a:spcBef>
              <a:tabLst>
                <a:tab pos="970915" algn="l"/>
                <a:tab pos="123952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31250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468564"/>
            <a:ext cx="63233" cy="632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238995" y="100849"/>
            <a:ext cx="23196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-5"/>
              <a:t>are </a:t>
            </a:r>
            <a:r>
              <a:rPr dirty="0"/>
              <a:t>interested </a:t>
            </a:r>
            <a:r>
              <a:rPr dirty="0" spc="35"/>
              <a:t>in </a:t>
            </a:r>
            <a:r>
              <a:rPr dirty="0" spc="25"/>
              <a:t>finding </a:t>
            </a:r>
            <a:r>
              <a:rPr dirty="0" spc="5"/>
              <a:t>the </a:t>
            </a:r>
            <a:r>
              <a:rPr dirty="0" spc="15"/>
              <a:t>line </a:t>
            </a:r>
            <a:r>
              <a:rPr dirty="0" spc="20"/>
              <a:t> </a:t>
            </a:r>
            <a:r>
              <a:rPr dirty="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 </a:t>
            </a:r>
            <a:r>
              <a:rPr dirty="0" sz="1100" spc="295"/>
              <a:t>= </a:t>
            </a:r>
            <a:r>
              <a:rPr dirty="0" sz="1100" spc="-15"/>
              <a:t>0</a:t>
            </a:r>
            <a:r>
              <a:rPr dirty="0" sz="1100" spc="-10"/>
              <a:t> </a:t>
            </a:r>
            <a:r>
              <a:rPr dirty="0" sz="1100" spc="15"/>
              <a:t>which</a:t>
            </a:r>
            <a:r>
              <a:rPr dirty="0" sz="1100" spc="20"/>
              <a:t> divides</a:t>
            </a:r>
            <a:r>
              <a:rPr dirty="0" sz="1100" spc="25"/>
              <a:t> </a:t>
            </a:r>
            <a:r>
              <a:rPr dirty="0" sz="1100" spc="5"/>
              <a:t>the</a:t>
            </a:r>
            <a:r>
              <a:rPr dirty="0" sz="1100" spc="10"/>
              <a:t> </a:t>
            </a:r>
            <a:r>
              <a:rPr dirty="0" sz="1100" spc="35"/>
              <a:t>input </a:t>
            </a:r>
            <a:r>
              <a:rPr dirty="0" sz="1100" spc="40"/>
              <a:t> </a:t>
            </a:r>
            <a:r>
              <a:rPr dirty="0" sz="1100"/>
              <a:t>space</a:t>
            </a:r>
            <a:r>
              <a:rPr dirty="0" sz="1100" spc="110"/>
              <a:t> </a:t>
            </a:r>
            <a:r>
              <a:rPr dirty="0" sz="1100" spc="15"/>
              <a:t>into</a:t>
            </a:r>
            <a:r>
              <a:rPr dirty="0" sz="1100" spc="110"/>
              <a:t> </a:t>
            </a:r>
            <a:r>
              <a:rPr dirty="0" sz="1100" spc="-15"/>
              <a:t>two</a:t>
            </a:r>
            <a:r>
              <a:rPr dirty="0" sz="1100" spc="114"/>
              <a:t> </a:t>
            </a:r>
            <a:r>
              <a:rPr dirty="0" sz="1100" spc="10"/>
              <a:t>halves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100849"/>
            <a:ext cx="18535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7716" y="935099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25" y="368323"/>
            <a:ext cx="1465580" cy="5981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334"/>
              </a:spcBef>
            </a:pP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</a:t>
            </a:r>
            <a:r>
              <a:rPr dirty="0" sz="1100" spc="-3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algn="ctr" marL="372110">
              <a:lnSpc>
                <a:spcPct val="100000"/>
              </a:lnSpc>
              <a:spcBef>
                <a:spcPts val="23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9107" y="823365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275" y="954975"/>
            <a:ext cx="1565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00150" algn="l"/>
              </a:tabLst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1496" y="1013090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693" y="1158518"/>
            <a:ext cx="2294255" cy="1129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46100">
              <a:lnSpc>
                <a:spcPct val="100000"/>
              </a:lnSpc>
              <a:spcBef>
                <a:spcPts val="95"/>
              </a:spcBef>
            </a:pPr>
            <a:r>
              <a:rPr dirty="0" sz="800" spc="125" i="1">
                <a:latin typeface="Calibri"/>
                <a:cs typeface="Calibri"/>
              </a:rPr>
              <a:t>i</a:t>
            </a:r>
            <a:r>
              <a:rPr dirty="0" sz="800" spc="12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Calibri"/>
              <a:cs typeface="Calibri"/>
            </a:endParaRPr>
          </a:p>
          <a:p>
            <a:pPr marL="25400" marR="17780">
              <a:lnSpc>
                <a:spcPct val="102699"/>
              </a:lnSpc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rewrite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5459">
              <a:lnSpc>
                <a:spcPct val="100000"/>
              </a:lnSpc>
              <a:tabLst>
                <a:tab pos="970915" algn="l"/>
                <a:tab pos="123952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baseline="31250" sz="1200" spc="487" b="1">
                <a:latin typeface="Calibri"/>
                <a:cs typeface="Calibri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616585">
              <a:lnSpc>
                <a:spcPct val="100000"/>
              </a:lnSpc>
              <a:spcBef>
                <a:spcPts val="484"/>
              </a:spcBef>
              <a:tabLst>
                <a:tab pos="970915" algn="l"/>
                <a:tab pos="123952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31250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468564"/>
            <a:ext cx="63233" cy="632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251695" y="100849"/>
            <a:ext cx="22942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-5"/>
              <a:t>are </a:t>
            </a:r>
            <a:r>
              <a:rPr dirty="0"/>
              <a:t>interested </a:t>
            </a:r>
            <a:r>
              <a:rPr dirty="0" spc="35"/>
              <a:t>in </a:t>
            </a:r>
            <a:r>
              <a:rPr dirty="0" spc="25"/>
              <a:t>finding </a:t>
            </a:r>
            <a:r>
              <a:rPr dirty="0" spc="5"/>
              <a:t>the </a:t>
            </a:r>
            <a:r>
              <a:rPr dirty="0" spc="15"/>
              <a:t>line </a:t>
            </a:r>
            <a:r>
              <a:rPr dirty="0" spc="20"/>
              <a:t> </a:t>
            </a:r>
            <a:r>
              <a:rPr dirty="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 </a:t>
            </a:r>
            <a:r>
              <a:rPr dirty="0" sz="1100" spc="295"/>
              <a:t>= </a:t>
            </a:r>
            <a:r>
              <a:rPr dirty="0" sz="1100" spc="-15"/>
              <a:t>0</a:t>
            </a:r>
            <a:r>
              <a:rPr dirty="0" sz="1100" spc="-10"/>
              <a:t> </a:t>
            </a:r>
            <a:r>
              <a:rPr dirty="0" sz="1100" spc="15"/>
              <a:t>which</a:t>
            </a:r>
            <a:r>
              <a:rPr dirty="0" sz="1100" spc="20"/>
              <a:t> divides</a:t>
            </a:r>
            <a:r>
              <a:rPr dirty="0" sz="1100" spc="25"/>
              <a:t> </a:t>
            </a:r>
            <a:r>
              <a:rPr dirty="0" sz="1100" spc="5"/>
              <a:t>the</a:t>
            </a:r>
            <a:r>
              <a:rPr dirty="0" sz="1100" spc="10"/>
              <a:t> </a:t>
            </a:r>
            <a:r>
              <a:rPr dirty="0" sz="1100" spc="35"/>
              <a:t>input </a:t>
            </a:r>
            <a:r>
              <a:rPr dirty="0" sz="1100" spc="40"/>
              <a:t> </a:t>
            </a:r>
            <a:r>
              <a:rPr dirty="0" sz="1100"/>
              <a:t>space</a:t>
            </a:r>
            <a:r>
              <a:rPr dirty="0" sz="1100" spc="110"/>
              <a:t> </a:t>
            </a:r>
            <a:r>
              <a:rPr dirty="0" sz="1100" spc="15"/>
              <a:t>into</a:t>
            </a:r>
            <a:r>
              <a:rPr dirty="0" sz="1100" spc="110"/>
              <a:t> </a:t>
            </a:r>
            <a:r>
              <a:rPr dirty="0" sz="1100" spc="-15"/>
              <a:t>two</a:t>
            </a:r>
            <a:r>
              <a:rPr dirty="0" sz="1100" spc="114"/>
              <a:t> </a:t>
            </a:r>
            <a:r>
              <a:rPr dirty="0" sz="1100" spc="10"/>
              <a:t>halves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186008" y="814144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64395" y="655026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Every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(</a:t>
            </a:r>
            <a:r>
              <a:rPr dirty="0" sz="1100" spc="110" b="1">
                <a:latin typeface="Calibri"/>
                <a:cs typeface="Calibri"/>
              </a:rPr>
              <a:t>x</a:t>
            </a:r>
            <a:r>
              <a:rPr dirty="0" sz="1100" spc="110">
                <a:latin typeface="Calibri"/>
                <a:cs typeface="Calibri"/>
              </a:rPr>
              <a:t>)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100849"/>
            <a:ext cx="18535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7716" y="935099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25" y="368323"/>
            <a:ext cx="1465580" cy="5981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334"/>
              </a:spcBef>
            </a:pP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</a:t>
            </a:r>
            <a:r>
              <a:rPr dirty="0" sz="1100" spc="-3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algn="ctr" marL="372110">
              <a:lnSpc>
                <a:spcPct val="100000"/>
              </a:lnSpc>
              <a:spcBef>
                <a:spcPts val="23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9107" y="823365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275" y="954975"/>
            <a:ext cx="1565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00150" algn="l"/>
              </a:tabLst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2150" y="11585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1496" y="1013090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468564"/>
            <a:ext cx="63233" cy="63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4393" y="138307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rewrite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243" y="1803791"/>
            <a:ext cx="1358900" cy="483234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85"/>
              </a:spcBef>
              <a:tabLst>
                <a:tab pos="502920" algn="l"/>
                <a:tab pos="77216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baseline="31250" sz="1200" spc="487" b="1">
                <a:latin typeface="Calibri"/>
                <a:cs typeface="Calibri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480"/>
              </a:spcBef>
              <a:tabLst>
                <a:tab pos="502920" algn="l"/>
                <a:tab pos="77216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31250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51695" y="100849"/>
            <a:ext cx="22942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-5"/>
              <a:t>are </a:t>
            </a:r>
            <a:r>
              <a:rPr dirty="0"/>
              <a:t>interested </a:t>
            </a:r>
            <a:r>
              <a:rPr dirty="0" spc="35"/>
              <a:t>in </a:t>
            </a:r>
            <a:r>
              <a:rPr dirty="0" spc="25"/>
              <a:t>finding </a:t>
            </a:r>
            <a:r>
              <a:rPr dirty="0" spc="5"/>
              <a:t>the </a:t>
            </a:r>
            <a:r>
              <a:rPr dirty="0" spc="15"/>
              <a:t>line </a:t>
            </a:r>
            <a:r>
              <a:rPr dirty="0" spc="20"/>
              <a:t> </a:t>
            </a:r>
            <a:r>
              <a:rPr dirty="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 </a:t>
            </a:r>
            <a:r>
              <a:rPr dirty="0" sz="1100" spc="295"/>
              <a:t>= </a:t>
            </a:r>
            <a:r>
              <a:rPr dirty="0" sz="1100" spc="-15"/>
              <a:t>0</a:t>
            </a:r>
            <a:r>
              <a:rPr dirty="0" sz="1100" spc="-10"/>
              <a:t> </a:t>
            </a:r>
            <a:r>
              <a:rPr dirty="0" sz="1100" spc="15"/>
              <a:t>which</a:t>
            </a:r>
            <a:r>
              <a:rPr dirty="0" sz="1100" spc="20"/>
              <a:t> divides</a:t>
            </a:r>
            <a:r>
              <a:rPr dirty="0" sz="1100" spc="25"/>
              <a:t> </a:t>
            </a:r>
            <a:r>
              <a:rPr dirty="0" sz="1100" spc="5"/>
              <a:t>the</a:t>
            </a:r>
            <a:r>
              <a:rPr dirty="0" sz="1100" spc="10"/>
              <a:t> </a:t>
            </a:r>
            <a:r>
              <a:rPr dirty="0" sz="1100" spc="35"/>
              <a:t>input </a:t>
            </a:r>
            <a:r>
              <a:rPr dirty="0" sz="1100" spc="40"/>
              <a:t> </a:t>
            </a:r>
            <a:r>
              <a:rPr dirty="0" sz="1100"/>
              <a:t>space</a:t>
            </a:r>
            <a:r>
              <a:rPr dirty="0" sz="1100" spc="110"/>
              <a:t> </a:t>
            </a:r>
            <a:r>
              <a:rPr dirty="0" sz="1100" spc="15"/>
              <a:t>into</a:t>
            </a:r>
            <a:r>
              <a:rPr dirty="0" sz="1100" spc="110"/>
              <a:t> </a:t>
            </a:r>
            <a:r>
              <a:rPr dirty="0" sz="1100" spc="-15"/>
              <a:t>two</a:t>
            </a:r>
            <a:r>
              <a:rPr dirty="0" sz="1100" spc="114"/>
              <a:t> </a:t>
            </a:r>
            <a:r>
              <a:rPr dirty="0" sz="1100" spc="10"/>
              <a:t>halves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186008" y="814144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64395" y="655026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Every </a:t>
            </a:r>
            <a:r>
              <a:rPr dirty="0" sz="1100" spc="20">
                <a:latin typeface="Calibri"/>
                <a:cs typeface="Calibri"/>
              </a:rPr>
              <a:t>point </a:t>
            </a:r>
            <a:r>
              <a:rPr dirty="0" sz="1100" spc="110">
                <a:latin typeface="Calibri"/>
                <a:cs typeface="Calibri"/>
              </a:rPr>
              <a:t>(</a:t>
            </a:r>
            <a:r>
              <a:rPr dirty="0" sz="1100" spc="110" b="1">
                <a:latin typeface="Calibri"/>
                <a:cs typeface="Calibri"/>
              </a:rPr>
              <a:t>x</a:t>
            </a:r>
            <a:r>
              <a:rPr dirty="0" sz="1100" spc="110">
                <a:latin typeface="Calibri"/>
                <a:cs typeface="Calibri"/>
              </a:rPr>
              <a:t>)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">
                <a:latin typeface="Calibri"/>
                <a:cs typeface="Calibri"/>
              </a:rPr>
              <a:t>line </a:t>
            </a:r>
            <a:r>
              <a:rPr dirty="0" sz="1100" spc="5">
                <a:latin typeface="Calibri"/>
                <a:cs typeface="Calibri"/>
              </a:rPr>
              <a:t>satisfies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tell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20">
                <a:latin typeface="Calibri"/>
                <a:cs typeface="Calibri"/>
              </a:rPr>
              <a:t>point </a:t>
            </a:r>
            <a:r>
              <a:rPr dirty="0" sz="1100" spc="110">
                <a:latin typeface="Calibri"/>
                <a:cs typeface="Calibri"/>
              </a:rPr>
              <a:t>(</a:t>
            </a:r>
            <a:r>
              <a:rPr dirty="0" sz="1100" spc="110" b="1">
                <a:latin typeface="Calibri"/>
                <a:cs typeface="Calibri"/>
              </a:rPr>
              <a:t>x</a:t>
            </a:r>
            <a:r>
              <a:rPr dirty="0" sz="1100" spc="110">
                <a:latin typeface="Calibri"/>
                <a:cs typeface="Calibri"/>
              </a:rPr>
              <a:t>)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lies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1" name="object 2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100849"/>
            <a:ext cx="18535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7716" y="935099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25" y="368323"/>
            <a:ext cx="1465580" cy="5981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334"/>
              </a:spcBef>
            </a:pP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</a:t>
            </a:r>
            <a:r>
              <a:rPr dirty="0" sz="1100" spc="-3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algn="ctr" marL="372110">
              <a:lnSpc>
                <a:spcPct val="100000"/>
              </a:lnSpc>
              <a:spcBef>
                <a:spcPts val="23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9107" y="823365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275" y="954975"/>
            <a:ext cx="1565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00150" algn="l"/>
              </a:tabLst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2150" y="11585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1496" y="1013090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468564"/>
            <a:ext cx="63233" cy="63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4393" y="138307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rewrite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243" y="1803791"/>
            <a:ext cx="1358900" cy="483234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85"/>
              </a:spcBef>
              <a:tabLst>
                <a:tab pos="502920" algn="l"/>
                <a:tab pos="77216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baseline="31250" sz="1200" spc="487" b="1">
                <a:latin typeface="Calibri"/>
                <a:cs typeface="Calibri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480"/>
              </a:spcBef>
              <a:tabLst>
                <a:tab pos="502920" algn="l"/>
                <a:tab pos="77216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31250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51695" y="100849"/>
            <a:ext cx="22942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-5"/>
              <a:t>are </a:t>
            </a:r>
            <a:r>
              <a:rPr dirty="0"/>
              <a:t>interested </a:t>
            </a:r>
            <a:r>
              <a:rPr dirty="0" spc="35"/>
              <a:t>in </a:t>
            </a:r>
            <a:r>
              <a:rPr dirty="0" spc="25"/>
              <a:t>finding </a:t>
            </a:r>
            <a:r>
              <a:rPr dirty="0" spc="5"/>
              <a:t>the </a:t>
            </a:r>
            <a:r>
              <a:rPr dirty="0" spc="15"/>
              <a:t>line </a:t>
            </a:r>
            <a:r>
              <a:rPr dirty="0" spc="20"/>
              <a:t> </a:t>
            </a:r>
            <a:r>
              <a:rPr dirty="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 </a:t>
            </a:r>
            <a:r>
              <a:rPr dirty="0" sz="1100" spc="295"/>
              <a:t>= </a:t>
            </a:r>
            <a:r>
              <a:rPr dirty="0" sz="1100" spc="-15"/>
              <a:t>0</a:t>
            </a:r>
            <a:r>
              <a:rPr dirty="0" sz="1100" spc="-10"/>
              <a:t> </a:t>
            </a:r>
            <a:r>
              <a:rPr dirty="0" sz="1100" spc="15"/>
              <a:t>which</a:t>
            </a:r>
            <a:r>
              <a:rPr dirty="0" sz="1100" spc="20"/>
              <a:t> divides</a:t>
            </a:r>
            <a:r>
              <a:rPr dirty="0" sz="1100" spc="25"/>
              <a:t> </a:t>
            </a:r>
            <a:r>
              <a:rPr dirty="0" sz="1100" spc="5"/>
              <a:t>the</a:t>
            </a:r>
            <a:r>
              <a:rPr dirty="0" sz="1100" spc="10"/>
              <a:t> </a:t>
            </a:r>
            <a:r>
              <a:rPr dirty="0" sz="1100" spc="35"/>
              <a:t>input </a:t>
            </a:r>
            <a:r>
              <a:rPr dirty="0" sz="1100" spc="40"/>
              <a:t> </a:t>
            </a:r>
            <a:r>
              <a:rPr dirty="0" sz="1100"/>
              <a:t>space</a:t>
            </a:r>
            <a:r>
              <a:rPr dirty="0" sz="1100" spc="110"/>
              <a:t> </a:t>
            </a:r>
            <a:r>
              <a:rPr dirty="0" sz="1100" spc="15"/>
              <a:t>into</a:t>
            </a:r>
            <a:r>
              <a:rPr dirty="0" sz="1100" spc="110"/>
              <a:t> </a:t>
            </a:r>
            <a:r>
              <a:rPr dirty="0" sz="1100" spc="-15"/>
              <a:t>two</a:t>
            </a:r>
            <a:r>
              <a:rPr dirty="0" sz="1100" spc="114"/>
              <a:t> </a:t>
            </a:r>
            <a:r>
              <a:rPr dirty="0" sz="1100" spc="10"/>
              <a:t>halves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186008" y="814144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64395" y="655026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Every </a:t>
            </a:r>
            <a:r>
              <a:rPr dirty="0" sz="1100" spc="20">
                <a:latin typeface="Calibri"/>
                <a:cs typeface="Calibri"/>
              </a:rPr>
              <a:t>point </a:t>
            </a:r>
            <a:r>
              <a:rPr dirty="0" sz="1100" spc="110">
                <a:latin typeface="Calibri"/>
                <a:cs typeface="Calibri"/>
              </a:rPr>
              <a:t>(</a:t>
            </a:r>
            <a:r>
              <a:rPr dirty="0" sz="1100" spc="110" b="1">
                <a:latin typeface="Calibri"/>
                <a:cs typeface="Calibri"/>
              </a:rPr>
              <a:t>x</a:t>
            </a:r>
            <a:r>
              <a:rPr dirty="0" sz="1100" spc="110">
                <a:latin typeface="Calibri"/>
                <a:cs typeface="Calibri"/>
              </a:rPr>
              <a:t>)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">
                <a:latin typeface="Calibri"/>
                <a:cs typeface="Calibri"/>
              </a:rPr>
              <a:t>line </a:t>
            </a:r>
            <a:r>
              <a:rPr dirty="0" sz="1100" spc="5">
                <a:latin typeface="Calibri"/>
                <a:cs typeface="Calibri"/>
              </a:rPr>
              <a:t>satisfies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tell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20">
                <a:latin typeface="Calibri"/>
                <a:cs typeface="Calibri"/>
              </a:rPr>
              <a:t>point </a:t>
            </a:r>
            <a:r>
              <a:rPr dirty="0" sz="1100" spc="110">
                <a:latin typeface="Calibri"/>
                <a:cs typeface="Calibri"/>
              </a:rPr>
              <a:t>(</a:t>
            </a:r>
            <a:r>
              <a:rPr dirty="0" sz="1100" spc="110" b="1">
                <a:latin typeface="Calibri"/>
                <a:cs typeface="Calibri"/>
              </a:rPr>
              <a:t>x</a:t>
            </a:r>
            <a:r>
              <a:rPr dirty="0" sz="1100" spc="110">
                <a:latin typeface="Calibri"/>
                <a:cs typeface="Calibri"/>
              </a:rPr>
              <a:t>)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lies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676793"/>
            <a:ext cx="63233" cy="6323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238995" y="1566123"/>
            <a:ext cx="1722755" cy="408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4199"/>
              </a:lnSpc>
              <a:spcBef>
                <a:spcPts val="1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-30">
                <a:latin typeface="Cambria"/>
                <a:cs typeface="Cambria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2608" y="1574087"/>
            <a:ext cx="2908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60" i="1">
                <a:latin typeface="Calibri"/>
                <a:cs typeface="Calibri"/>
              </a:rPr>
              <a:t>w</a:t>
            </a:r>
            <a:r>
              <a:rPr dirty="0" baseline="27777" sz="900" spc="89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30" i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78272" y="1707921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 h="0">
                <a:moveTo>
                  <a:pt x="0" y="0"/>
                </a:moveTo>
                <a:lnTo>
                  <a:pt x="37943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965572" y="1678227"/>
            <a:ext cx="4051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latin typeface="Cambria"/>
                <a:cs typeface="Cambria"/>
              </a:rPr>
              <a:t>||</a:t>
            </a:r>
            <a:r>
              <a:rPr dirty="0" sz="800" i="1">
                <a:latin typeface="Calibri"/>
                <a:cs typeface="Calibri"/>
              </a:rPr>
              <a:t>w</a:t>
            </a:r>
            <a:r>
              <a:rPr dirty="0" sz="800">
                <a:latin typeface="Cambria"/>
                <a:cs typeface="Cambria"/>
              </a:rPr>
              <a:t>||||</a:t>
            </a:r>
            <a:r>
              <a:rPr dirty="0" sz="800" i="1">
                <a:latin typeface="Calibri"/>
                <a:cs typeface="Calibri"/>
              </a:rPr>
              <a:t>x</a:t>
            </a:r>
            <a:r>
              <a:rPr dirty="0" sz="80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544" y="1591321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632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100849"/>
            <a:ext cx="18535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7716" y="935099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25" y="368323"/>
            <a:ext cx="1465580" cy="5981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40">
                <a:latin typeface="Calibri"/>
                <a:cs typeface="Calibri"/>
              </a:rPr>
              <a:t>[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marL="71120">
              <a:lnSpc>
                <a:spcPct val="100000"/>
              </a:lnSpc>
              <a:spcBef>
                <a:spcPts val="334"/>
              </a:spcBef>
            </a:pP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</a:t>
            </a:r>
            <a:r>
              <a:rPr dirty="0" sz="1100" spc="-3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-40">
                <a:latin typeface="Calibri"/>
                <a:cs typeface="Calibri"/>
              </a:rPr>
              <a:t>]</a:t>
            </a:r>
            <a:endParaRPr sz="1100">
              <a:latin typeface="Calibri"/>
              <a:cs typeface="Calibri"/>
            </a:endParaRPr>
          </a:p>
          <a:p>
            <a:pPr algn="ctr" marL="372110">
              <a:lnSpc>
                <a:spcPct val="100000"/>
              </a:lnSpc>
              <a:spcBef>
                <a:spcPts val="23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9107" y="823365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275" y="954975"/>
            <a:ext cx="1565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00150" algn="l"/>
              </a:tabLst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2150" y="11585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1496" y="1013090"/>
            <a:ext cx="314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430" algn="l"/>
              </a:tabLst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468564"/>
            <a:ext cx="63233" cy="63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4393" y="138307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rewrite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rule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243" y="1803791"/>
            <a:ext cx="1358900" cy="483234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85"/>
              </a:spcBef>
              <a:tabLst>
                <a:tab pos="502920" algn="l"/>
                <a:tab pos="77216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baseline="31250" sz="1200" spc="487" b="1">
                <a:latin typeface="Calibri"/>
                <a:cs typeface="Calibri"/>
              </a:rPr>
              <a:t>T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480"/>
              </a:spcBef>
              <a:tabLst>
                <a:tab pos="502920" algn="l"/>
                <a:tab pos="77216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31250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51695" y="100849"/>
            <a:ext cx="22942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-5"/>
              <a:t>are </a:t>
            </a:r>
            <a:r>
              <a:rPr dirty="0"/>
              <a:t>interested </a:t>
            </a:r>
            <a:r>
              <a:rPr dirty="0" spc="35"/>
              <a:t>in </a:t>
            </a:r>
            <a:r>
              <a:rPr dirty="0" spc="25"/>
              <a:t>finding </a:t>
            </a:r>
            <a:r>
              <a:rPr dirty="0" spc="5"/>
              <a:t>the </a:t>
            </a:r>
            <a:r>
              <a:rPr dirty="0" spc="15"/>
              <a:t>line </a:t>
            </a:r>
            <a:r>
              <a:rPr dirty="0" spc="20"/>
              <a:t> </a:t>
            </a:r>
            <a:r>
              <a:rPr dirty="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 </a:t>
            </a:r>
            <a:r>
              <a:rPr dirty="0" sz="1100" spc="295"/>
              <a:t>= </a:t>
            </a:r>
            <a:r>
              <a:rPr dirty="0" sz="1100" spc="-15"/>
              <a:t>0</a:t>
            </a:r>
            <a:r>
              <a:rPr dirty="0" sz="1100" spc="-10"/>
              <a:t> </a:t>
            </a:r>
            <a:r>
              <a:rPr dirty="0" sz="1100" spc="15"/>
              <a:t>which</a:t>
            </a:r>
            <a:r>
              <a:rPr dirty="0" sz="1100" spc="20"/>
              <a:t> divides</a:t>
            </a:r>
            <a:r>
              <a:rPr dirty="0" sz="1100" spc="25"/>
              <a:t> </a:t>
            </a:r>
            <a:r>
              <a:rPr dirty="0" sz="1100" spc="5"/>
              <a:t>the</a:t>
            </a:r>
            <a:r>
              <a:rPr dirty="0" sz="1100" spc="10"/>
              <a:t> </a:t>
            </a:r>
            <a:r>
              <a:rPr dirty="0" sz="1100" spc="35"/>
              <a:t>input </a:t>
            </a:r>
            <a:r>
              <a:rPr dirty="0" sz="1100" spc="40"/>
              <a:t> </a:t>
            </a:r>
            <a:r>
              <a:rPr dirty="0" sz="1100"/>
              <a:t>space</a:t>
            </a:r>
            <a:r>
              <a:rPr dirty="0" sz="1100" spc="110"/>
              <a:t> </a:t>
            </a:r>
            <a:r>
              <a:rPr dirty="0" sz="1100" spc="15"/>
              <a:t>into</a:t>
            </a:r>
            <a:r>
              <a:rPr dirty="0" sz="1100" spc="110"/>
              <a:t> </a:t>
            </a:r>
            <a:r>
              <a:rPr dirty="0" sz="1100" spc="-15"/>
              <a:t>two</a:t>
            </a:r>
            <a:r>
              <a:rPr dirty="0" sz="1100" spc="114"/>
              <a:t> </a:t>
            </a:r>
            <a:r>
              <a:rPr dirty="0" sz="1100" spc="10"/>
              <a:t>halves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186008" y="814144"/>
            <a:ext cx="1117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80" b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64395" y="655026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Every </a:t>
            </a:r>
            <a:r>
              <a:rPr dirty="0" sz="1100" spc="20">
                <a:latin typeface="Calibri"/>
                <a:cs typeface="Calibri"/>
              </a:rPr>
              <a:t>point </a:t>
            </a:r>
            <a:r>
              <a:rPr dirty="0" sz="1100" spc="110">
                <a:latin typeface="Calibri"/>
                <a:cs typeface="Calibri"/>
              </a:rPr>
              <a:t>(</a:t>
            </a:r>
            <a:r>
              <a:rPr dirty="0" sz="1100" spc="110" b="1">
                <a:latin typeface="Calibri"/>
                <a:cs typeface="Calibri"/>
              </a:rPr>
              <a:t>x</a:t>
            </a:r>
            <a:r>
              <a:rPr dirty="0" sz="1100" spc="110">
                <a:latin typeface="Calibri"/>
                <a:cs typeface="Calibri"/>
              </a:rPr>
              <a:t>)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">
                <a:latin typeface="Calibri"/>
                <a:cs typeface="Calibri"/>
              </a:rPr>
              <a:t>line </a:t>
            </a:r>
            <a:r>
              <a:rPr dirty="0" sz="1100" spc="5">
                <a:latin typeface="Calibri"/>
                <a:cs typeface="Calibri"/>
              </a:rPr>
              <a:t>satisfies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tell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20">
                <a:latin typeface="Calibri"/>
                <a:cs typeface="Calibri"/>
              </a:rPr>
              <a:t>point </a:t>
            </a:r>
            <a:r>
              <a:rPr dirty="0" sz="1100" spc="110">
                <a:latin typeface="Calibri"/>
                <a:cs typeface="Calibri"/>
              </a:rPr>
              <a:t>(</a:t>
            </a:r>
            <a:r>
              <a:rPr dirty="0" sz="1100" spc="110" b="1">
                <a:latin typeface="Calibri"/>
                <a:cs typeface="Calibri"/>
              </a:rPr>
              <a:t>x</a:t>
            </a:r>
            <a:r>
              <a:rPr dirty="0" sz="1100" spc="110">
                <a:latin typeface="Calibri"/>
                <a:cs typeface="Calibri"/>
              </a:rPr>
              <a:t>)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lies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676793"/>
            <a:ext cx="63233" cy="6323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238995" y="1566123"/>
            <a:ext cx="1722755" cy="408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4199"/>
              </a:lnSpc>
              <a:spcBef>
                <a:spcPts val="1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-30">
                <a:latin typeface="Cambria"/>
                <a:cs typeface="Cambria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2608" y="1574087"/>
            <a:ext cx="2908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60" i="1">
                <a:latin typeface="Calibri"/>
                <a:cs typeface="Calibri"/>
              </a:rPr>
              <a:t>w</a:t>
            </a:r>
            <a:r>
              <a:rPr dirty="0" baseline="27777" sz="900" spc="89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30" i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78272" y="1707921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 h="0">
                <a:moveTo>
                  <a:pt x="0" y="0"/>
                </a:moveTo>
                <a:lnTo>
                  <a:pt x="37943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965572" y="1678227"/>
            <a:ext cx="4051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latin typeface="Cambria"/>
                <a:cs typeface="Cambria"/>
              </a:rPr>
              <a:t>||</a:t>
            </a:r>
            <a:r>
              <a:rPr dirty="0" sz="800" i="1">
                <a:latin typeface="Calibri"/>
                <a:cs typeface="Calibri"/>
              </a:rPr>
              <a:t>w</a:t>
            </a:r>
            <a:r>
              <a:rPr dirty="0" sz="800">
                <a:latin typeface="Cambria"/>
                <a:cs typeface="Cambria"/>
              </a:rPr>
              <a:t>||||</a:t>
            </a:r>
            <a:r>
              <a:rPr dirty="0" sz="800" i="1">
                <a:latin typeface="Calibri"/>
                <a:cs typeface="Calibri"/>
              </a:rPr>
              <a:t>x</a:t>
            </a:r>
            <a:r>
              <a:rPr dirty="0" sz="80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544" y="1591321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207829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264395" y="1992806"/>
            <a:ext cx="226822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Calibri"/>
                <a:cs typeface="Calibri"/>
              </a:rPr>
              <a:t>Since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2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perpendicular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every </a:t>
            </a:r>
            <a:r>
              <a:rPr dirty="0" sz="1100" spc="20">
                <a:latin typeface="Calibri"/>
                <a:cs typeface="Calibri"/>
              </a:rPr>
              <a:t>point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line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actually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perpendicular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itself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4020" y="182907"/>
            <a:ext cx="1983105" cy="1983105"/>
            <a:chOff x="3504020" y="182907"/>
            <a:chExt cx="1983105" cy="1983105"/>
          </a:xfrm>
        </p:grpSpPr>
        <p:sp>
          <p:nvSpPr>
            <p:cNvPr id="3" name="object 3"/>
            <p:cNvSpPr/>
            <p:nvPr/>
          </p:nvSpPr>
          <p:spPr>
            <a:xfrm>
              <a:off x="422656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4912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2656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87051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06551" y="72291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26560" y="654493"/>
              <a:ext cx="788670" cy="788670"/>
            </a:xfrm>
            <a:custGeom>
              <a:avLst/>
              <a:gdLst/>
              <a:ahLst/>
              <a:cxnLst/>
              <a:rect l="l" t="t" r="r" b="b"/>
              <a:pathLst>
                <a:path w="788670" h="788669">
                  <a:moveTo>
                    <a:pt x="0" y="788429"/>
                  </a:moveTo>
                  <a:lnTo>
                    <a:pt x="78842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67166" y="64961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0" y="0"/>
                  </a:moveTo>
                  <a:lnTo>
                    <a:pt x="14440" y="6269"/>
                  </a:lnTo>
                  <a:lnTo>
                    <a:pt x="27597" y="8305"/>
                  </a:lnTo>
                  <a:lnTo>
                    <a:pt x="39358" y="6960"/>
                  </a:lnTo>
                  <a:lnTo>
                    <a:pt x="49612" y="3089"/>
                  </a:lnTo>
                  <a:lnTo>
                    <a:pt x="45740" y="13342"/>
                  </a:lnTo>
                  <a:lnTo>
                    <a:pt x="44395" y="25103"/>
                  </a:lnTo>
                  <a:lnTo>
                    <a:pt x="46430" y="38261"/>
                  </a:lnTo>
                  <a:lnTo>
                    <a:pt x="52699" y="5270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306821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681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5222" y="422464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4488" y="631544"/>
            <a:ext cx="6242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8545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80617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393" y="452690"/>
            <a:ext cx="148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04010" y="182888"/>
            <a:ext cx="1983105" cy="1983105"/>
            <a:chOff x="3504010" y="182888"/>
            <a:chExt cx="1983105" cy="1983105"/>
          </a:xfrm>
        </p:grpSpPr>
        <p:sp>
          <p:nvSpPr>
            <p:cNvPr id="7" name="object 7"/>
            <p:cNvSpPr/>
            <p:nvPr/>
          </p:nvSpPr>
          <p:spPr>
            <a:xfrm>
              <a:off x="4226559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4912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26559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8705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06550" y="72291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26559" y="654493"/>
              <a:ext cx="788670" cy="788670"/>
            </a:xfrm>
            <a:custGeom>
              <a:avLst/>
              <a:gdLst/>
              <a:ahLst/>
              <a:cxnLst/>
              <a:rect l="l" t="t" r="r" b="b"/>
              <a:pathLst>
                <a:path w="788670" h="788669">
                  <a:moveTo>
                    <a:pt x="0" y="788429"/>
                  </a:moveTo>
                  <a:lnTo>
                    <a:pt x="78842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67166" y="64961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0" y="0"/>
                  </a:moveTo>
                  <a:lnTo>
                    <a:pt x="14440" y="6269"/>
                  </a:lnTo>
                  <a:lnTo>
                    <a:pt x="27597" y="8305"/>
                  </a:lnTo>
                  <a:lnTo>
                    <a:pt x="39358" y="6960"/>
                  </a:lnTo>
                  <a:lnTo>
                    <a:pt x="49612" y="3089"/>
                  </a:lnTo>
                  <a:lnTo>
                    <a:pt x="45740" y="13342"/>
                  </a:lnTo>
                  <a:lnTo>
                    <a:pt x="44395" y="25103"/>
                  </a:lnTo>
                  <a:lnTo>
                    <a:pt x="46430" y="38261"/>
                  </a:lnTo>
                  <a:lnTo>
                    <a:pt x="52699" y="5270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306821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681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356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0355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5222" y="422464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54488" y="631544"/>
            <a:ext cx="624205" cy="328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30480">
              <a:lnSpc>
                <a:spcPts val="1195"/>
              </a:lnSpc>
              <a:spcBef>
                <a:spcPts val="90"/>
              </a:spcBef>
            </a:pP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r" marR="65405">
              <a:lnSpc>
                <a:spcPts val="1195"/>
              </a:lnSpc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18722" y="695078"/>
            <a:ext cx="1315720" cy="415925"/>
            <a:chOff x="4018722" y="695078"/>
            <a:chExt cx="1315720" cy="415925"/>
          </a:xfrm>
        </p:grpSpPr>
        <p:sp>
          <p:nvSpPr>
            <p:cNvPr id="21" name="object 21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28126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8126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8545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80617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393" y="408912"/>
            <a:ext cx="277241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48207"/>
            <a:ext cx="63233" cy="6323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504010" y="182888"/>
            <a:ext cx="1983105" cy="1983105"/>
            <a:chOff x="3504010" y="182888"/>
            <a:chExt cx="1983105" cy="1983105"/>
          </a:xfrm>
        </p:grpSpPr>
        <p:sp>
          <p:nvSpPr>
            <p:cNvPr id="8" name="object 8"/>
            <p:cNvSpPr/>
            <p:nvPr/>
          </p:nvSpPr>
          <p:spPr>
            <a:xfrm>
              <a:off x="4226559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4912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26559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8705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06550" y="72291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26559" y="654493"/>
              <a:ext cx="788670" cy="788670"/>
            </a:xfrm>
            <a:custGeom>
              <a:avLst/>
              <a:gdLst/>
              <a:ahLst/>
              <a:cxnLst/>
              <a:rect l="l" t="t" r="r" b="b"/>
              <a:pathLst>
                <a:path w="788670" h="788669">
                  <a:moveTo>
                    <a:pt x="0" y="788429"/>
                  </a:moveTo>
                  <a:lnTo>
                    <a:pt x="78842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67166" y="64961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0" y="0"/>
                  </a:moveTo>
                  <a:lnTo>
                    <a:pt x="14440" y="6269"/>
                  </a:lnTo>
                  <a:lnTo>
                    <a:pt x="27597" y="8305"/>
                  </a:lnTo>
                  <a:lnTo>
                    <a:pt x="39358" y="6960"/>
                  </a:lnTo>
                  <a:lnTo>
                    <a:pt x="49612" y="3089"/>
                  </a:lnTo>
                  <a:lnTo>
                    <a:pt x="45740" y="13342"/>
                  </a:lnTo>
                  <a:lnTo>
                    <a:pt x="44395" y="25103"/>
                  </a:lnTo>
                  <a:lnTo>
                    <a:pt x="46430" y="38261"/>
                  </a:lnTo>
                  <a:lnTo>
                    <a:pt x="52699" y="5270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4850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5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25736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4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26559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6181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26559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6113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306821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4681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356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355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55222" y="422464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54488" y="631544"/>
            <a:ext cx="624205" cy="328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30480">
              <a:lnSpc>
                <a:spcPts val="1195"/>
              </a:lnSpc>
              <a:spcBef>
                <a:spcPts val="90"/>
              </a:spcBef>
            </a:pP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r" marR="65405">
              <a:lnSpc>
                <a:spcPts val="1195"/>
              </a:lnSpc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018722" y="695078"/>
            <a:ext cx="1315720" cy="415925"/>
            <a:chOff x="4018722" y="695078"/>
            <a:chExt cx="1315720" cy="415925"/>
          </a:xfrm>
        </p:grpSpPr>
        <p:sp>
          <p:nvSpPr>
            <p:cNvPr id="28" name="object 28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28126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28126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5" name="object 3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47294" y="1212123"/>
            <a:ext cx="287401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0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2.1:</a:t>
            </a:r>
            <a:r>
              <a:rPr dirty="0" sz="1400" spc="375" b="1">
                <a:latin typeface="Calibri"/>
                <a:cs typeface="Calibri"/>
              </a:rPr>
              <a:t> </a:t>
            </a:r>
            <a:r>
              <a:rPr dirty="0" sz="1400" spc="125" b="1">
                <a:latin typeface="Calibri"/>
                <a:cs typeface="Calibri"/>
              </a:rPr>
              <a:t>Biological</a:t>
            </a:r>
            <a:r>
              <a:rPr dirty="0" sz="1400" spc="200" b="1">
                <a:latin typeface="Calibri"/>
                <a:cs typeface="Calibri"/>
              </a:rPr>
              <a:t> </a:t>
            </a:r>
            <a:r>
              <a:rPr dirty="0" sz="1400" spc="135" b="1">
                <a:latin typeface="Calibri"/>
                <a:cs typeface="Calibri"/>
              </a:rPr>
              <a:t>Neurons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670"/>
              </a:lnSpc>
            </a:pPr>
            <a:fld id="{81D60167-4931-47E6-BA6A-407CBD079E47}" type="slidenum">
              <a:rPr dirty="0" spc="85"/>
              <a:t>1</a:t>
            </a:fld>
            <a:r>
              <a:rPr dirty="0" spc="85"/>
              <a:t>/1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" y="155828"/>
            <a:ext cx="1858060" cy="269199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3680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course,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15">
                <a:latin typeface="Calibri"/>
                <a:cs typeface="Calibri"/>
              </a:rPr>
              <a:t>reality,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There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massively parallel </a:t>
            </a:r>
            <a:r>
              <a:rPr dirty="0" sz="1100" spc="5">
                <a:latin typeface="Calibri"/>
                <a:cs typeface="Calibri"/>
              </a:rPr>
              <a:t>interconnected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-20">
                <a:latin typeface="Calibri"/>
                <a:cs typeface="Calibri"/>
              </a:rPr>
              <a:t>sense </a:t>
            </a:r>
            <a:r>
              <a:rPr dirty="0" sz="1100" spc="10">
                <a:latin typeface="Calibri"/>
                <a:cs typeface="Calibri"/>
              </a:rPr>
              <a:t>organs </a:t>
            </a:r>
            <a:r>
              <a:rPr dirty="0" sz="1100" spc="15">
                <a:latin typeface="Calibri"/>
                <a:cs typeface="Calibri"/>
              </a:rPr>
              <a:t>relay </a:t>
            </a:r>
            <a:r>
              <a:rPr dirty="0" sz="1100" spc="20">
                <a:latin typeface="Calibri"/>
                <a:cs typeface="Calibri"/>
              </a:rPr>
              <a:t>information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low-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Calibri"/>
                <a:cs typeface="Calibri"/>
              </a:rPr>
              <a:t>Some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-5">
                <a:latin typeface="Calibri"/>
                <a:cs typeface="Calibri"/>
              </a:rPr>
              <a:t>fire </a:t>
            </a:r>
            <a:r>
              <a:rPr dirty="0" sz="1100" spc="55">
                <a:latin typeface="Calibri"/>
                <a:cs typeface="Calibri"/>
              </a:rPr>
              <a:t>(in </a:t>
            </a:r>
            <a:r>
              <a:rPr dirty="0" sz="1100" spc="20">
                <a:latin typeface="Calibri"/>
                <a:cs typeface="Calibri"/>
              </a:rPr>
              <a:t>red)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>
                <a:latin typeface="Calibri"/>
                <a:cs typeface="Calibri"/>
              </a:rPr>
              <a:t>re-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sponse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information and </a:t>
            </a:r>
            <a:r>
              <a:rPr dirty="0" sz="1100" spc="35">
                <a:latin typeface="Calibri"/>
                <a:cs typeface="Calibri"/>
              </a:rPr>
              <a:t>in turn </a:t>
            </a:r>
            <a:r>
              <a:rPr dirty="0" sz="1100" spc="15">
                <a:latin typeface="Calibri"/>
                <a:cs typeface="Calibri"/>
              </a:rPr>
              <a:t>relay </a:t>
            </a:r>
            <a:r>
              <a:rPr dirty="0" sz="1100" spc="20">
                <a:latin typeface="Calibri"/>
                <a:cs typeface="Calibri"/>
              </a:rPr>
              <a:t> information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20">
                <a:latin typeface="Calibri"/>
                <a:cs typeface="Calibri"/>
              </a:rPr>
              <a:t>they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connec- </a:t>
            </a:r>
            <a:r>
              <a:rPr dirty="0" sz="1100" spc="5">
                <a:latin typeface="Calibri"/>
                <a:cs typeface="Calibri"/>
              </a:rPr>
              <a:t> 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332648"/>
            <a:ext cx="63233" cy="63233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8545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80617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93" y="408912"/>
            <a:ext cx="282321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3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Obviously,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48207"/>
            <a:ext cx="63233" cy="6323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504010" y="182888"/>
            <a:ext cx="1983105" cy="1983105"/>
            <a:chOff x="3504010" y="182888"/>
            <a:chExt cx="1983105" cy="1983105"/>
          </a:xfrm>
        </p:grpSpPr>
        <p:sp>
          <p:nvSpPr>
            <p:cNvPr id="8" name="object 8"/>
            <p:cNvSpPr/>
            <p:nvPr/>
          </p:nvSpPr>
          <p:spPr>
            <a:xfrm>
              <a:off x="4226559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4912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26559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8705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06550" y="72291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26559" y="654493"/>
              <a:ext cx="788670" cy="788670"/>
            </a:xfrm>
            <a:custGeom>
              <a:avLst/>
              <a:gdLst/>
              <a:ahLst/>
              <a:cxnLst/>
              <a:rect l="l" t="t" r="r" b="b"/>
              <a:pathLst>
                <a:path w="788670" h="788669">
                  <a:moveTo>
                    <a:pt x="0" y="788429"/>
                  </a:moveTo>
                  <a:lnTo>
                    <a:pt x="78842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67166" y="64961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0" y="0"/>
                  </a:moveTo>
                  <a:lnTo>
                    <a:pt x="14440" y="6269"/>
                  </a:lnTo>
                  <a:lnTo>
                    <a:pt x="27597" y="8305"/>
                  </a:lnTo>
                  <a:lnTo>
                    <a:pt x="39358" y="6960"/>
                  </a:lnTo>
                  <a:lnTo>
                    <a:pt x="49612" y="3089"/>
                  </a:lnTo>
                  <a:lnTo>
                    <a:pt x="45740" y="13342"/>
                  </a:lnTo>
                  <a:lnTo>
                    <a:pt x="44395" y="25103"/>
                  </a:lnTo>
                  <a:lnTo>
                    <a:pt x="46430" y="38261"/>
                  </a:lnTo>
                  <a:lnTo>
                    <a:pt x="52699" y="5270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4850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5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25736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4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26559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6181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26559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6113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306821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4681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356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355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55222" y="422464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54488" y="631544"/>
            <a:ext cx="624205" cy="328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30480">
              <a:lnSpc>
                <a:spcPts val="1195"/>
              </a:lnSpc>
              <a:spcBef>
                <a:spcPts val="90"/>
              </a:spcBef>
            </a:pP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r" marR="65405">
              <a:lnSpc>
                <a:spcPts val="1195"/>
              </a:lnSpc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018722" y="695078"/>
            <a:ext cx="1315720" cy="415925"/>
            <a:chOff x="4018722" y="695078"/>
            <a:chExt cx="1315720" cy="415925"/>
          </a:xfrm>
        </p:grpSpPr>
        <p:sp>
          <p:nvSpPr>
            <p:cNvPr id="28" name="object 28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28126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28126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5" name="object 3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8545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80617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93" y="408912"/>
            <a:ext cx="2823210" cy="10001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3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Obviously,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negative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48207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130312"/>
            <a:ext cx="63233" cy="632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504010" y="182888"/>
            <a:ext cx="1983105" cy="1983105"/>
            <a:chOff x="3504010" y="182888"/>
            <a:chExt cx="1983105" cy="1983105"/>
          </a:xfrm>
        </p:grpSpPr>
        <p:sp>
          <p:nvSpPr>
            <p:cNvPr id="9" name="object 9"/>
            <p:cNvSpPr/>
            <p:nvPr/>
          </p:nvSpPr>
          <p:spPr>
            <a:xfrm>
              <a:off x="4226559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4912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26559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18705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06550" y="72291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26559" y="654493"/>
              <a:ext cx="788670" cy="788670"/>
            </a:xfrm>
            <a:custGeom>
              <a:avLst/>
              <a:gdLst/>
              <a:ahLst/>
              <a:cxnLst/>
              <a:rect l="l" t="t" r="r" b="b"/>
              <a:pathLst>
                <a:path w="788670" h="788669">
                  <a:moveTo>
                    <a:pt x="0" y="788429"/>
                  </a:moveTo>
                  <a:lnTo>
                    <a:pt x="78842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67166" y="64961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0" y="0"/>
                  </a:moveTo>
                  <a:lnTo>
                    <a:pt x="14440" y="6269"/>
                  </a:lnTo>
                  <a:lnTo>
                    <a:pt x="27597" y="8305"/>
                  </a:lnTo>
                  <a:lnTo>
                    <a:pt x="39358" y="6960"/>
                  </a:lnTo>
                  <a:lnTo>
                    <a:pt x="49612" y="3089"/>
                  </a:lnTo>
                  <a:lnTo>
                    <a:pt x="45740" y="13342"/>
                  </a:lnTo>
                  <a:lnTo>
                    <a:pt x="44395" y="25103"/>
                  </a:lnTo>
                  <a:lnTo>
                    <a:pt x="46430" y="38261"/>
                  </a:lnTo>
                  <a:lnTo>
                    <a:pt x="52699" y="5270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4850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5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25736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4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6559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6181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26559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26113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306821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4681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356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355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7682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24134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55222" y="422464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54488" y="631544"/>
            <a:ext cx="624205" cy="328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30480">
              <a:lnSpc>
                <a:spcPts val="1195"/>
              </a:lnSpc>
              <a:spcBef>
                <a:spcPts val="90"/>
              </a:spcBef>
            </a:pP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r" marR="65405">
              <a:lnSpc>
                <a:spcPts val="1195"/>
              </a:lnSpc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658717" y="695078"/>
            <a:ext cx="1675764" cy="1496060"/>
            <a:chOff x="3658717" y="695078"/>
            <a:chExt cx="1675764" cy="1496060"/>
          </a:xfrm>
        </p:grpSpPr>
        <p:sp>
          <p:nvSpPr>
            <p:cNvPr id="31" name="object 31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4" name="object 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8545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80617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93" y="408912"/>
            <a:ext cx="2823210" cy="13817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3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Obviously,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negative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48207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130312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512417"/>
            <a:ext cx="63233" cy="6323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504010" y="182888"/>
            <a:ext cx="1983105" cy="1983105"/>
            <a:chOff x="3504010" y="182888"/>
            <a:chExt cx="1983105" cy="1983105"/>
          </a:xfrm>
        </p:grpSpPr>
        <p:sp>
          <p:nvSpPr>
            <p:cNvPr id="10" name="object 10"/>
            <p:cNvSpPr/>
            <p:nvPr/>
          </p:nvSpPr>
          <p:spPr>
            <a:xfrm>
              <a:off x="4226559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4912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26559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8705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06550" y="72291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26559" y="654493"/>
              <a:ext cx="788670" cy="788670"/>
            </a:xfrm>
            <a:custGeom>
              <a:avLst/>
              <a:gdLst/>
              <a:ahLst/>
              <a:cxnLst/>
              <a:rect l="l" t="t" r="r" b="b"/>
              <a:pathLst>
                <a:path w="788670" h="788669">
                  <a:moveTo>
                    <a:pt x="0" y="788429"/>
                  </a:moveTo>
                  <a:lnTo>
                    <a:pt x="78842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67166" y="64961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0" y="0"/>
                  </a:moveTo>
                  <a:lnTo>
                    <a:pt x="14440" y="6269"/>
                  </a:lnTo>
                  <a:lnTo>
                    <a:pt x="27597" y="8305"/>
                  </a:lnTo>
                  <a:lnTo>
                    <a:pt x="39358" y="6960"/>
                  </a:lnTo>
                  <a:lnTo>
                    <a:pt x="49612" y="3089"/>
                  </a:lnTo>
                  <a:lnTo>
                    <a:pt x="45740" y="13342"/>
                  </a:lnTo>
                  <a:lnTo>
                    <a:pt x="44395" y="25103"/>
                  </a:lnTo>
                  <a:lnTo>
                    <a:pt x="46430" y="38261"/>
                  </a:lnTo>
                  <a:lnTo>
                    <a:pt x="52699" y="5270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4850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5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25736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4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26559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36181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26559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26113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9135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4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8895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04778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18997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226559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6181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306821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4681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356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0355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7682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4134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55222" y="422464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54488" y="631544"/>
            <a:ext cx="624205" cy="328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30480">
              <a:lnSpc>
                <a:spcPts val="1195"/>
              </a:lnSpc>
              <a:spcBef>
                <a:spcPts val="90"/>
              </a:spcBef>
            </a:pP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r" marR="65405">
              <a:lnSpc>
                <a:spcPts val="1195"/>
              </a:lnSpc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658717" y="695078"/>
            <a:ext cx="1675764" cy="1496060"/>
            <a:chOff x="3658717" y="695078"/>
            <a:chExt cx="1675764" cy="1496060"/>
          </a:xfrm>
        </p:grpSpPr>
        <p:sp>
          <p:nvSpPr>
            <p:cNvPr id="38" name="object 38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1" name="object 5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393" y="108545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Consider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93" y="280617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93" y="408912"/>
            <a:ext cx="2823210" cy="13817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3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Obviously,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negative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Obviously,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748207"/>
            <a:ext cx="63233" cy="632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130312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1512417"/>
            <a:ext cx="63233" cy="6323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504010" y="182888"/>
            <a:ext cx="1983105" cy="1983105"/>
            <a:chOff x="3504010" y="182888"/>
            <a:chExt cx="1983105" cy="1983105"/>
          </a:xfrm>
        </p:grpSpPr>
        <p:sp>
          <p:nvSpPr>
            <p:cNvPr id="10" name="object 10"/>
            <p:cNvSpPr/>
            <p:nvPr/>
          </p:nvSpPr>
          <p:spPr>
            <a:xfrm>
              <a:off x="4226559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4912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26559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8705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06550" y="72291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26559" y="654493"/>
              <a:ext cx="788670" cy="788670"/>
            </a:xfrm>
            <a:custGeom>
              <a:avLst/>
              <a:gdLst/>
              <a:ahLst/>
              <a:cxnLst/>
              <a:rect l="l" t="t" r="r" b="b"/>
              <a:pathLst>
                <a:path w="788670" h="788669">
                  <a:moveTo>
                    <a:pt x="0" y="788429"/>
                  </a:moveTo>
                  <a:lnTo>
                    <a:pt x="78842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67166" y="64961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0" y="0"/>
                  </a:moveTo>
                  <a:lnTo>
                    <a:pt x="14440" y="6269"/>
                  </a:lnTo>
                  <a:lnTo>
                    <a:pt x="27597" y="8305"/>
                  </a:lnTo>
                  <a:lnTo>
                    <a:pt x="39358" y="6960"/>
                  </a:lnTo>
                  <a:lnTo>
                    <a:pt x="49612" y="3089"/>
                  </a:lnTo>
                  <a:lnTo>
                    <a:pt x="45740" y="13342"/>
                  </a:lnTo>
                  <a:lnTo>
                    <a:pt x="44395" y="25103"/>
                  </a:lnTo>
                  <a:lnTo>
                    <a:pt x="46430" y="38261"/>
                  </a:lnTo>
                  <a:lnTo>
                    <a:pt x="52699" y="5270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4850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5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25736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4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26559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36181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26559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26113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9135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4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8895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04778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18997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226559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6181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306821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4681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356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0355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7682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4134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55222" y="422464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54488" y="631544"/>
            <a:ext cx="624205" cy="328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30480">
              <a:lnSpc>
                <a:spcPts val="1195"/>
              </a:lnSpc>
              <a:spcBef>
                <a:spcPts val="90"/>
              </a:spcBef>
            </a:pP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r" marR="65405">
              <a:lnSpc>
                <a:spcPts val="1195"/>
              </a:lnSpc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658717" y="695078"/>
            <a:ext cx="1675764" cy="1496060"/>
            <a:chOff x="3658717" y="695078"/>
            <a:chExt cx="1675764" cy="1496060"/>
          </a:xfrm>
        </p:grpSpPr>
        <p:sp>
          <p:nvSpPr>
            <p:cNvPr id="38" name="object 38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1" name="object 5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393" y="108545"/>
            <a:ext cx="27724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0"/>
              <a:t>Consider</a:t>
            </a:r>
            <a:r>
              <a:rPr dirty="0" spc="280"/>
              <a:t> </a:t>
            </a:r>
            <a:r>
              <a:rPr dirty="0" spc="-20"/>
              <a:t>some</a:t>
            </a:r>
            <a:r>
              <a:rPr dirty="0" spc="285"/>
              <a:t> </a:t>
            </a:r>
            <a:r>
              <a:rPr dirty="0" spc="15"/>
              <a:t>points </a:t>
            </a:r>
            <a:r>
              <a:rPr dirty="0" spc="20"/>
              <a:t> </a:t>
            </a:r>
            <a:r>
              <a:rPr dirty="0" spc="25"/>
              <a:t>(vectors)</a:t>
            </a:r>
            <a:r>
              <a:rPr dirty="0" spc="285"/>
              <a:t> </a:t>
            </a:r>
            <a:r>
              <a:rPr dirty="0" spc="15"/>
              <a:t>which </a:t>
            </a:r>
            <a:r>
              <a:rPr dirty="0" spc="20"/>
              <a:t> </a:t>
            </a:r>
            <a:r>
              <a:rPr dirty="0" spc="10"/>
              <a:t>lie </a:t>
            </a:r>
            <a:r>
              <a:rPr dirty="0" spc="30"/>
              <a:t> </a:t>
            </a:r>
            <a:r>
              <a:rPr dirty="0" spc="35"/>
              <a:t>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8993" y="280617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" y="408912"/>
            <a:ext cx="2823845" cy="159194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3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Obviously,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negative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1115">
              <a:lnSpc>
                <a:spcPct val="102699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Obviously,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course,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follows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formula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748207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130312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512417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94522"/>
            <a:ext cx="63233" cy="632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4393" y="1981122"/>
            <a:ext cx="506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cosα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6403" y="1963901"/>
            <a:ext cx="2908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60" i="1">
                <a:latin typeface="Calibri"/>
                <a:cs typeface="Calibri"/>
              </a:rPr>
              <a:t>w</a:t>
            </a:r>
            <a:r>
              <a:rPr dirty="0" baseline="27777" sz="900" spc="89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30" i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2080" y="2097722"/>
            <a:ext cx="379730" cy="0"/>
          </a:xfrm>
          <a:custGeom>
            <a:avLst/>
            <a:gdLst/>
            <a:ahLst/>
            <a:cxnLst/>
            <a:rect l="l" t="t" r="r" b="b"/>
            <a:pathLst>
              <a:path w="379730" h="0">
                <a:moveTo>
                  <a:pt x="0" y="0"/>
                </a:moveTo>
                <a:lnTo>
                  <a:pt x="37943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39380" y="2068041"/>
            <a:ext cx="4051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latin typeface="Cambria"/>
                <a:cs typeface="Cambria"/>
              </a:rPr>
              <a:t>||</a:t>
            </a:r>
            <a:r>
              <a:rPr dirty="0" sz="800" i="1">
                <a:latin typeface="Calibri"/>
                <a:cs typeface="Calibri"/>
              </a:rPr>
              <a:t>w</a:t>
            </a:r>
            <a:r>
              <a:rPr dirty="0" sz="800">
                <a:latin typeface="Cambria"/>
                <a:cs typeface="Cambria"/>
              </a:rPr>
              <a:t>||||</a:t>
            </a:r>
            <a:r>
              <a:rPr dirty="0" sz="800" i="1">
                <a:latin typeface="Calibri"/>
                <a:cs typeface="Calibri"/>
              </a:rPr>
              <a:t>x</a:t>
            </a:r>
            <a:r>
              <a:rPr dirty="0" sz="80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3995" y="1981122"/>
            <a:ext cx="79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04010" y="182888"/>
            <a:ext cx="1983105" cy="1983105"/>
            <a:chOff x="3504010" y="182888"/>
            <a:chExt cx="1983105" cy="1983105"/>
          </a:xfrm>
        </p:grpSpPr>
        <p:sp>
          <p:nvSpPr>
            <p:cNvPr id="17" name="object 17"/>
            <p:cNvSpPr/>
            <p:nvPr/>
          </p:nvSpPr>
          <p:spPr>
            <a:xfrm>
              <a:off x="4226559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4912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26559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18705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06550" y="72291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26559" y="654493"/>
              <a:ext cx="788670" cy="788670"/>
            </a:xfrm>
            <a:custGeom>
              <a:avLst/>
              <a:gdLst/>
              <a:ahLst/>
              <a:cxnLst/>
              <a:rect l="l" t="t" r="r" b="b"/>
              <a:pathLst>
                <a:path w="788670" h="788669">
                  <a:moveTo>
                    <a:pt x="0" y="788429"/>
                  </a:moveTo>
                  <a:lnTo>
                    <a:pt x="78842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967166" y="64961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0" y="0"/>
                  </a:moveTo>
                  <a:lnTo>
                    <a:pt x="14440" y="6269"/>
                  </a:lnTo>
                  <a:lnTo>
                    <a:pt x="27597" y="8305"/>
                  </a:lnTo>
                  <a:lnTo>
                    <a:pt x="39358" y="6960"/>
                  </a:lnTo>
                  <a:lnTo>
                    <a:pt x="49612" y="3089"/>
                  </a:lnTo>
                  <a:lnTo>
                    <a:pt x="45740" y="13342"/>
                  </a:lnTo>
                  <a:lnTo>
                    <a:pt x="44395" y="25103"/>
                  </a:lnTo>
                  <a:lnTo>
                    <a:pt x="46430" y="38261"/>
                  </a:lnTo>
                  <a:lnTo>
                    <a:pt x="52699" y="5270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04850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5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025736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4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226559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6181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226559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26113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69135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4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68895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4778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18997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226559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6181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306821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4681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356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0355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7682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62234" y="2139110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i="1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45394" y="219722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22229" y="2139110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i="1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05388" y="219722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55222" y="422464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54488" y="631544"/>
            <a:ext cx="624205" cy="328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30480">
              <a:lnSpc>
                <a:spcPts val="1195"/>
              </a:lnSpc>
              <a:spcBef>
                <a:spcPts val="90"/>
              </a:spcBef>
            </a:pP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r" marR="65405">
              <a:lnSpc>
                <a:spcPts val="1195"/>
              </a:lnSpc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658717" y="695078"/>
            <a:ext cx="1675764" cy="1496060"/>
            <a:chOff x="3658717" y="695078"/>
            <a:chExt cx="1675764" cy="1496060"/>
          </a:xfrm>
        </p:grpSpPr>
        <p:sp>
          <p:nvSpPr>
            <p:cNvPr id="48" name="object 48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1" name="object 6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94017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393" y="108545"/>
            <a:ext cx="27724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0"/>
              <a:t>Consider</a:t>
            </a:r>
            <a:r>
              <a:rPr dirty="0" spc="280"/>
              <a:t> </a:t>
            </a:r>
            <a:r>
              <a:rPr dirty="0" spc="-20"/>
              <a:t>some</a:t>
            </a:r>
            <a:r>
              <a:rPr dirty="0" spc="285"/>
              <a:t> </a:t>
            </a:r>
            <a:r>
              <a:rPr dirty="0" spc="15"/>
              <a:t>points </a:t>
            </a:r>
            <a:r>
              <a:rPr dirty="0" spc="20"/>
              <a:t> </a:t>
            </a:r>
            <a:r>
              <a:rPr dirty="0" spc="25"/>
              <a:t>(vectors)</a:t>
            </a:r>
            <a:r>
              <a:rPr dirty="0" spc="285"/>
              <a:t> </a:t>
            </a:r>
            <a:r>
              <a:rPr dirty="0" spc="15"/>
              <a:t>which </a:t>
            </a:r>
            <a:r>
              <a:rPr dirty="0" spc="20"/>
              <a:t> </a:t>
            </a:r>
            <a:r>
              <a:rPr dirty="0" spc="10"/>
              <a:t>lie </a:t>
            </a:r>
            <a:r>
              <a:rPr dirty="0" spc="30"/>
              <a:t> </a:t>
            </a:r>
            <a:r>
              <a:rPr dirty="0" spc="35"/>
              <a:t>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8993" y="280617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" y="408912"/>
            <a:ext cx="2823845" cy="159194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3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Obviously,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(vectors)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negative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half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5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38100" marR="31115">
              <a:lnSpc>
                <a:spcPct val="102699"/>
              </a:lnSpc>
              <a:spcBef>
                <a:spcPts val="29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Obviously,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course,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follows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formula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748207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130312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512417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1894522"/>
            <a:ext cx="63233" cy="632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4393" y="1981122"/>
            <a:ext cx="506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cosα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6403" y="1963901"/>
            <a:ext cx="2908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60" i="1">
                <a:latin typeface="Calibri"/>
                <a:cs typeface="Calibri"/>
              </a:rPr>
              <a:t>w</a:t>
            </a:r>
            <a:r>
              <a:rPr dirty="0" baseline="27777" sz="900" spc="89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30" i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2080" y="2097722"/>
            <a:ext cx="379730" cy="0"/>
          </a:xfrm>
          <a:custGeom>
            <a:avLst/>
            <a:gdLst/>
            <a:ahLst/>
            <a:cxnLst/>
            <a:rect l="l" t="t" r="r" b="b"/>
            <a:pathLst>
              <a:path w="379730" h="0">
                <a:moveTo>
                  <a:pt x="0" y="0"/>
                </a:moveTo>
                <a:lnTo>
                  <a:pt x="37943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39380" y="2068041"/>
            <a:ext cx="4051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latin typeface="Cambria"/>
                <a:cs typeface="Cambria"/>
              </a:rPr>
              <a:t>||</a:t>
            </a:r>
            <a:r>
              <a:rPr dirty="0" sz="800" i="1">
                <a:latin typeface="Calibri"/>
                <a:cs typeface="Calibri"/>
              </a:rPr>
              <a:t>w</a:t>
            </a:r>
            <a:r>
              <a:rPr dirty="0" sz="800">
                <a:latin typeface="Cambria"/>
                <a:cs typeface="Cambria"/>
              </a:rPr>
              <a:t>||||</a:t>
            </a:r>
            <a:r>
              <a:rPr dirty="0" sz="800" i="1">
                <a:latin typeface="Calibri"/>
                <a:cs typeface="Calibri"/>
              </a:rPr>
              <a:t>x</a:t>
            </a:r>
            <a:r>
              <a:rPr dirty="0" sz="80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3995" y="1981122"/>
            <a:ext cx="79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276640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04393" y="2191155"/>
            <a:ext cx="277304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Keeping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picture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mind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revisit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04010" y="182888"/>
            <a:ext cx="1983105" cy="1983105"/>
            <a:chOff x="3504010" y="182888"/>
            <a:chExt cx="1983105" cy="1983105"/>
          </a:xfrm>
        </p:grpSpPr>
        <p:sp>
          <p:nvSpPr>
            <p:cNvPr id="19" name="object 19"/>
            <p:cNvSpPr/>
            <p:nvPr/>
          </p:nvSpPr>
          <p:spPr>
            <a:xfrm>
              <a:off x="4226559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4912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26559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8705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06550" y="72291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226559" y="654493"/>
              <a:ext cx="788670" cy="788670"/>
            </a:xfrm>
            <a:custGeom>
              <a:avLst/>
              <a:gdLst/>
              <a:ahLst/>
              <a:cxnLst/>
              <a:rect l="l" t="t" r="r" b="b"/>
              <a:pathLst>
                <a:path w="788670" h="788669">
                  <a:moveTo>
                    <a:pt x="0" y="788429"/>
                  </a:moveTo>
                  <a:lnTo>
                    <a:pt x="78842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67166" y="64961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0" y="0"/>
                  </a:moveTo>
                  <a:lnTo>
                    <a:pt x="14440" y="6269"/>
                  </a:lnTo>
                  <a:lnTo>
                    <a:pt x="27597" y="8305"/>
                  </a:lnTo>
                  <a:lnTo>
                    <a:pt x="39358" y="6960"/>
                  </a:lnTo>
                  <a:lnTo>
                    <a:pt x="49612" y="3089"/>
                  </a:lnTo>
                  <a:lnTo>
                    <a:pt x="45740" y="13342"/>
                  </a:lnTo>
                  <a:lnTo>
                    <a:pt x="44395" y="25103"/>
                  </a:lnTo>
                  <a:lnTo>
                    <a:pt x="46430" y="38261"/>
                  </a:lnTo>
                  <a:lnTo>
                    <a:pt x="52699" y="5270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4850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5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025736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4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226559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36181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226559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26113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69135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4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68895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04778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018997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226559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70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36181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89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306821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4681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0356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0355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7682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62234" y="2139110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i="1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45394" y="219722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22229" y="2139110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i="1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05388" y="219722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55222" y="422464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54488" y="631544"/>
            <a:ext cx="624205" cy="328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30480">
              <a:lnSpc>
                <a:spcPts val="1195"/>
              </a:lnSpc>
              <a:spcBef>
                <a:spcPts val="90"/>
              </a:spcBef>
            </a:pPr>
            <a:r>
              <a:rPr dirty="0" sz="1100" spc="190" b="1">
                <a:latin typeface="Calibri"/>
                <a:cs typeface="Calibri"/>
              </a:rPr>
              <a:t>w</a:t>
            </a:r>
            <a:r>
              <a:rPr dirty="0" baseline="27777" sz="1200" spc="284" b="1">
                <a:latin typeface="Calibri"/>
                <a:cs typeface="Calibri"/>
              </a:rPr>
              <a:t>T</a:t>
            </a:r>
            <a:r>
              <a:rPr dirty="0" sz="1100" spc="190" b="1">
                <a:latin typeface="Calibri"/>
                <a:cs typeface="Calibri"/>
              </a:rPr>
              <a:t>x</a:t>
            </a:r>
            <a:r>
              <a:rPr dirty="0" sz="1100" spc="2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r" marR="65405">
              <a:lnSpc>
                <a:spcPts val="1195"/>
              </a:lnSpc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58717" y="695078"/>
            <a:ext cx="1675764" cy="1496060"/>
            <a:chOff x="3658717" y="695078"/>
            <a:chExt cx="1675764" cy="1496060"/>
          </a:xfrm>
        </p:grpSpPr>
        <p:sp>
          <p:nvSpPr>
            <p:cNvPr id="50" name="object 50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02125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38125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28126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661247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02125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38125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3" name="object 6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3939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10" b="1">
                <a:latin typeface="Calibri"/>
                <a:cs typeface="Calibri"/>
              </a:rPr>
              <a:t>Algorithm:</a:t>
            </a:r>
            <a:r>
              <a:rPr dirty="0" spc="114" b="1">
                <a:latin typeface="Calibri"/>
                <a:cs typeface="Calibri"/>
              </a:rPr>
              <a:t> </a:t>
            </a:r>
            <a:r>
              <a:rPr dirty="0" spc="15"/>
              <a:t>Perceptron</a:t>
            </a:r>
            <a:r>
              <a:rPr dirty="0" spc="120"/>
              <a:t> </a:t>
            </a:r>
            <a:r>
              <a:rPr dirty="0" spc="40"/>
              <a:t>Learning</a:t>
            </a:r>
            <a:r>
              <a:rPr dirty="0" spc="114"/>
              <a:t> </a:t>
            </a:r>
            <a:r>
              <a:rPr dirty="0" spc="45"/>
              <a:t>Algorithm</a:t>
            </a:r>
          </a:p>
        </p:txBody>
      </p:sp>
      <p:sp>
        <p:nvSpPr>
          <p:cNvPr id="6" name="object 6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7304" y="261898"/>
            <a:ext cx="2400935" cy="244157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53720">
              <a:lnSpc>
                <a:spcPct val="102600"/>
              </a:lnSpc>
              <a:spcBef>
                <a:spcPts val="55"/>
              </a:spcBef>
            </a:pP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   </a:t>
            </a:r>
            <a:r>
              <a:rPr dirty="0" sz="1100" spc="55" i="1">
                <a:latin typeface="Calibri"/>
                <a:cs typeface="Calibri"/>
              </a:rPr>
              <a:t>with </a:t>
            </a:r>
            <a:r>
              <a:rPr dirty="0" sz="1100" spc="35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 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with</a:t>
            </a:r>
            <a:r>
              <a:rPr dirty="0" sz="1100" spc="36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38150" marR="287655" indent="-213360">
              <a:lnSpc>
                <a:spcPct val="102600"/>
              </a:lnSpc>
              <a:tabLst>
                <a:tab pos="882650" algn="l"/>
                <a:tab pos="125285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 </a:t>
            </a:r>
            <a:r>
              <a:rPr dirty="0" sz="1100" spc="-23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6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438150" marR="269240" indent="-213360">
              <a:lnSpc>
                <a:spcPct val="102600"/>
              </a:lnSpc>
              <a:tabLst>
                <a:tab pos="901065" algn="l"/>
                <a:tab pos="127127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7304" y="950199"/>
            <a:ext cx="2400935" cy="17532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38150" marR="287655" indent="-213360">
              <a:lnSpc>
                <a:spcPct val="102600"/>
              </a:lnSpc>
              <a:tabLst>
                <a:tab pos="882650" algn="l"/>
                <a:tab pos="125285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 </a:t>
            </a:r>
            <a:r>
              <a:rPr dirty="0" sz="1100" spc="-23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6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438150" marR="269240" indent="-213360">
              <a:lnSpc>
                <a:spcPct val="102600"/>
              </a:lnSpc>
              <a:tabLst>
                <a:tab pos="901065" algn="l"/>
                <a:tab pos="127127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4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0201" y="272921"/>
            <a:ext cx="213106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88900" marR="431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7304" y="950199"/>
            <a:ext cx="2400935" cy="17532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38150" marR="287655" indent="-213360">
              <a:lnSpc>
                <a:spcPct val="102600"/>
              </a:lnSpc>
              <a:tabLst>
                <a:tab pos="882650" algn="l"/>
                <a:tab pos="125285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 </a:t>
            </a:r>
            <a:r>
              <a:rPr dirty="0" sz="1100" spc="-23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6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438150" marR="269240" indent="-213360">
              <a:lnSpc>
                <a:spcPct val="102600"/>
              </a:lnSpc>
              <a:tabLst>
                <a:tab pos="901065" algn="l"/>
                <a:tab pos="127127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4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91001" y="272921"/>
            <a:ext cx="206756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127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27304" y="1294344"/>
            <a:ext cx="2400935" cy="140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3815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438150" marR="269240" indent="-213360">
              <a:lnSpc>
                <a:spcPct val="102600"/>
              </a:lnSpc>
              <a:tabLst>
                <a:tab pos="901065" algn="l"/>
                <a:tab pos="127127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4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91001" y="272921"/>
            <a:ext cx="2067560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127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112" i="1">
                <a:latin typeface="Calibri"/>
                <a:cs typeface="Calibri"/>
              </a:rPr>
              <a:t>new</a:t>
            </a:r>
            <a:r>
              <a:rPr dirty="0" sz="1100" spc="75">
                <a:latin typeface="Calibri"/>
                <a:cs typeface="Calibri"/>
              </a:rPr>
              <a:t>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spc="2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" y="155828"/>
            <a:ext cx="1858060" cy="269199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3680" cy="22364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course,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15">
                <a:latin typeface="Calibri"/>
                <a:cs typeface="Calibri"/>
              </a:rPr>
              <a:t>reality,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There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massively parallel </a:t>
            </a:r>
            <a:r>
              <a:rPr dirty="0" sz="1100" spc="5">
                <a:latin typeface="Calibri"/>
                <a:cs typeface="Calibri"/>
              </a:rPr>
              <a:t>interconnected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-20">
                <a:latin typeface="Calibri"/>
                <a:cs typeface="Calibri"/>
              </a:rPr>
              <a:t>sense </a:t>
            </a:r>
            <a:r>
              <a:rPr dirty="0" sz="1100" spc="10">
                <a:latin typeface="Calibri"/>
                <a:cs typeface="Calibri"/>
              </a:rPr>
              <a:t>organs </a:t>
            </a:r>
            <a:r>
              <a:rPr dirty="0" sz="1100" spc="15">
                <a:latin typeface="Calibri"/>
                <a:cs typeface="Calibri"/>
              </a:rPr>
              <a:t>relay </a:t>
            </a:r>
            <a:r>
              <a:rPr dirty="0" sz="1100" spc="20">
                <a:latin typeface="Calibri"/>
                <a:cs typeface="Calibri"/>
              </a:rPr>
              <a:t>information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low-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Calibri"/>
                <a:cs typeface="Calibri"/>
              </a:rPr>
              <a:t>Some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-5">
                <a:latin typeface="Calibri"/>
                <a:cs typeface="Calibri"/>
              </a:rPr>
              <a:t>fire </a:t>
            </a:r>
            <a:r>
              <a:rPr dirty="0" sz="1100" spc="55">
                <a:latin typeface="Calibri"/>
                <a:cs typeface="Calibri"/>
              </a:rPr>
              <a:t>(in </a:t>
            </a:r>
            <a:r>
              <a:rPr dirty="0" sz="1100" spc="20">
                <a:latin typeface="Calibri"/>
                <a:cs typeface="Calibri"/>
              </a:rPr>
              <a:t>red)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>
                <a:latin typeface="Calibri"/>
                <a:cs typeface="Calibri"/>
              </a:rPr>
              <a:t>re-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sponse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information and </a:t>
            </a:r>
            <a:r>
              <a:rPr dirty="0" sz="1100" spc="35">
                <a:latin typeface="Calibri"/>
                <a:cs typeface="Calibri"/>
              </a:rPr>
              <a:t>in turn </a:t>
            </a:r>
            <a:r>
              <a:rPr dirty="0" sz="1100" spc="15">
                <a:latin typeface="Calibri"/>
                <a:cs typeface="Calibri"/>
              </a:rPr>
              <a:t>relay </a:t>
            </a:r>
            <a:r>
              <a:rPr dirty="0" sz="1100" spc="20">
                <a:latin typeface="Calibri"/>
                <a:cs typeface="Calibri"/>
              </a:rPr>
              <a:t> information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20">
                <a:latin typeface="Calibri"/>
                <a:cs typeface="Calibri"/>
              </a:rPr>
              <a:t>they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connec- </a:t>
            </a:r>
            <a:r>
              <a:rPr dirty="0" sz="1100" spc="5">
                <a:latin typeface="Calibri"/>
                <a:cs typeface="Calibri"/>
              </a:rPr>
              <a:t> 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These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(again,  in </a:t>
            </a:r>
            <a:r>
              <a:rPr dirty="0" sz="1100" spc="20">
                <a:latin typeface="Calibri"/>
                <a:cs typeface="Calibri"/>
              </a:rPr>
              <a:t>red)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process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continues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332648"/>
            <a:ext cx="63233" cy="632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2058898"/>
            <a:ext cx="63233" cy="6323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1964166"/>
            <a:ext cx="2400935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17064" indent="212725">
              <a:lnSpc>
                <a:spcPct val="110200"/>
              </a:lnSpc>
              <a:spcBef>
                <a:spcPts val="100"/>
              </a:spcBef>
            </a:pPr>
            <a:r>
              <a:rPr dirty="0" sz="1100" spc="55" b="1">
                <a:latin typeface="Calibri"/>
                <a:cs typeface="Calibri"/>
              </a:rPr>
              <a:t>end  </a:t>
            </a: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4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91001" y="272921"/>
            <a:ext cx="2067560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127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112" i="1">
                <a:latin typeface="Calibri"/>
                <a:cs typeface="Calibri"/>
              </a:rPr>
              <a:t>new</a:t>
            </a:r>
            <a:r>
              <a:rPr dirty="0" sz="1100" spc="75">
                <a:latin typeface="Calibri"/>
                <a:cs typeface="Calibri"/>
              </a:rPr>
              <a:t>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spc="2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745865" y="1462619"/>
            <a:ext cx="1356995" cy="212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135255">
              <a:lnSpc>
                <a:spcPts val="555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1964166"/>
            <a:ext cx="2400935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17064" indent="212725">
              <a:lnSpc>
                <a:spcPct val="110200"/>
              </a:lnSpc>
              <a:spcBef>
                <a:spcPts val="100"/>
              </a:spcBef>
            </a:pPr>
            <a:r>
              <a:rPr dirty="0" sz="1100" spc="55" b="1">
                <a:latin typeface="Calibri"/>
                <a:cs typeface="Calibri"/>
              </a:rPr>
              <a:t>end  </a:t>
            </a: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4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91001" y="272921"/>
            <a:ext cx="2067560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127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112" i="1">
                <a:latin typeface="Calibri"/>
                <a:cs typeface="Calibri"/>
              </a:rPr>
              <a:t>new</a:t>
            </a:r>
            <a:r>
              <a:rPr dirty="0" sz="1100" spc="75">
                <a:latin typeface="Calibri"/>
                <a:cs typeface="Calibri"/>
              </a:rPr>
              <a:t>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spc="2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745865" y="1462619"/>
            <a:ext cx="1497330" cy="440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275590">
              <a:lnSpc>
                <a:spcPts val="555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135255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666115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0181" y="1982646"/>
            <a:ext cx="275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304" y="2167380"/>
            <a:ext cx="240093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4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91001" y="272921"/>
            <a:ext cx="2067560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127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112" i="1">
                <a:latin typeface="Calibri"/>
                <a:cs typeface="Calibri"/>
              </a:rPr>
              <a:t>new</a:t>
            </a:r>
            <a:r>
              <a:rPr dirty="0" sz="1100" spc="75">
                <a:latin typeface="Calibri"/>
                <a:cs typeface="Calibri"/>
              </a:rPr>
              <a:t>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spc="2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745865" y="1462619"/>
            <a:ext cx="1557655" cy="6692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335915">
              <a:lnSpc>
                <a:spcPts val="555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19558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666115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135255">
              <a:lnSpc>
                <a:spcPts val="555"/>
              </a:lnSpc>
              <a:spcBef>
                <a:spcPts val="330"/>
              </a:spcBef>
              <a:tabLst>
                <a:tab pos="421005" algn="l"/>
              </a:tabLst>
            </a:pPr>
            <a:r>
              <a:rPr dirty="0" sz="800" spc="100" i="1">
                <a:latin typeface="Calibri"/>
                <a:cs typeface="Calibri"/>
              </a:rPr>
              <a:t>T	T</a:t>
            </a:r>
            <a:endParaRPr sz="800">
              <a:latin typeface="Calibri"/>
              <a:cs typeface="Calibri"/>
            </a:endParaRPr>
          </a:p>
          <a:p>
            <a:pPr marL="666115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70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181" y="1982646"/>
            <a:ext cx="275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2167380"/>
            <a:ext cx="240093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50">
                <a:latin typeface="Calibri"/>
                <a:cs typeface="Calibri"/>
              </a:rPr>
              <a:t>//the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4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91001" y="272921"/>
            <a:ext cx="2067560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127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112" i="1">
                <a:latin typeface="Calibri"/>
                <a:cs typeface="Calibri"/>
              </a:rPr>
              <a:t>new</a:t>
            </a:r>
            <a:r>
              <a:rPr dirty="0" sz="1100" spc="75">
                <a:latin typeface="Calibri"/>
                <a:cs typeface="Calibri"/>
              </a:rPr>
              <a:t>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spc="2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745865" y="1462619"/>
            <a:ext cx="1557655" cy="8978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335915">
              <a:lnSpc>
                <a:spcPts val="555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19558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666115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135255">
              <a:lnSpc>
                <a:spcPts val="555"/>
              </a:lnSpc>
              <a:spcBef>
                <a:spcPts val="330"/>
              </a:spcBef>
              <a:tabLst>
                <a:tab pos="421005" algn="l"/>
              </a:tabLst>
            </a:pPr>
            <a:r>
              <a:rPr dirty="0" sz="800" spc="100" i="1">
                <a:latin typeface="Calibri"/>
                <a:cs typeface="Calibri"/>
              </a:rPr>
              <a:t>T	T</a:t>
            </a:r>
            <a:endParaRPr sz="800">
              <a:latin typeface="Calibri"/>
              <a:cs typeface="Calibri"/>
            </a:endParaRPr>
          </a:p>
          <a:p>
            <a:pPr marL="666115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70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13970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666115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6570" y="2546161"/>
            <a:ext cx="178752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78266" y="2726941"/>
            <a:ext cx="256540" cy="14351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baseline="27777" sz="900" spc="97" i="1">
                <a:latin typeface="Georgia"/>
                <a:cs typeface="Georgia"/>
              </a:rPr>
              <a:t>T</a:t>
            </a:r>
            <a:r>
              <a:rPr dirty="0" baseline="27777" sz="900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19885" y="2814160"/>
            <a:ext cx="35687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60"/>
              </a:lnSpc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95831" y="2887056"/>
            <a:ext cx="42164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80"/>
              </a:lnSpc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181" y="1982646"/>
            <a:ext cx="275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2167380"/>
            <a:ext cx="240093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50">
                <a:latin typeface="Calibri"/>
                <a:cs typeface="Calibri"/>
              </a:rPr>
              <a:t>//the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4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91001" y="272921"/>
            <a:ext cx="2067560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127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112" i="1">
                <a:latin typeface="Calibri"/>
                <a:cs typeface="Calibri"/>
              </a:rPr>
              <a:t>new</a:t>
            </a:r>
            <a:r>
              <a:rPr dirty="0" sz="1100" spc="75">
                <a:latin typeface="Calibri"/>
                <a:cs typeface="Calibri"/>
              </a:rPr>
              <a:t>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spc="2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745865" y="1462619"/>
            <a:ext cx="1557655" cy="1107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335915">
              <a:lnSpc>
                <a:spcPts val="555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19558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666115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135255">
              <a:lnSpc>
                <a:spcPts val="555"/>
              </a:lnSpc>
              <a:spcBef>
                <a:spcPts val="330"/>
              </a:spcBef>
              <a:tabLst>
                <a:tab pos="421005" algn="l"/>
              </a:tabLst>
            </a:pPr>
            <a:r>
              <a:rPr dirty="0" sz="800" spc="100" i="1">
                <a:latin typeface="Calibri"/>
                <a:cs typeface="Calibri"/>
              </a:rPr>
              <a:t>T	T</a:t>
            </a:r>
            <a:endParaRPr sz="800">
              <a:latin typeface="Calibri"/>
              <a:cs typeface="Calibri"/>
            </a:endParaRPr>
          </a:p>
          <a:p>
            <a:pPr marL="666115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70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13970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666115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55" i="1">
                <a:latin typeface="Calibri"/>
                <a:cs typeface="Calibri"/>
              </a:rPr>
              <a:t>cos</a:t>
            </a:r>
            <a:r>
              <a:rPr dirty="0" sz="1100" spc="55">
                <a:latin typeface="Calibri"/>
                <a:cs typeface="Calibri"/>
              </a:rPr>
              <a:t>(</a:t>
            </a:r>
            <a:r>
              <a:rPr dirty="0" sz="1100" spc="55" i="1">
                <a:latin typeface="Calibri"/>
                <a:cs typeface="Calibri"/>
              </a:rPr>
              <a:t>α</a:t>
            </a:r>
            <a:r>
              <a:rPr dirty="0" baseline="-10416" sz="1200" spc="82" i="1">
                <a:latin typeface="Calibri"/>
                <a:cs typeface="Calibri"/>
              </a:rPr>
              <a:t>new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6570" y="2546161"/>
            <a:ext cx="178752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78266" y="2726941"/>
            <a:ext cx="256540" cy="14351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baseline="27777" sz="900" spc="97" i="1">
                <a:latin typeface="Georgia"/>
                <a:cs typeface="Georgia"/>
              </a:rPr>
              <a:t>T</a:t>
            </a:r>
            <a:r>
              <a:rPr dirty="0" baseline="27777" sz="900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19885" y="2814160"/>
            <a:ext cx="35687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60"/>
              </a:lnSpc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95831" y="2887056"/>
            <a:ext cx="42164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80"/>
              </a:lnSpc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181" y="1982646"/>
            <a:ext cx="275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2167380"/>
            <a:ext cx="240093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4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3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3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4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91001" y="272921"/>
            <a:ext cx="2067560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6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0">
                <a:latin typeface="Calibri"/>
                <a:cs typeface="Calibri"/>
              </a:rPr>
              <a:t>90</a:t>
            </a:r>
            <a:r>
              <a:rPr dirty="0" baseline="27777" sz="1200" spc="-135">
                <a:latin typeface="Cambria"/>
                <a:cs typeface="Cambria"/>
              </a:rPr>
              <a:t>◦</a:t>
            </a:r>
            <a:r>
              <a:rPr dirty="0" baseline="27777" sz="1200" spc="127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7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112" i="1">
                <a:latin typeface="Calibri"/>
                <a:cs typeface="Calibri"/>
              </a:rPr>
              <a:t>new</a:t>
            </a:r>
            <a:r>
              <a:rPr dirty="0" sz="1100" spc="75">
                <a:latin typeface="Calibri"/>
                <a:cs typeface="Calibri"/>
              </a:rPr>
              <a:t>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spc="2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491001" y="1462619"/>
            <a:ext cx="2067560" cy="1308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90550">
              <a:lnSpc>
                <a:spcPts val="555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292735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450215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390525">
              <a:lnSpc>
                <a:spcPts val="555"/>
              </a:lnSpc>
              <a:spcBef>
                <a:spcPts val="330"/>
              </a:spcBef>
              <a:tabLst>
                <a:tab pos="421005" algn="l"/>
              </a:tabLst>
            </a:pPr>
            <a:r>
              <a:rPr dirty="0" sz="800" spc="100" i="1">
                <a:latin typeface="Calibri"/>
                <a:cs typeface="Calibri"/>
              </a:rPr>
              <a:t>T	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70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394335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  <a:spcBef>
                <a:spcPts val="334"/>
              </a:spcBef>
            </a:pPr>
            <a:r>
              <a:rPr dirty="0" sz="1100" spc="55" i="1">
                <a:latin typeface="Calibri"/>
                <a:cs typeface="Calibri"/>
              </a:rPr>
              <a:t>cos</a:t>
            </a:r>
            <a:r>
              <a:rPr dirty="0" sz="1100" spc="55">
                <a:latin typeface="Calibri"/>
                <a:cs typeface="Calibri"/>
              </a:rPr>
              <a:t>(</a:t>
            </a:r>
            <a:r>
              <a:rPr dirty="0" sz="1100" spc="55" i="1">
                <a:latin typeface="Calibri"/>
                <a:cs typeface="Calibri"/>
              </a:rPr>
              <a:t>α</a:t>
            </a:r>
            <a:r>
              <a:rPr dirty="0" baseline="-10416" sz="1200" spc="82" i="1">
                <a:latin typeface="Calibri"/>
                <a:cs typeface="Calibri"/>
              </a:rPr>
              <a:t>new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dirty="0" sz="1100" spc="65">
                <a:latin typeface="Calibri"/>
                <a:cs typeface="Calibri"/>
              </a:rPr>
              <a:t>Thus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α</a:t>
            </a:r>
            <a:r>
              <a:rPr dirty="0" baseline="-10416" sz="1200" spc="82" i="1">
                <a:latin typeface="Calibri"/>
                <a:cs typeface="Calibri"/>
              </a:rPr>
              <a:t>new</a:t>
            </a:r>
            <a:r>
              <a:rPr dirty="0" baseline="-10416" sz="1200" spc="217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less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2665069"/>
            <a:ext cx="63233" cy="6323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595831" y="2726941"/>
            <a:ext cx="421640" cy="36131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dirty="0" sz="800" spc="10">
                <a:latin typeface="Cambria"/>
                <a:cs typeface="Cambria"/>
              </a:rPr>
              <a:t>||</a:t>
            </a:r>
            <a:r>
              <a:rPr dirty="0" sz="800" spc="10" b="1">
                <a:latin typeface="Calibri"/>
                <a:cs typeface="Calibri"/>
              </a:rPr>
              <a:t>w</a:t>
            </a:r>
            <a:r>
              <a:rPr dirty="0" sz="800" spc="10">
                <a:latin typeface="Cambria"/>
                <a:cs typeface="Cambria"/>
              </a:rPr>
              <a:t>||||</a:t>
            </a:r>
            <a:r>
              <a:rPr dirty="0" sz="800" spc="10" b="1">
                <a:latin typeface="Calibri"/>
                <a:cs typeface="Calibri"/>
              </a:rPr>
              <a:t>x</a:t>
            </a:r>
            <a:r>
              <a:rPr dirty="0" sz="800" spc="1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16401" y="2786305"/>
            <a:ext cx="1755139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exactly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9885" y="2814160"/>
            <a:ext cx="35687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60"/>
              </a:lnSpc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004" y="78447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0004" y="2623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7304" y="11923"/>
            <a:ext cx="2739390" cy="269176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  <a:p>
            <a:pPr algn="just" marL="12700" marR="892175">
              <a:lnSpc>
                <a:spcPct val="102600"/>
              </a:lnSpc>
              <a:spcBef>
                <a:spcPts val="284"/>
              </a:spcBef>
            </a:pP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   </a:t>
            </a:r>
            <a:r>
              <a:rPr dirty="0" sz="1100" spc="55" i="1">
                <a:latin typeface="Calibri"/>
                <a:cs typeface="Calibri"/>
              </a:rPr>
              <a:t>with </a:t>
            </a:r>
            <a:r>
              <a:rPr dirty="0" sz="1100" spc="35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 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1;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55">
                <a:latin typeface="Lucida Sans Unicode"/>
                <a:cs typeface="Lucida Sans Unicode"/>
              </a:rPr>
              <a:t>←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with</a:t>
            </a:r>
            <a:r>
              <a:rPr dirty="0" sz="1100" spc="36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label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0;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38150" marR="626110" indent="-213360">
              <a:lnSpc>
                <a:spcPct val="102600"/>
              </a:lnSpc>
              <a:tabLst>
                <a:tab pos="882650" algn="l"/>
                <a:tab pos="125285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 </a:t>
            </a:r>
            <a:r>
              <a:rPr dirty="0" sz="1100" spc="-23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6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438150" marR="607695" indent="-213360">
              <a:lnSpc>
                <a:spcPct val="102600"/>
              </a:lnSpc>
              <a:tabLst>
                <a:tab pos="901065" algn="l"/>
                <a:tab pos="127127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34290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678266" y="2726941"/>
            <a:ext cx="256540" cy="14351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baseline="27777" sz="900" spc="97" i="1">
                <a:latin typeface="Georgia"/>
                <a:cs typeface="Georgia"/>
              </a:rPr>
              <a:t>T</a:t>
            </a:r>
            <a:r>
              <a:rPr dirty="0" baseline="27777" sz="900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885" y="2814160"/>
            <a:ext cx="35687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60"/>
              </a:lnSpc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95831" y="2887056"/>
            <a:ext cx="42164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80"/>
              </a:lnSpc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7304" y="950199"/>
            <a:ext cx="2400935" cy="17532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38150" marR="287655" indent="-213360">
              <a:lnSpc>
                <a:spcPct val="102600"/>
              </a:lnSpc>
              <a:tabLst>
                <a:tab pos="882650" algn="l"/>
                <a:tab pos="125285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 </a:t>
            </a:r>
            <a:r>
              <a:rPr dirty="0" sz="1100" spc="-23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6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438150" marR="269240" indent="-213360">
              <a:lnSpc>
                <a:spcPct val="102600"/>
              </a:lnSpc>
              <a:tabLst>
                <a:tab pos="901065" algn="l"/>
                <a:tab pos="127127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2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1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91001" y="272921"/>
            <a:ext cx="206756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5" b="1">
                <a:latin typeface="Calibri"/>
                <a:cs typeface="Calibri"/>
              </a:rPr>
              <a:t>x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current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less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endParaRPr baseline="27777" sz="120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7304" y="950199"/>
            <a:ext cx="2400935" cy="17532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38150" marR="287655" indent="-213360">
              <a:lnSpc>
                <a:spcPct val="102600"/>
              </a:lnSpc>
              <a:tabLst>
                <a:tab pos="882650" algn="l"/>
                <a:tab pos="1252855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 </a:t>
            </a:r>
            <a:r>
              <a:rPr dirty="0" sz="1100" spc="-23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6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438150" marR="269240" indent="-213360">
              <a:lnSpc>
                <a:spcPct val="102600"/>
              </a:lnSpc>
              <a:tabLst>
                <a:tab pos="901065" algn="l"/>
                <a:tab pos="127127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2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1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91001" y="272921"/>
            <a:ext cx="206756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5" b="1">
                <a:latin typeface="Calibri"/>
                <a:cs typeface="Calibri"/>
              </a:rPr>
              <a:t>x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current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less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r>
              <a:rPr dirty="0" baseline="27777" sz="1200" spc="-135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27304" y="1294344"/>
            <a:ext cx="2400935" cy="140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38150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438150" marR="269240" indent="-213360">
              <a:lnSpc>
                <a:spcPct val="102600"/>
              </a:lnSpc>
              <a:tabLst>
                <a:tab pos="901065" algn="l"/>
                <a:tab pos="127127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25425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2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1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91001" y="272921"/>
            <a:ext cx="2067560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5" b="1">
                <a:latin typeface="Calibri"/>
                <a:cs typeface="Calibri"/>
              </a:rPr>
              <a:t>x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current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less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r>
              <a:rPr dirty="0" baseline="27777" sz="1200" spc="-135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" y="155828"/>
            <a:ext cx="1858060" cy="26871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3680" cy="24085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course,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15">
                <a:latin typeface="Calibri"/>
                <a:cs typeface="Calibri"/>
              </a:rPr>
              <a:t>reality,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There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massively parallel </a:t>
            </a:r>
            <a:r>
              <a:rPr dirty="0" sz="1100" spc="5">
                <a:latin typeface="Calibri"/>
                <a:cs typeface="Calibri"/>
              </a:rPr>
              <a:t>interconnected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-20">
                <a:latin typeface="Calibri"/>
                <a:cs typeface="Calibri"/>
              </a:rPr>
              <a:t>sense </a:t>
            </a:r>
            <a:r>
              <a:rPr dirty="0" sz="1100" spc="10">
                <a:latin typeface="Calibri"/>
                <a:cs typeface="Calibri"/>
              </a:rPr>
              <a:t>organs </a:t>
            </a:r>
            <a:r>
              <a:rPr dirty="0" sz="1100" spc="15">
                <a:latin typeface="Calibri"/>
                <a:cs typeface="Calibri"/>
              </a:rPr>
              <a:t>relay </a:t>
            </a:r>
            <a:r>
              <a:rPr dirty="0" sz="1100" spc="20">
                <a:latin typeface="Calibri"/>
                <a:cs typeface="Calibri"/>
              </a:rPr>
              <a:t>information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low-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Calibri"/>
                <a:cs typeface="Calibri"/>
              </a:rPr>
              <a:t>Some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-5">
                <a:latin typeface="Calibri"/>
                <a:cs typeface="Calibri"/>
              </a:rPr>
              <a:t>fire </a:t>
            </a:r>
            <a:r>
              <a:rPr dirty="0" sz="1100" spc="55">
                <a:latin typeface="Calibri"/>
                <a:cs typeface="Calibri"/>
              </a:rPr>
              <a:t>(in </a:t>
            </a:r>
            <a:r>
              <a:rPr dirty="0" sz="1100" spc="20">
                <a:latin typeface="Calibri"/>
                <a:cs typeface="Calibri"/>
              </a:rPr>
              <a:t>red)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>
                <a:latin typeface="Calibri"/>
                <a:cs typeface="Calibri"/>
              </a:rPr>
              <a:t>re-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sponse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information and </a:t>
            </a:r>
            <a:r>
              <a:rPr dirty="0" sz="1100" spc="35">
                <a:latin typeface="Calibri"/>
                <a:cs typeface="Calibri"/>
              </a:rPr>
              <a:t>in turn </a:t>
            </a:r>
            <a:r>
              <a:rPr dirty="0" sz="1100" spc="15">
                <a:latin typeface="Calibri"/>
                <a:cs typeface="Calibri"/>
              </a:rPr>
              <a:t>relay </a:t>
            </a:r>
            <a:r>
              <a:rPr dirty="0" sz="1100" spc="20">
                <a:latin typeface="Calibri"/>
                <a:cs typeface="Calibri"/>
              </a:rPr>
              <a:t> information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20">
                <a:latin typeface="Calibri"/>
                <a:cs typeface="Calibri"/>
              </a:rPr>
              <a:t>they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connec- </a:t>
            </a:r>
            <a:r>
              <a:rPr dirty="0" sz="1100" spc="5">
                <a:latin typeface="Calibri"/>
                <a:cs typeface="Calibri"/>
              </a:rPr>
              <a:t> 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These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(again,  in </a:t>
            </a:r>
            <a:r>
              <a:rPr dirty="0" sz="1100" spc="20">
                <a:latin typeface="Calibri"/>
                <a:cs typeface="Calibri"/>
              </a:rPr>
              <a:t>red)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process </a:t>
            </a:r>
            <a:r>
              <a:rPr dirty="0" sz="1100" spc="5">
                <a:latin typeface="Calibri"/>
                <a:cs typeface="Calibri"/>
              </a:rPr>
              <a:t>continues </a:t>
            </a:r>
            <a:r>
              <a:rPr dirty="0" sz="1100" spc="15">
                <a:latin typeface="Calibri"/>
                <a:cs typeface="Calibri"/>
              </a:rPr>
              <a:t>eventually </a:t>
            </a:r>
            <a:r>
              <a:rPr dirty="0" sz="1100" spc="20">
                <a:latin typeface="Calibri"/>
                <a:cs typeface="Calibri"/>
              </a:rPr>
              <a:t>resulting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response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(laughter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case)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332648"/>
            <a:ext cx="63233" cy="632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2058898"/>
            <a:ext cx="63233" cy="6323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1964166"/>
            <a:ext cx="2400935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17064" indent="212725">
              <a:lnSpc>
                <a:spcPct val="110200"/>
              </a:lnSpc>
              <a:spcBef>
                <a:spcPts val="100"/>
              </a:spcBef>
            </a:pPr>
            <a:r>
              <a:rPr dirty="0" sz="1100" spc="55" b="1">
                <a:latin typeface="Calibri"/>
                <a:cs typeface="Calibri"/>
              </a:rPr>
              <a:t>end  </a:t>
            </a: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2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1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91001" y="272921"/>
            <a:ext cx="2067560" cy="140144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5" b="1">
                <a:latin typeface="Calibri"/>
                <a:cs typeface="Calibri"/>
              </a:rPr>
              <a:t>x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current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less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r>
              <a:rPr dirty="0" baseline="27777" sz="1200" spc="-135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591185">
              <a:lnSpc>
                <a:spcPts val="555"/>
              </a:lnSpc>
              <a:spcBef>
                <a:spcPts val="98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292735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1964166"/>
            <a:ext cx="2400935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17064" indent="212725">
              <a:lnSpc>
                <a:spcPct val="110200"/>
              </a:lnSpc>
              <a:spcBef>
                <a:spcPts val="100"/>
              </a:spcBef>
            </a:pPr>
            <a:r>
              <a:rPr dirty="0" sz="1100" spc="55" b="1">
                <a:latin typeface="Calibri"/>
                <a:cs typeface="Calibri"/>
              </a:rPr>
              <a:t>end  </a:t>
            </a: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2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1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91001" y="272921"/>
            <a:ext cx="2067560" cy="163004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5" b="1">
                <a:latin typeface="Calibri"/>
                <a:cs typeface="Calibri"/>
              </a:rPr>
              <a:t>x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current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less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r>
              <a:rPr dirty="0" baseline="27777" sz="1200" spc="-135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591185">
              <a:lnSpc>
                <a:spcPts val="555"/>
              </a:lnSpc>
              <a:spcBef>
                <a:spcPts val="98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292735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45085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39/1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0181" y="1982646"/>
            <a:ext cx="275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304" y="2167380"/>
            <a:ext cx="240093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2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1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91001" y="272921"/>
            <a:ext cx="2067560" cy="185864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5" b="1">
                <a:latin typeface="Calibri"/>
                <a:cs typeface="Calibri"/>
              </a:rPr>
              <a:t>x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current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less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r>
              <a:rPr dirty="0" baseline="27777" sz="1200" spc="-135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591185">
              <a:lnSpc>
                <a:spcPts val="555"/>
              </a:lnSpc>
              <a:spcBef>
                <a:spcPts val="98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292735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45085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390525">
              <a:lnSpc>
                <a:spcPts val="555"/>
              </a:lnSpc>
              <a:spcBef>
                <a:spcPts val="330"/>
              </a:spcBef>
              <a:tabLst>
                <a:tab pos="421005" algn="l"/>
              </a:tabLst>
            </a:pPr>
            <a:r>
              <a:rPr dirty="0" sz="800" spc="100" i="1">
                <a:latin typeface="Calibri"/>
                <a:cs typeface="Calibri"/>
              </a:rPr>
              <a:t>T	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70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0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0"/>
                </a:lnTo>
                <a:lnTo>
                  <a:pt x="2880004" y="118490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80004" y="3121507"/>
            <a:ext cx="2880360" cy="118745"/>
          </a:xfrm>
          <a:custGeom>
            <a:avLst/>
            <a:gdLst/>
            <a:ahLst/>
            <a:cxnLst/>
            <a:rect l="l" t="t" r="r" b="b"/>
            <a:pathLst>
              <a:path w="2880360" h="118744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975305" y="3114616"/>
            <a:ext cx="15100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181" y="1982646"/>
            <a:ext cx="275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2167380"/>
            <a:ext cx="240093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50">
                <a:latin typeface="Calibri"/>
                <a:cs typeface="Calibri"/>
              </a:rPr>
              <a:t>//the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2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1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91001" y="272921"/>
            <a:ext cx="2067560" cy="208724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5" b="1">
                <a:latin typeface="Calibri"/>
                <a:cs typeface="Calibri"/>
              </a:rPr>
              <a:t>x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current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less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r>
              <a:rPr dirty="0" baseline="27777" sz="1200" spc="-135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591185">
              <a:lnSpc>
                <a:spcPts val="555"/>
              </a:lnSpc>
              <a:spcBef>
                <a:spcPts val="98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292735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45085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390525">
              <a:lnSpc>
                <a:spcPts val="555"/>
              </a:lnSpc>
              <a:spcBef>
                <a:spcPts val="330"/>
              </a:spcBef>
              <a:tabLst>
                <a:tab pos="421005" algn="l"/>
              </a:tabLst>
            </a:pPr>
            <a:r>
              <a:rPr dirty="0" sz="800" spc="100" i="1">
                <a:latin typeface="Calibri"/>
                <a:cs typeface="Calibri"/>
              </a:rPr>
              <a:t>T	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70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394970">
              <a:lnSpc>
                <a:spcPts val="555"/>
              </a:lnSpc>
              <a:spcBef>
                <a:spcPts val="325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96570" y="2546161"/>
            <a:ext cx="178752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78266" y="2726941"/>
            <a:ext cx="256540" cy="14351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baseline="27777" sz="900" spc="97" i="1">
                <a:latin typeface="Georgia"/>
                <a:cs typeface="Georgia"/>
              </a:rPr>
              <a:t>T</a:t>
            </a:r>
            <a:r>
              <a:rPr dirty="0" baseline="27777" sz="900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19885" y="2814160"/>
            <a:ext cx="35687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60"/>
              </a:lnSpc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95831" y="2887056"/>
            <a:ext cx="42164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80"/>
              </a:lnSpc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181" y="1982646"/>
            <a:ext cx="275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2167380"/>
            <a:ext cx="240093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50">
                <a:latin typeface="Calibri"/>
                <a:cs typeface="Calibri"/>
              </a:rPr>
              <a:t>//the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2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1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91001" y="272921"/>
            <a:ext cx="2067560" cy="229743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5" b="1">
                <a:latin typeface="Calibri"/>
                <a:cs typeface="Calibri"/>
              </a:rPr>
              <a:t>x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current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less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r>
              <a:rPr dirty="0" baseline="27777" sz="1200" spc="-135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591185">
              <a:lnSpc>
                <a:spcPts val="555"/>
              </a:lnSpc>
              <a:spcBef>
                <a:spcPts val="98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292735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45085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390525">
              <a:lnSpc>
                <a:spcPts val="555"/>
              </a:lnSpc>
              <a:spcBef>
                <a:spcPts val="330"/>
              </a:spcBef>
              <a:tabLst>
                <a:tab pos="421005" algn="l"/>
              </a:tabLst>
            </a:pPr>
            <a:r>
              <a:rPr dirty="0" sz="800" spc="100" i="1">
                <a:latin typeface="Calibri"/>
                <a:cs typeface="Calibri"/>
              </a:rPr>
              <a:t>T	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70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394970">
              <a:lnSpc>
                <a:spcPts val="555"/>
              </a:lnSpc>
              <a:spcBef>
                <a:spcPts val="325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  <a:spcBef>
                <a:spcPts val="335"/>
              </a:spcBef>
            </a:pPr>
            <a:r>
              <a:rPr dirty="0" sz="1100" spc="55" i="1">
                <a:latin typeface="Calibri"/>
                <a:cs typeface="Calibri"/>
              </a:rPr>
              <a:t>cos</a:t>
            </a:r>
            <a:r>
              <a:rPr dirty="0" sz="1100" spc="55">
                <a:latin typeface="Calibri"/>
                <a:cs typeface="Calibri"/>
              </a:rPr>
              <a:t>(</a:t>
            </a:r>
            <a:r>
              <a:rPr dirty="0" sz="1100" spc="55" i="1">
                <a:latin typeface="Calibri"/>
                <a:cs typeface="Calibri"/>
              </a:rPr>
              <a:t>α</a:t>
            </a:r>
            <a:r>
              <a:rPr dirty="0" baseline="-10416" sz="1200" spc="82" i="1">
                <a:latin typeface="Calibri"/>
                <a:cs typeface="Calibri"/>
              </a:rPr>
              <a:t>new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96570" y="2546161"/>
            <a:ext cx="178752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78266" y="2726941"/>
            <a:ext cx="256540" cy="14351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baseline="27777" sz="900" spc="97" i="1">
                <a:latin typeface="Georgia"/>
                <a:cs typeface="Georgia"/>
              </a:rPr>
              <a:t>T</a:t>
            </a:r>
            <a:r>
              <a:rPr dirty="0" baseline="27777" sz="900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19885" y="2814160"/>
            <a:ext cx="35687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60"/>
              </a:lnSpc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95831" y="2887056"/>
            <a:ext cx="42164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80"/>
              </a:lnSpc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39/1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83820"/>
            <a:chOff x="0" y="0"/>
            <a:chExt cx="5760085" cy="8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96" cy="4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0004" y="78447"/>
              <a:ext cx="2772410" cy="0"/>
            </a:xfrm>
            <a:custGeom>
              <a:avLst/>
              <a:gdLst/>
              <a:ahLst/>
              <a:cxnLst/>
              <a:rect l="l" t="t" r="r" b="b"/>
              <a:pathLst>
                <a:path w="2772410" h="0">
                  <a:moveTo>
                    <a:pt x="0" y="0"/>
                  </a:moveTo>
                  <a:lnTo>
                    <a:pt x="2772016" y="0"/>
                  </a:lnTo>
                </a:path>
              </a:pathLst>
            </a:custGeom>
            <a:ln w="101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04" y="53783"/>
            <a:ext cx="27978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pc="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Algorithm:</a:t>
            </a:r>
            <a:r>
              <a:rPr dirty="0" u="sng" spc="114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Perceptron</a:t>
            </a:r>
            <a:r>
              <a:rPr dirty="0" u="sng" spc="1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0">
                <a:uFill>
                  <a:solidFill>
                    <a:srgbClr val="000000"/>
                  </a:solidFill>
                </a:uFill>
              </a:rPr>
              <a:t>Learning</a:t>
            </a:r>
            <a:r>
              <a:rPr dirty="0" u="sng" spc="114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45">
                <a:uFill>
                  <a:solidFill>
                    <a:srgbClr val="000000"/>
                  </a:solidFill>
                </a:uFill>
              </a:rPr>
              <a:t>Algorithm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304" y="261898"/>
            <a:ext cx="1833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69315" algn="l"/>
                <a:tab pos="1288415" algn="l"/>
                <a:tab pos="1712595" algn="l"/>
              </a:tabLst>
            </a:pP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1;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04" y="433970"/>
            <a:ext cx="1851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7730" algn="l"/>
                <a:tab pos="1306830" algn="l"/>
                <a:tab pos="1730375" algn="l"/>
              </a:tabLst>
            </a:pP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75" i="1">
                <a:latin typeface="Calibri"/>
                <a:cs typeface="Calibri"/>
              </a:rPr>
              <a:t> </a:t>
            </a:r>
            <a:r>
              <a:rPr dirty="0" sz="1100" spc="55">
                <a:latin typeface="Lucida Sans Unicode"/>
                <a:cs typeface="Lucida Sans Unicode"/>
              </a:rPr>
              <a:t>←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inputs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sz="1100" spc="70" i="1">
                <a:latin typeface="Calibri"/>
                <a:cs typeface="Calibri"/>
              </a:rPr>
              <a:t>ith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90" i="1">
                <a:latin typeface="Calibri"/>
                <a:cs typeface="Calibri"/>
              </a:rPr>
              <a:t>l</a:t>
            </a:r>
            <a:r>
              <a:rPr dirty="0" sz="1100" spc="-10" i="1">
                <a:latin typeface="Calibri"/>
                <a:cs typeface="Calibri"/>
              </a:rPr>
              <a:t>abel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">
                <a:latin typeface="Calibri"/>
                <a:cs typeface="Calibri"/>
              </a:rPr>
              <a:t>0;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04" y="606055"/>
            <a:ext cx="144653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Initialize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randomly;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0" b="1">
                <a:latin typeface="Calibri"/>
                <a:cs typeface="Calibri"/>
              </a:rPr>
              <a:t>while</a:t>
            </a:r>
            <a:r>
              <a:rPr dirty="0" sz="1100" spc="90" b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!</a:t>
            </a:r>
            <a:r>
              <a:rPr dirty="0" sz="1100" spc="20" i="1">
                <a:latin typeface="Calibri"/>
                <a:cs typeface="Calibri"/>
              </a:rPr>
              <a:t>convergence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do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797" y="980998"/>
            <a:ext cx="0" cy="1204595"/>
          </a:xfrm>
          <a:custGeom>
            <a:avLst/>
            <a:gdLst/>
            <a:ahLst/>
            <a:cxnLst/>
            <a:rect l="l" t="t" r="r" b="b"/>
            <a:pathLst>
              <a:path w="0" h="1204595">
                <a:moveTo>
                  <a:pt x="0" y="120451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0181" y="950199"/>
            <a:ext cx="15703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Calibri"/>
                <a:cs typeface="Calibri"/>
              </a:rPr>
              <a:t>Pi</a:t>
            </a:r>
            <a:r>
              <a:rPr dirty="0" sz="1100" spc="5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181" y="1122272"/>
            <a:ext cx="1905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9925" algn="l"/>
                <a:tab pos="104013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	</a:t>
            </a:r>
            <a:r>
              <a:rPr dirty="0" sz="1100" spc="30" i="1">
                <a:latin typeface="Calibri"/>
                <a:cs typeface="Calibri"/>
              </a:rPr>
              <a:t>and	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40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0" b="1">
                <a:latin typeface="Calibri"/>
                <a:cs typeface="Calibri"/>
              </a:rPr>
              <a:t>then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687" y="13251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4687" y="184137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0181" y="1294344"/>
            <a:ext cx="1923414" cy="708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90"/>
              </a:spcBef>
            </a:pP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0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225425" marR="5080" indent="-213360">
              <a:lnSpc>
                <a:spcPct val="102600"/>
              </a:lnSpc>
              <a:tabLst>
                <a:tab pos="687705" algn="l"/>
                <a:tab pos="1057910" algn="l"/>
              </a:tabLst>
            </a:pPr>
            <a:r>
              <a:rPr dirty="0" sz="1100" spc="55" b="1">
                <a:latin typeface="Calibri"/>
                <a:cs typeface="Calibri"/>
              </a:rPr>
              <a:t>if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30" i="1">
                <a:latin typeface="Calibri"/>
                <a:cs typeface="Calibri"/>
              </a:rPr>
              <a:t>and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100" b="1">
                <a:latin typeface="Calibri"/>
                <a:cs typeface="Calibri"/>
              </a:rPr>
              <a:t>w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then 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7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181" y="1982646"/>
            <a:ext cx="275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304" y="2167380"/>
            <a:ext cx="2400935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b="1">
                <a:latin typeface="Calibri"/>
                <a:cs typeface="Calibri"/>
              </a:rPr>
              <a:t>end</a:t>
            </a:r>
            <a:endParaRPr sz="1100">
              <a:latin typeface="Calibri"/>
              <a:cs typeface="Calibri"/>
            </a:endParaRPr>
          </a:p>
          <a:p>
            <a:pPr marL="81915" marR="5080" indent="-698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//the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5">
                <a:latin typeface="Calibri"/>
                <a:cs typeface="Calibri"/>
              </a:rPr>
              <a:t>converges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classified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correctly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04" y="2720073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10" h="0">
                <a:moveTo>
                  <a:pt x="0" y="0"/>
                </a:moveTo>
                <a:lnTo>
                  <a:pt x="2772016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19885" y="2788855"/>
            <a:ext cx="356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0" i="1">
                <a:latin typeface="Calibri"/>
                <a:cs typeface="Calibri"/>
              </a:rPr>
              <a:t>cosα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spc="254">
                <a:latin typeface="Calibri"/>
                <a:cs typeface="Calibri"/>
              </a:rPr>
              <a:t>=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2866" y="2718382"/>
            <a:ext cx="3073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90" b="1">
                <a:latin typeface="Calibri"/>
                <a:cs typeface="Calibri"/>
              </a:rPr>
              <a:t>w</a:t>
            </a:r>
            <a:r>
              <a:rPr dirty="0" baseline="27777" sz="900" spc="135" i="1">
                <a:latin typeface="Georgia"/>
                <a:cs typeface="Georgia"/>
              </a:rPr>
              <a:t>T</a:t>
            </a:r>
            <a:r>
              <a:rPr dirty="0" baseline="27777" sz="900" spc="-52" i="1">
                <a:latin typeface="Georgia"/>
                <a:cs typeface="Georgia"/>
              </a:rPr>
              <a:t> </a:t>
            </a:r>
            <a:r>
              <a:rPr dirty="0" sz="800" spc="145" b="1">
                <a:latin typeface="Calibri"/>
                <a:cs typeface="Calibri"/>
              </a:rPr>
              <a:t>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8531" y="2877477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0">
                <a:moveTo>
                  <a:pt x="0" y="0"/>
                </a:moveTo>
                <a:lnTo>
                  <a:pt x="39571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95831" y="2864686"/>
            <a:ext cx="4216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Cambria"/>
                <a:cs typeface="Cambria"/>
              </a:rPr>
              <a:t>||</a:t>
            </a:r>
            <a:r>
              <a:rPr dirty="0" sz="800" spc="114" b="1">
                <a:latin typeface="Calibri"/>
                <a:cs typeface="Calibri"/>
              </a:rPr>
              <a:t>w</a:t>
            </a:r>
            <a:r>
              <a:rPr dirty="0" sz="800" spc="-20">
                <a:latin typeface="Cambria"/>
                <a:cs typeface="Cambria"/>
              </a:rPr>
              <a:t>||||</a:t>
            </a:r>
            <a:r>
              <a:rPr dirty="0" sz="800" spc="145" b="1">
                <a:latin typeface="Calibri"/>
                <a:cs typeface="Calibri"/>
              </a:rPr>
              <a:t>x</a:t>
            </a:r>
            <a:r>
              <a:rPr dirty="0" sz="800" spc="-20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602" y="186321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516401" y="100849"/>
            <a:ext cx="2016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320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1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w</a:t>
            </a:r>
            <a:r>
              <a:rPr dirty="0" sz="1100" spc="90" i="1">
                <a:latin typeface="Calibri"/>
                <a:cs typeface="Calibri"/>
              </a:rPr>
              <a:t>.</a:t>
            </a:r>
            <a:r>
              <a:rPr dirty="0" sz="1100" spc="90" b="1">
                <a:latin typeface="Calibri"/>
                <a:cs typeface="Calibri"/>
              </a:rPr>
              <a:t>x</a:t>
            </a:r>
            <a:r>
              <a:rPr dirty="0" sz="1100" spc="31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 </a:t>
            </a:r>
            <a:r>
              <a:rPr dirty="0" sz="1100" spc="50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91001" y="272921"/>
            <a:ext cx="2067560" cy="26708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Calibri"/>
                <a:cs typeface="Calibri"/>
              </a:rPr>
              <a:t>means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α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55" b="1">
                <a:latin typeface="Calibri"/>
                <a:cs typeface="Calibri"/>
              </a:rPr>
              <a:t>x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current </a:t>
            </a:r>
            <a:r>
              <a:rPr dirty="0" sz="1100" spc="85" b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-5">
                <a:latin typeface="Calibri"/>
                <a:cs typeface="Calibri"/>
              </a:rPr>
              <a:t>less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95">
                <a:latin typeface="Calibri"/>
                <a:cs typeface="Calibri"/>
              </a:rPr>
              <a:t>90</a:t>
            </a:r>
            <a:r>
              <a:rPr dirty="0" baseline="27777" sz="1200" spc="-142">
                <a:latin typeface="Cambria"/>
                <a:cs typeface="Cambria"/>
              </a:rPr>
              <a:t>◦</a:t>
            </a:r>
            <a:r>
              <a:rPr dirty="0" baseline="27777" sz="1200" spc="-135">
                <a:latin typeface="Cambria"/>
                <a:cs typeface="Cambria"/>
              </a:rPr>
              <a:t> </a:t>
            </a:r>
            <a:r>
              <a:rPr dirty="0" sz="1100" spc="45">
                <a:latin typeface="Calibri"/>
                <a:cs typeface="Calibri"/>
              </a:rPr>
              <a:t>(but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happens 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new </a:t>
            </a:r>
            <a:r>
              <a:rPr dirty="0" sz="1100" spc="10">
                <a:latin typeface="Calibri"/>
                <a:cs typeface="Calibri"/>
              </a:rPr>
              <a:t>angle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when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591185">
              <a:lnSpc>
                <a:spcPts val="555"/>
              </a:lnSpc>
              <a:spcBef>
                <a:spcPts val="98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292735">
              <a:lnSpc>
                <a:spcPts val="915"/>
              </a:lnSpc>
            </a:pPr>
            <a:r>
              <a:rPr dirty="0" sz="1100" spc="15" i="1">
                <a:latin typeface="Calibri"/>
                <a:cs typeface="Calibri"/>
              </a:rPr>
              <a:t>cos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75" i="1">
                <a:latin typeface="Calibri"/>
                <a:cs typeface="Calibri"/>
              </a:rPr>
              <a:t>α</a:t>
            </a:r>
            <a:r>
              <a:rPr dirty="0" baseline="-10416" sz="1200" spc="60" i="1">
                <a:latin typeface="Calibri"/>
                <a:cs typeface="Calibri"/>
              </a:rPr>
              <a:t>ne</a:t>
            </a:r>
            <a:r>
              <a:rPr dirty="0" baseline="-10416" sz="1200" spc="195" i="1">
                <a:latin typeface="Calibri"/>
                <a:cs typeface="Calibri"/>
              </a:rPr>
              <a:t>w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baseline="-10416" sz="1200" spc="127" b="1">
                <a:latin typeface="Calibri"/>
                <a:cs typeface="Calibri"/>
              </a:rPr>
              <a:t>new</a:t>
            </a:r>
            <a:r>
              <a:rPr dirty="0" baseline="-10416" sz="1200" b="1">
                <a:latin typeface="Calibri"/>
                <a:cs typeface="Calibri"/>
              </a:rPr>
              <a:t>   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450850">
              <a:lnSpc>
                <a:spcPts val="555"/>
              </a:lnSpc>
              <a:spcBef>
                <a:spcPts val="330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390525">
              <a:lnSpc>
                <a:spcPts val="555"/>
              </a:lnSpc>
              <a:spcBef>
                <a:spcPts val="330"/>
              </a:spcBef>
              <a:tabLst>
                <a:tab pos="421005" algn="l"/>
              </a:tabLst>
            </a:pPr>
            <a:r>
              <a:rPr dirty="0" sz="800" spc="100" i="1">
                <a:latin typeface="Calibri"/>
                <a:cs typeface="Calibri"/>
              </a:rPr>
              <a:t>T	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70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algn="r" marR="394970">
              <a:lnSpc>
                <a:spcPts val="555"/>
              </a:lnSpc>
              <a:spcBef>
                <a:spcPts val="325"/>
              </a:spcBef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  <a:p>
            <a:pPr marL="920750">
              <a:lnSpc>
                <a:spcPts val="915"/>
              </a:lnSpc>
            </a:pPr>
            <a:r>
              <a:rPr dirty="0" sz="1100" spc="-190">
                <a:latin typeface="Lucida Sans Unicode"/>
                <a:cs typeface="Lucida Sans Unicode"/>
              </a:rPr>
              <a:t>∝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 </a:t>
            </a:r>
            <a:r>
              <a:rPr dirty="0" sz="1100" spc="-85" b="1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  <a:spcBef>
                <a:spcPts val="335"/>
              </a:spcBef>
            </a:pPr>
            <a:r>
              <a:rPr dirty="0" sz="1100" spc="55" i="1">
                <a:latin typeface="Calibri"/>
                <a:cs typeface="Calibri"/>
              </a:rPr>
              <a:t>cos</a:t>
            </a:r>
            <a:r>
              <a:rPr dirty="0" sz="1100" spc="55">
                <a:latin typeface="Calibri"/>
                <a:cs typeface="Calibri"/>
              </a:rPr>
              <a:t>(</a:t>
            </a:r>
            <a:r>
              <a:rPr dirty="0" sz="1100" spc="55" i="1">
                <a:latin typeface="Calibri"/>
                <a:cs typeface="Calibri"/>
              </a:rPr>
              <a:t>α</a:t>
            </a:r>
            <a:r>
              <a:rPr dirty="0" baseline="-10416" sz="1200" spc="82" i="1">
                <a:latin typeface="Calibri"/>
                <a:cs typeface="Calibri"/>
              </a:rPr>
              <a:t>new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cosα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dirty="0" sz="1100" spc="65">
                <a:latin typeface="Calibri"/>
                <a:cs typeface="Calibri"/>
              </a:rPr>
              <a:t>Thus </a:t>
            </a:r>
            <a:r>
              <a:rPr dirty="0" sz="1100" spc="55" i="1">
                <a:latin typeface="Calibri"/>
                <a:cs typeface="Calibri"/>
              </a:rPr>
              <a:t>α</a:t>
            </a:r>
            <a:r>
              <a:rPr dirty="0" baseline="-10416" sz="1200" spc="82" i="1">
                <a:latin typeface="Calibri"/>
                <a:cs typeface="Calibri"/>
              </a:rPr>
              <a:t>new</a:t>
            </a:r>
            <a:r>
              <a:rPr dirty="0" baseline="-10416" sz="1200" spc="31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greater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α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exactly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1084656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6602" y="2665069"/>
            <a:ext cx="63233" cy="6323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39</a:t>
            </a:r>
            <a:r>
              <a:rPr dirty="0" spc="75"/>
              <a:t>/1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283919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198434"/>
            <a:ext cx="3522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toy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dataset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40</a:t>
            </a:r>
            <a:r>
              <a:rPr dirty="0" spc="75"/>
              <a:t>/1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8692" y="695078"/>
            <a:ext cx="1831975" cy="1496060"/>
            <a:chOff x="418692" y="695078"/>
            <a:chExt cx="183197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4" name="object 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8692" y="695078"/>
            <a:ext cx="1831975" cy="1496060"/>
            <a:chOff x="418692" y="695078"/>
            <a:chExt cx="183197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34957" y="655026"/>
            <a:ext cx="282321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8" name="object 4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8692" y="695078"/>
            <a:ext cx="1831975" cy="1496060"/>
            <a:chOff x="418692" y="695078"/>
            <a:chExt cx="183197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34957" y="655026"/>
            <a:ext cx="282321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9" name="object 4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" y="155828"/>
            <a:ext cx="1858060" cy="26871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34957" y="100849"/>
            <a:ext cx="2824480" cy="27908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course,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15">
                <a:latin typeface="Calibri"/>
                <a:cs typeface="Calibri"/>
              </a:rPr>
              <a:t>reality,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There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massively parallel </a:t>
            </a:r>
            <a:r>
              <a:rPr dirty="0" sz="1100" spc="5">
                <a:latin typeface="Calibri"/>
                <a:cs typeface="Calibri"/>
              </a:rPr>
              <a:t>interconnected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-20">
                <a:latin typeface="Calibri"/>
                <a:cs typeface="Calibri"/>
              </a:rPr>
              <a:t>sense </a:t>
            </a:r>
            <a:r>
              <a:rPr dirty="0" sz="1100" spc="10">
                <a:latin typeface="Calibri"/>
                <a:cs typeface="Calibri"/>
              </a:rPr>
              <a:t>organs </a:t>
            </a:r>
            <a:r>
              <a:rPr dirty="0" sz="1100" spc="15">
                <a:latin typeface="Calibri"/>
                <a:cs typeface="Calibri"/>
              </a:rPr>
              <a:t>relay </a:t>
            </a:r>
            <a:r>
              <a:rPr dirty="0" sz="1100" spc="20">
                <a:latin typeface="Calibri"/>
                <a:cs typeface="Calibri"/>
              </a:rPr>
              <a:t>information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low-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Calibri"/>
                <a:cs typeface="Calibri"/>
              </a:rPr>
              <a:t>Some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-5">
                <a:latin typeface="Calibri"/>
                <a:cs typeface="Calibri"/>
              </a:rPr>
              <a:t>fire </a:t>
            </a:r>
            <a:r>
              <a:rPr dirty="0" sz="1100" spc="55">
                <a:latin typeface="Calibri"/>
                <a:cs typeface="Calibri"/>
              </a:rPr>
              <a:t>(in </a:t>
            </a:r>
            <a:r>
              <a:rPr dirty="0" sz="1100" spc="20">
                <a:latin typeface="Calibri"/>
                <a:cs typeface="Calibri"/>
              </a:rPr>
              <a:t>red)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>
                <a:latin typeface="Calibri"/>
                <a:cs typeface="Calibri"/>
              </a:rPr>
              <a:t>re-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sponse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0">
                <a:latin typeface="Calibri"/>
                <a:cs typeface="Calibri"/>
              </a:rPr>
              <a:t>information and </a:t>
            </a:r>
            <a:r>
              <a:rPr dirty="0" sz="1100" spc="35">
                <a:latin typeface="Calibri"/>
                <a:cs typeface="Calibri"/>
              </a:rPr>
              <a:t>in turn </a:t>
            </a:r>
            <a:r>
              <a:rPr dirty="0" sz="1100" spc="15">
                <a:latin typeface="Calibri"/>
                <a:cs typeface="Calibri"/>
              </a:rPr>
              <a:t>relay </a:t>
            </a:r>
            <a:r>
              <a:rPr dirty="0" sz="1100" spc="20">
                <a:latin typeface="Calibri"/>
                <a:cs typeface="Calibri"/>
              </a:rPr>
              <a:t> information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neurons </a:t>
            </a:r>
            <a:r>
              <a:rPr dirty="0" sz="1100" spc="20">
                <a:latin typeface="Calibri"/>
                <a:cs typeface="Calibri"/>
              </a:rPr>
              <a:t>they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connec- </a:t>
            </a:r>
            <a:r>
              <a:rPr dirty="0" sz="1100" spc="5">
                <a:latin typeface="Calibri"/>
                <a:cs typeface="Calibri"/>
              </a:rPr>
              <a:t> 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Calibri"/>
                <a:cs typeface="Calibri"/>
              </a:rPr>
              <a:t>These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(again,  in </a:t>
            </a:r>
            <a:r>
              <a:rPr dirty="0" sz="1100" spc="20">
                <a:latin typeface="Calibri"/>
                <a:cs typeface="Calibri"/>
              </a:rPr>
              <a:t>red)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process </a:t>
            </a:r>
            <a:r>
              <a:rPr dirty="0" sz="1100" spc="5">
                <a:latin typeface="Calibri"/>
                <a:cs typeface="Calibri"/>
              </a:rPr>
              <a:t>continues </a:t>
            </a:r>
            <a:r>
              <a:rPr dirty="0" sz="1100" spc="15">
                <a:latin typeface="Calibri"/>
                <a:cs typeface="Calibri"/>
              </a:rPr>
              <a:t>eventually </a:t>
            </a:r>
            <a:r>
              <a:rPr dirty="0" sz="1100" spc="20">
                <a:latin typeface="Calibri"/>
                <a:cs typeface="Calibri"/>
              </a:rPr>
              <a:t>resulting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response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(laughter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case)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100">
                <a:latin typeface="Calibri"/>
                <a:cs typeface="Calibri"/>
              </a:rPr>
              <a:t>An </a:t>
            </a:r>
            <a:r>
              <a:rPr dirty="0" sz="1100" spc="-5">
                <a:latin typeface="Calibri"/>
                <a:cs typeface="Calibri"/>
              </a:rPr>
              <a:t>average </a:t>
            </a:r>
            <a:r>
              <a:rPr dirty="0" sz="1100" spc="20">
                <a:latin typeface="Calibri"/>
                <a:cs typeface="Calibri"/>
              </a:rPr>
              <a:t>human </a:t>
            </a:r>
            <a:r>
              <a:rPr dirty="0" sz="1100" spc="30">
                <a:latin typeface="Calibri"/>
                <a:cs typeface="Calibri"/>
              </a:rPr>
              <a:t>brain </a:t>
            </a:r>
            <a:r>
              <a:rPr dirty="0" sz="1100" spc="15">
                <a:latin typeface="Calibri"/>
                <a:cs typeface="Calibri"/>
              </a:rPr>
              <a:t>has around </a:t>
            </a:r>
            <a:r>
              <a:rPr dirty="0" sz="1100">
                <a:latin typeface="Calibri"/>
                <a:cs typeface="Calibri"/>
              </a:rPr>
              <a:t>10</a:t>
            </a:r>
            <a:r>
              <a:rPr dirty="0" baseline="27777" sz="1200">
                <a:latin typeface="Calibri"/>
                <a:cs typeface="Calibri"/>
              </a:rPr>
              <a:t>11 </a:t>
            </a:r>
            <a:r>
              <a:rPr dirty="0" sz="1100" spc="10">
                <a:latin typeface="Calibri"/>
                <a:cs typeface="Calibri"/>
              </a:rPr>
              <a:t>(100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billion)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neurons!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950544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332648"/>
            <a:ext cx="63233" cy="632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2058898"/>
            <a:ext cx="63233" cy="6323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2613088"/>
            <a:ext cx="63233" cy="6323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8692" y="695078"/>
            <a:ext cx="1831975" cy="1496060"/>
            <a:chOff x="418692" y="695078"/>
            <a:chExt cx="183197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8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point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Calibri"/>
                <a:cs typeface="Calibri"/>
              </a:rPr>
              <a:t>), apply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correc-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45">
                <a:latin typeface="Calibri"/>
                <a:cs typeface="Calibri"/>
              </a:rPr>
              <a:t>k 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1" name="object 5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point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Calibri"/>
                <a:cs typeface="Calibri"/>
              </a:rPr>
              <a:t>), apply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correc-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45">
                <a:latin typeface="Calibri"/>
                <a:cs typeface="Calibri"/>
              </a:rPr>
              <a:t>k 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3" name="object 5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point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sz="1100" spc="40">
                <a:latin typeface="Calibri"/>
                <a:cs typeface="Calibri"/>
              </a:rPr>
              <a:t>), apply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correc-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45">
                <a:latin typeface="Calibri"/>
                <a:cs typeface="Calibri"/>
              </a:rPr>
              <a:t>k 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3" name="object 5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point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sz="1100" spc="40">
                <a:latin typeface="Calibri"/>
                <a:cs typeface="Calibri"/>
              </a:rPr>
              <a:t>), apply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correc-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45">
                <a:latin typeface="Calibri"/>
                <a:cs typeface="Calibri"/>
              </a:rPr>
              <a:t>k 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5" name="object 5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apply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correc-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6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45">
                <a:latin typeface="Calibri"/>
                <a:cs typeface="Calibri"/>
              </a:rPr>
              <a:t>k 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5" name="object 5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apply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correc-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6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45">
                <a:latin typeface="Calibri"/>
                <a:cs typeface="Calibri"/>
              </a:rPr>
              <a:t>k 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3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3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" y="155828"/>
            <a:ext cx="1858060" cy="26871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177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massively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parallel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ensures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division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point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3</a:t>
            </a:r>
            <a:r>
              <a:rPr dirty="0" sz="1100" spc="40">
                <a:latin typeface="Calibri"/>
                <a:cs typeface="Calibri"/>
              </a:rPr>
              <a:t>), apply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correc-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45">
                <a:latin typeface="Calibri"/>
                <a:cs typeface="Calibri"/>
              </a:rPr>
              <a:t>k 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point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3</a:t>
            </a:r>
            <a:r>
              <a:rPr dirty="0" sz="1100" spc="40">
                <a:latin typeface="Calibri"/>
                <a:cs typeface="Calibri"/>
              </a:rPr>
              <a:t>), apply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correc-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Calibri"/>
                <a:cs typeface="Calibri"/>
              </a:rPr>
              <a:t>tion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75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65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45">
                <a:latin typeface="Calibri"/>
                <a:cs typeface="Calibri"/>
              </a:rPr>
              <a:t>k 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8" name="object 5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point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Calibri"/>
                <a:cs typeface="Calibri"/>
              </a:rPr>
              <a:t>),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8" name="object 5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point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1</a:t>
            </a:r>
            <a:r>
              <a:rPr dirty="0" sz="1100" spc="40">
                <a:latin typeface="Calibri"/>
                <a:cs typeface="Calibri"/>
              </a:rPr>
              <a:t>),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0" name="object 6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point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sz="1100" spc="40">
                <a:latin typeface="Calibri"/>
                <a:cs typeface="Calibri"/>
              </a:rPr>
              <a:t>),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0" name="object 6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point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2</a:t>
            </a:r>
            <a:r>
              <a:rPr dirty="0" sz="1100" spc="40">
                <a:latin typeface="Calibri"/>
                <a:cs typeface="Calibri"/>
              </a:rPr>
              <a:t>),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2" name="object 6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2" name="object 6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4" name="object 6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3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4" name="object 6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3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6" name="object 6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" y="155828"/>
            <a:ext cx="1858060" cy="26871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241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massively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parallel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ensures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division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perform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role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respond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stimulus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6" name="object 6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point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65">
                <a:latin typeface="Calibri"/>
                <a:cs typeface="Calibri"/>
              </a:rPr>
              <a:t>),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10">
                <a:latin typeface="Calibri"/>
                <a:cs typeface="Calibri"/>
              </a:rPr>
              <a:t> 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8" name="object 6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50">
                <a:latin typeface="Calibri"/>
                <a:cs typeface="Calibri"/>
              </a:rPr>
              <a:t>Randomly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pick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">
                <a:latin typeface="Calibri"/>
                <a:cs typeface="Calibri"/>
              </a:rPr>
              <a:t> point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>
                <a:latin typeface="Calibri"/>
                <a:cs typeface="Calibri"/>
              </a:rPr>
              <a:t>3</a:t>
            </a:r>
            <a:r>
              <a:rPr dirty="0" sz="1100" spc="40">
                <a:latin typeface="Calibri"/>
                <a:cs typeface="Calibri"/>
              </a:rPr>
              <a:t>),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no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2760357" y="1763393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65" b="1">
                <a:latin typeface="Calibri"/>
                <a:cs typeface="Calibri"/>
              </a:rPr>
              <a:t>0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90" b="1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(</a:t>
            </a:r>
            <a:r>
              <a:rPr dirty="0" sz="1100" spc="65">
                <a:latin typeface="Calibri"/>
                <a:cs typeface="Calibri"/>
              </a:rPr>
              <a:t>y</a:t>
            </a:r>
            <a:r>
              <a:rPr dirty="0" sz="1100" spc="-5">
                <a:latin typeface="Calibri"/>
                <a:cs typeface="Calibri"/>
              </a:rPr>
              <a:t>ou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</a:t>
            </a:r>
            <a:r>
              <a:rPr dirty="0" sz="1100" spc="-10">
                <a:latin typeface="Calibri"/>
                <a:cs typeface="Calibri"/>
              </a:rPr>
              <a:t>he</a:t>
            </a:r>
            <a:r>
              <a:rPr dirty="0" sz="1100" spc="-35">
                <a:latin typeface="Calibri"/>
                <a:cs typeface="Calibri"/>
              </a:rPr>
              <a:t>c</a:t>
            </a:r>
            <a:r>
              <a:rPr dirty="0" sz="1100" spc="70">
                <a:latin typeface="Calibri"/>
                <a:cs typeface="Calibri"/>
              </a:rPr>
              <a:t>k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  </a:t>
            </a:r>
            <a:r>
              <a:rPr dirty="0" sz="1100" spc="45">
                <a:latin typeface="Calibri"/>
                <a:cs typeface="Calibri"/>
              </a:rPr>
              <a:t>visually)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8" name="object 6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386" y="182888"/>
            <a:ext cx="1800225" cy="1980564"/>
            <a:chOff x="602386" y="182888"/>
            <a:chExt cx="1800225" cy="1980564"/>
          </a:xfrm>
        </p:grpSpPr>
        <p:sp>
          <p:nvSpPr>
            <p:cNvPr id="3" name="object 3"/>
            <p:cNvSpPr/>
            <p:nvPr/>
          </p:nvSpPr>
          <p:spPr>
            <a:xfrm>
              <a:off x="1142530" y="144292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5093" y="140341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2530" y="193029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020" y="18796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4478" y="1015601"/>
              <a:ext cx="178435" cy="427355"/>
            </a:xfrm>
            <a:custGeom>
              <a:avLst/>
              <a:gdLst/>
              <a:ahLst/>
              <a:cxnLst/>
              <a:rect l="l" t="t" r="r" b="b"/>
              <a:pathLst>
                <a:path w="178434" h="427355">
                  <a:moveTo>
                    <a:pt x="178051" y="4273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1707" y="1013260"/>
              <a:ext cx="69215" cy="45085"/>
            </a:xfrm>
            <a:custGeom>
              <a:avLst/>
              <a:gdLst/>
              <a:ahLst/>
              <a:cxnLst/>
              <a:rect l="l" t="t" r="r" b="b"/>
              <a:pathLst>
                <a:path w="69215" h="45084">
                  <a:moveTo>
                    <a:pt x="0" y="44803"/>
                  </a:moveTo>
                  <a:lnTo>
                    <a:pt x="11321" y="33812"/>
                  </a:lnTo>
                  <a:lnTo>
                    <a:pt x="18229" y="22394"/>
                  </a:lnTo>
                  <a:lnTo>
                    <a:pt x="21471" y="10980"/>
                  </a:lnTo>
                  <a:lnTo>
                    <a:pt x="21796" y="0"/>
                  </a:lnTo>
                  <a:lnTo>
                    <a:pt x="29822" y="7501"/>
                  </a:lnTo>
                  <a:lnTo>
                    <a:pt x="40209" y="13236"/>
                  </a:lnTo>
                  <a:lnTo>
                    <a:pt x="53180" y="16371"/>
                  </a:lnTo>
                  <a:lnTo>
                    <a:pt x="68957" y="160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530" y="727824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715098"/>
                  </a:moveTo>
                  <a:lnTo>
                    <a:pt x="178774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77788" y="725369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0" y="22877"/>
                  </a:moveTo>
                  <a:lnTo>
                    <a:pt x="15607" y="20823"/>
                  </a:lnTo>
                  <a:lnTo>
                    <a:pt x="27936" y="15799"/>
                  </a:lnTo>
                  <a:lnTo>
                    <a:pt x="37329" y="8595"/>
                  </a:lnTo>
                  <a:lnTo>
                    <a:pt x="44129" y="0"/>
                  </a:lnTo>
                  <a:lnTo>
                    <a:pt x="46084" y="10783"/>
                  </a:lnTo>
                  <a:lnTo>
                    <a:pt x="50983" y="21560"/>
                  </a:lnTo>
                  <a:lnTo>
                    <a:pt x="59497" y="31794"/>
                  </a:lnTo>
                  <a:lnTo>
                    <a:pt x="72303" y="40951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530" y="1084520"/>
              <a:ext cx="1075690" cy="358775"/>
            </a:xfrm>
            <a:custGeom>
              <a:avLst/>
              <a:gdLst/>
              <a:ahLst/>
              <a:cxnLst/>
              <a:rect l="l" t="t" r="r" b="b"/>
              <a:pathLst>
                <a:path w="1075689" h="358775">
                  <a:moveTo>
                    <a:pt x="0" y="358402"/>
                  </a:moveTo>
                  <a:lnTo>
                    <a:pt x="107520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7104" y="1058745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80" h="71119">
                  <a:moveTo>
                    <a:pt x="0" y="0"/>
                  </a:moveTo>
                  <a:lnTo>
                    <a:pt x="10122" y="12077"/>
                  </a:lnTo>
                  <a:lnTo>
                    <a:pt x="20990" y="19789"/>
                  </a:lnTo>
                  <a:lnTo>
                    <a:pt x="32122" y="23850"/>
                  </a:lnTo>
                  <a:lnTo>
                    <a:pt x="43035" y="24973"/>
                  </a:lnTo>
                  <a:lnTo>
                    <a:pt x="34979" y="32420"/>
                  </a:lnTo>
                  <a:lnTo>
                    <a:pt x="28510" y="42348"/>
                  </a:lnTo>
                  <a:lnTo>
                    <a:pt x="24442" y="55039"/>
                  </a:lnTo>
                  <a:lnTo>
                    <a:pt x="23591" y="70774"/>
                  </a:lnTo>
                </a:path>
              </a:pathLst>
            </a:custGeom>
            <a:ln w="506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7329" y="1264522"/>
              <a:ext cx="535305" cy="178435"/>
            </a:xfrm>
            <a:custGeom>
              <a:avLst/>
              <a:gdLst/>
              <a:ahLst/>
              <a:cxnLst/>
              <a:rect l="l" t="t" r="r" b="b"/>
              <a:pathLst>
                <a:path w="535305" h="178434">
                  <a:moveTo>
                    <a:pt x="535200" y="1784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4926" y="1238747"/>
              <a:ext cx="43180" cy="71120"/>
            </a:xfrm>
            <a:custGeom>
              <a:avLst/>
              <a:gdLst/>
              <a:ahLst/>
              <a:cxnLst/>
              <a:rect l="l" t="t" r="r" b="b"/>
              <a:pathLst>
                <a:path w="43179" h="71119">
                  <a:moveTo>
                    <a:pt x="19444" y="70774"/>
                  </a:moveTo>
                  <a:lnTo>
                    <a:pt x="18592" y="55039"/>
                  </a:lnTo>
                  <a:lnTo>
                    <a:pt x="14525" y="42348"/>
                  </a:lnTo>
                  <a:lnTo>
                    <a:pt x="8056" y="32420"/>
                  </a:lnTo>
                  <a:lnTo>
                    <a:pt x="0" y="24974"/>
                  </a:lnTo>
                  <a:lnTo>
                    <a:pt x="10912" y="23850"/>
                  </a:lnTo>
                  <a:lnTo>
                    <a:pt x="22044" y="19789"/>
                  </a:lnTo>
                  <a:lnTo>
                    <a:pt x="32912" y="12077"/>
                  </a:lnTo>
                  <a:lnTo>
                    <a:pt x="43035" y="0"/>
                  </a:lnTo>
                </a:path>
              </a:pathLst>
            </a:custGeom>
            <a:ln w="506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3755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178774" y="0"/>
                  </a:moveTo>
                  <a:lnTo>
                    <a:pt x="0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6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18073"/>
                  </a:moveTo>
                  <a:lnTo>
                    <a:pt x="56695" y="20128"/>
                  </a:lnTo>
                  <a:lnTo>
                    <a:pt x="44366" y="25152"/>
                  </a:lnTo>
                  <a:lnTo>
                    <a:pt x="34973" y="32356"/>
                  </a:lnTo>
                  <a:lnTo>
                    <a:pt x="28173" y="40951"/>
                  </a:lnTo>
                  <a:lnTo>
                    <a:pt x="26218" y="30167"/>
                  </a:lnTo>
                  <a:lnTo>
                    <a:pt x="21319" y="19391"/>
                  </a:lnTo>
                  <a:lnTo>
                    <a:pt x="12805" y="9156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2530" y="1442923"/>
              <a:ext cx="179070" cy="715645"/>
            </a:xfrm>
            <a:custGeom>
              <a:avLst/>
              <a:gdLst/>
              <a:ahLst/>
              <a:cxnLst/>
              <a:rect l="l" t="t" r="r" b="b"/>
              <a:pathLst>
                <a:path w="179069" h="715644">
                  <a:moveTo>
                    <a:pt x="0" y="0"/>
                  </a:moveTo>
                  <a:lnTo>
                    <a:pt x="178774" y="715098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7788" y="2119525"/>
              <a:ext cx="72390" cy="41275"/>
            </a:xfrm>
            <a:custGeom>
              <a:avLst/>
              <a:gdLst/>
              <a:ahLst/>
              <a:cxnLst/>
              <a:rect l="l" t="t" r="r" b="b"/>
              <a:pathLst>
                <a:path w="72390" h="41275">
                  <a:moveTo>
                    <a:pt x="72303" y="0"/>
                  </a:moveTo>
                  <a:lnTo>
                    <a:pt x="59497" y="9156"/>
                  </a:lnTo>
                  <a:lnTo>
                    <a:pt x="50983" y="19391"/>
                  </a:lnTo>
                  <a:lnTo>
                    <a:pt x="46084" y="30167"/>
                  </a:lnTo>
                  <a:lnTo>
                    <a:pt x="44129" y="40951"/>
                  </a:lnTo>
                  <a:lnTo>
                    <a:pt x="37329" y="32356"/>
                  </a:lnTo>
                  <a:lnTo>
                    <a:pt x="27936" y="25152"/>
                  </a:lnTo>
                  <a:lnTo>
                    <a:pt x="15607" y="20128"/>
                  </a:lnTo>
                  <a:lnTo>
                    <a:pt x="0" y="18073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222792" y="1383117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786" y="12311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523" y="768031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9530" y="480033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9528" y="840027"/>
            <a:ext cx="200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798" y="1239112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05" y="213911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	</a:t>
            </a: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398" y="695078"/>
            <a:ext cx="2008505" cy="1496060"/>
            <a:chOff x="242398" y="695078"/>
            <a:chExt cx="2008505" cy="1496060"/>
          </a:xfrm>
        </p:grpSpPr>
        <p:sp>
          <p:nvSpPr>
            <p:cNvPr id="27" name="object 27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7222" y="985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7226" y="6976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97237" y="10576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18" y="1237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7222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97226" y="213762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6099" y="1442923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716430" y="0"/>
                  </a:moveTo>
                  <a:lnTo>
                    <a:pt x="0" y="71643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223" y="211153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52699" y="52700"/>
                  </a:moveTo>
                  <a:lnTo>
                    <a:pt x="38258" y="46431"/>
                  </a:lnTo>
                  <a:lnTo>
                    <a:pt x="25101" y="44395"/>
                  </a:lnTo>
                  <a:lnTo>
                    <a:pt x="13340" y="45740"/>
                  </a:lnTo>
                  <a:lnTo>
                    <a:pt x="3087" y="49611"/>
                  </a:lnTo>
                  <a:lnTo>
                    <a:pt x="6959" y="39358"/>
                  </a:lnTo>
                  <a:lnTo>
                    <a:pt x="8304" y="27597"/>
                  </a:lnTo>
                  <a:lnTo>
                    <a:pt x="6268" y="14440"/>
                  </a:ln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7352" y="1442923"/>
              <a:ext cx="895350" cy="287020"/>
            </a:xfrm>
            <a:custGeom>
              <a:avLst/>
              <a:gdLst/>
              <a:ahLst/>
              <a:cxnLst/>
              <a:rect l="l" t="t" r="r" b="b"/>
              <a:pathLst>
                <a:path w="895350" h="287019">
                  <a:moveTo>
                    <a:pt x="895177" y="0"/>
                  </a:moveTo>
                  <a:lnTo>
                    <a:pt x="0" y="28645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4936" y="168450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42810" y="71185"/>
                  </a:moveTo>
                  <a:lnTo>
                    <a:pt x="32816" y="58964"/>
                  </a:lnTo>
                  <a:lnTo>
                    <a:pt x="22021" y="51107"/>
                  </a:lnTo>
                  <a:lnTo>
                    <a:pt x="10918" y="46904"/>
                  </a:lnTo>
                  <a:lnTo>
                    <a:pt x="0" y="45647"/>
                  </a:lnTo>
                  <a:lnTo>
                    <a:pt x="8160" y="38284"/>
                  </a:lnTo>
                  <a:lnTo>
                    <a:pt x="14761" y="28417"/>
                  </a:lnTo>
                  <a:lnTo>
                    <a:pt x="18989" y="15753"/>
                  </a:lnTo>
                  <a:lnTo>
                    <a:pt x="20032" y="0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6880" y="1013534"/>
              <a:ext cx="715645" cy="429895"/>
            </a:xfrm>
            <a:custGeom>
              <a:avLst/>
              <a:gdLst/>
              <a:ahLst/>
              <a:cxnLst/>
              <a:rect l="l" t="t" r="r" b="b"/>
              <a:pathLst>
                <a:path w="715644" h="429894">
                  <a:moveTo>
                    <a:pt x="715650" y="4293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4700" y="997131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69">
                  <a:moveTo>
                    <a:pt x="9076" y="64189"/>
                  </a:moveTo>
                  <a:lnTo>
                    <a:pt x="11667" y="48590"/>
                  </a:lnTo>
                  <a:lnTo>
                    <a:pt x="10445" y="35274"/>
                  </a:lnTo>
                  <a:lnTo>
                    <a:pt x="6270" y="24142"/>
                  </a:lnTo>
                  <a:lnTo>
                    <a:pt x="0" y="15094"/>
                  </a:lnTo>
                  <a:lnTo>
                    <a:pt x="10933" y="16369"/>
                  </a:lnTo>
                  <a:lnTo>
                    <a:pt x="22721" y="14814"/>
                  </a:lnTo>
                  <a:lnTo>
                    <a:pt x="35045" y="9626"/>
                  </a:lnTo>
                  <a:lnTo>
                    <a:pt x="47589" y="0"/>
                  </a:lnTo>
                </a:path>
              </a:pathLst>
            </a:custGeom>
            <a:ln w="5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41" y="1190449"/>
              <a:ext cx="194819" cy="2550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42530" y="833775"/>
              <a:ext cx="895985" cy="609600"/>
            </a:xfrm>
            <a:custGeom>
              <a:avLst/>
              <a:gdLst/>
              <a:ahLst/>
              <a:cxnLst/>
              <a:rect l="l" t="t" r="r" b="b"/>
              <a:pathLst>
                <a:path w="895985" h="609600">
                  <a:moveTo>
                    <a:pt x="0" y="609147"/>
                  </a:moveTo>
                  <a:lnTo>
                    <a:pt x="89580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992057" y="819973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4" h="62230">
                  <a:moveTo>
                    <a:pt x="0" y="0"/>
                  </a:moveTo>
                  <a:lnTo>
                    <a:pt x="13072" y="8901"/>
                  </a:lnTo>
                  <a:lnTo>
                    <a:pt x="25674" y="13383"/>
                  </a:lnTo>
                  <a:lnTo>
                    <a:pt x="37534" y="14266"/>
                  </a:lnTo>
                  <a:lnTo>
                    <a:pt x="48381" y="12373"/>
                  </a:lnTo>
                  <a:lnTo>
                    <a:pt x="42633" y="21764"/>
                  </a:lnTo>
                  <a:lnTo>
                    <a:pt x="39095" y="33118"/>
                  </a:lnTo>
                  <a:lnTo>
                    <a:pt x="38630" y="46485"/>
                  </a:lnTo>
                  <a:lnTo>
                    <a:pt x="42103" y="61915"/>
                  </a:lnTo>
                </a:path>
              </a:pathLst>
            </a:custGeom>
            <a:ln w="50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760357" y="100849"/>
            <a:ext cx="2171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initialized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125" b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random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396354"/>
            <a:ext cx="63233" cy="63233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2760357" y="310882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observe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currently,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30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34957" y="482954"/>
            <a:ext cx="2823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positive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w</a:t>
            </a:r>
            <a:r>
              <a:rPr dirty="0" sz="1100" spc="-125" b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235">
                <a:latin typeface="Lucida Sans Unicode"/>
                <a:cs typeface="Lucida Sans Unicode"/>
              </a:rPr>
              <a:t> 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734957" y="655026"/>
            <a:ext cx="282321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35">
                <a:latin typeface="Calibri"/>
                <a:cs typeface="Calibri"/>
              </a:rPr>
              <a:t>90</a:t>
            </a:r>
            <a:r>
              <a:rPr dirty="0" baseline="27777" sz="1200" spc="-52">
                <a:latin typeface="Cambria"/>
                <a:cs typeface="Cambria"/>
              </a:rPr>
              <a:t>◦</a:t>
            </a:r>
            <a:r>
              <a:rPr dirty="0" sz="1100" spc="-35">
                <a:latin typeface="Calibri"/>
                <a:cs typeface="Calibri"/>
              </a:rPr>
              <a:t>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negative 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(the situation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5">
                <a:latin typeface="Calibri"/>
                <a:cs typeface="Calibri"/>
              </a:rPr>
              <a:t>exactly </a:t>
            </a:r>
            <a:r>
              <a:rPr dirty="0" sz="1100" spc="5">
                <a:latin typeface="Calibri"/>
                <a:cs typeface="Calibri"/>
              </a:rPr>
              <a:t>oppsite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actually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be)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15">
                <a:latin typeface="Calibri"/>
                <a:cs typeface="Calibri"/>
              </a:rPr>
              <a:t>now </a:t>
            </a:r>
            <a:r>
              <a:rPr dirty="0" sz="1100" spc="30">
                <a:latin typeface="Calibri"/>
                <a:cs typeface="Calibri"/>
              </a:rPr>
              <a:t>run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25">
                <a:latin typeface="Calibri"/>
                <a:cs typeface="Calibri"/>
              </a:rPr>
              <a:t>randomly </a:t>
            </a:r>
            <a:r>
              <a:rPr dirty="0" sz="1100" spc="15">
                <a:latin typeface="Calibri"/>
                <a:cs typeface="Calibri"/>
              </a:rPr>
              <a:t>going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over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has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converged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7" name="object 6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2123"/>
            <a:ext cx="311658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1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2.6:</a:t>
            </a:r>
            <a:r>
              <a:rPr dirty="0" sz="1400" spc="390" b="1">
                <a:latin typeface="Calibri"/>
                <a:cs typeface="Calibri"/>
              </a:rPr>
              <a:t> </a:t>
            </a:r>
            <a:r>
              <a:rPr dirty="0" sz="1400" spc="140" b="1">
                <a:latin typeface="Calibri"/>
                <a:cs typeface="Calibri"/>
              </a:rPr>
              <a:t>Proof</a:t>
            </a:r>
            <a:r>
              <a:rPr dirty="0" sz="1400" spc="210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of</a:t>
            </a:r>
            <a:r>
              <a:rPr dirty="0" sz="1400" spc="215" b="1">
                <a:latin typeface="Calibri"/>
                <a:cs typeface="Calibri"/>
              </a:rPr>
              <a:t> </a:t>
            </a:r>
            <a:r>
              <a:rPr dirty="0" sz="1400" spc="125" b="1">
                <a:latin typeface="Calibri"/>
                <a:cs typeface="Calibri"/>
              </a:rPr>
              <a:t>Convergence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42</a:t>
            </a:r>
            <a:r>
              <a:rPr dirty="0" spc="75"/>
              <a:t>/1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215085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129600"/>
            <a:ext cx="478790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faith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intuition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why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works,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formal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proof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convergence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43</a:t>
            </a:r>
            <a:r>
              <a:rPr dirty="0" spc="75"/>
              <a:t>/1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387004"/>
            <a:ext cx="4769485" cy="5924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200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09194" y="387004"/>
            <a:ext cx="4845685" cy="5924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50800" marR="43180">
              <a:lnSpc>
                <a:spcPct val="102600"/>
              </a:lnSpc>
              <a:spcBef>
                <a:spcPts val="200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numbers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baseline="-10416" sz="1200" spc="67" i="1">
                <a:latin typeface="Calibri"/>
                <a:cs typeface="Calibri"/>
              </a:rPr>
              <a:t>n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exist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387004"/>
            <a:ext cx="4769485" cy="4203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894" y="787690"/>
            <a:ext cx="4926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numbers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baseline="-10416" sz="1200" spc="67" i="1">
                <a:latin typeface="Calibri"/>
                <a:cs typeface="Calibri"/>
              </a:rPr>
              <a:t>n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exist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1894" y="959763"/>
            <a:ext cx="24295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6336" y="85585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92577" y="933245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70631" y="959763"/>
            <a:ext cx="8089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387004"/>
            <a:ext cx="4769485" cy="4203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894" y="787690"/>
            <a:ext cx="4926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numbers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baseline="-10416" sz="1200" spc="67" i="1">
                <a:latin typeface="Calibri"/>
                <a:cs typeface="Calibri"/>
              </a:rPr>
              <a:t>n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exist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112" y="1017865"/>
            <a:ext cx="6699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959763"/>
            <a:ext cx="2378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6336" y="85585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2577" y="93324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2577" y="103804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0631" y="959763"/>
            <a:ext cx="181228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2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36813" y="1027923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3053" y="1105317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894" y="1131835"/>
            <a:ext cx="2893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873250" algn="l"/>
              </a:tabLst>
            </a:pP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baseline="-20833" sz="1200" spc="150" i="1">
                <a:latin typeface="Calibri"/>
                <a:cs typeface="Calibri"/>
              </a:rPr>
              <a:t>i</a:t>
            </a:r>
            <a:r>
              <a:rPr dirty="0" baseline="-20833" sz="1200" spc="202">
                <a:latin typeface="Calibri"/>
                <a:cs typeface="Calibri"/>
              </a:rPr>
              <a:t>=1</a:t>
            </a:r>
            <a:r>
              <a:rPr dirty="0" baseline="-20833" sz="1200" spc="7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168478"/>
            <a:ext cx="2045817" cy="259201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241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massively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parallel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ensures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division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perform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role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respond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stimulus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78929" y="2898966"/>
            <a:ext cx="133858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simplified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illustration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387004"/>
            <a:ext cx="4769485" cy="4203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894" y="787690"/>
            <a:ext cx="4926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numbers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baseline="-10416" sz="1200" spc="67" i="1">
                <a:latin typeface="Calibri"/>
                <a:cs typeface="Calibri"/>
              </a:rPr>
              <a:t>n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exist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112" y="1017865"/>
            <a:ext cx="6699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959763"/>
            <a:ext cx="2378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6336" y="85585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2577" y="93324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2577" y="103804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0631" y="959763"/>
            <a:ext cx="181228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2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36813" y="1027923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3053" y="1105317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894" y="1131835"/>
            <a:ext cx="2893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873250" algn="l"/>
              </a:tabLst>
            </a:pP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baseline="-20833" sz="1200" spc="150" i="1">
                <a:latin typeface="Calibri"/>
                <a:cs typeface="Calibri"/>
              </a:rPr>
              <a:t>i</a:t>
            </a:r>
            <a:r>
              <a:rPr dirty="0" baseline="-20833" sz="1200" spc="202">
                <a:latin typeface="Calibri"/>
                <a:cs typeface="Calibri"/>
              </a:rPr>
              <a:t>=1</a:t>
            </a:r>
            <a:r>
              <a:rPr dirty="0" baseline="-20833" sz="1200" spc="7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7294" y="1486787"/>
            <a:ext cx="87756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Proposition: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387004"/>
            <a:ext cx="4769485" cy="4203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894" y="787690"/>
            <a:ext cx="4926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numbers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baseline="-10416" sz="1200" spc="67" i="1">
                <a:latin typeface="Calibri"/>
                <a:cs typeface="Calibri"/>
              </a:rPr>
              <a:t>n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exist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112" y="1017865"/>
            <a:ext cx="6699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959763"/>
            <a:ext cx="2378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6336" y="85585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2577" y="93324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2577" y="103804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0631" y="959763"/>
            <a:ext cx="181228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2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36813" y="1027923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3053" y="1105317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894" y="1131835"/>
            <a:ext cx="2893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873250" algn="l"/>
              </a:tabLst>
            </a:pP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baseline="-20833" sz="1200" spc="150" i="1">
                <a:latin typeface="Calibri"/>
                <a:cs typeface="Calibri"/>
              </a:rPr>
              <a:t>i</a:t>
            </a:r>
            <a:r>
              <a:rPr dirty="0" baseline="-20833" sz="1200" spc="202">
                <a:latin typeface="Calibri"/>
                <a:cs typeface="Calibri"/>
              </a:rPr>
              <a:t>=1</a:t>
            </a:r>
            <a:r>
              <a:rPr dirty="0" baseline="-20833" sz="1200" spc="7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7294" y="1486787"/>
            <a:ext cx="41306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Proposition:</a:t>
            </a:r>
            <a:r>
              <a:rPr dirty="0" sz="1100" spc="240" b="1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3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finite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separable,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387004"/>
            <a:ext cx="4769485" cy="4203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894" y="787690"/>
            <a:ext cx="4926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numbers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baseline="-10416" sz="1200" spc="67" i="1">
                <a:latin typeface="Calibri"/>
                <a:cs typeface="Calibri"/>
              </a:rPr>
              <a:t>n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exist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112" y="1017865"/>
            <a:ext cx="6699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959763"/>
            <a:ext cx="2378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6336" y="85585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2577" y="93324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2577" y="103804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0631" y="959763"/>
            <a:ext cx="181228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2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36813" y="1027923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3053" y="1105317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894" y="1131835"/>
            <a:ext cx="2893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873250" algn="l"/>
              </a:tabLst>
            </a:pP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baseline="-20833" sz="1200" spc="150" i="1">
                <a:latin typeface="Calibri"/>
                <a:cs typeface="Calibri"/>
              </a:rPr>
              <a:t>i</a:t>
            </a:r>
            <a:r>
              <a:rPr dirty="0" baseline="-20833" sz="1200" spc="202">
                <a:latin typeface="Calibri"/>
                <a:cs typeface="Calibri"/>
              </a:rPr>
              <a:t>=1</a:t>
            </a:r>
            <a:r>
              <a:rPr dirty="0" baseline="-20833" sz="1200" spc="7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1894" y="1486787"/>
            <a:ext cx="511683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Proposition:</a:t>
            </a:r>
            <a:r>
              <a:rPr dirty="0" sz="1100" spc="240" b="1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6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finite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algorithm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updates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vector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w</a:t>
            </a:r>
            <a:r>
              <a:rPr dirty="0" baseline="-10416" sz="1200" spc="89" i="1">
                <a:latin typeface="Calibri"/>
                <a:cs typeface="Calibri"/>
              </a:rPr>
              <a:t>t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finite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number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times.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387004"/>
            <a:ext cx="4769485" cy="4203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894" y="787690"/>
            <a:ext cx="4926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numbers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baseline="-10416" sz="1200" spc="67" i="1">
                <a:latin typeface="Calibri"/>
                <a:cs typeface="Calibri"/>
              </a:rPr>
              <a:t>n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exist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112" y="1017865"/>
            <a:ext cx="6699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959763"/>
            <a:ext cx="2378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6336" y="85585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2577" y="93324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2577" y="103804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0631" y="959763"/>
            <a:ext cx="181228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2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36813" y="1027923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3053" y="1105317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894" y="1131835"/>
            <a:ext cx="2893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873250" algn="l"/>
              </a:tabLst>
            </a:pP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baseline="-20833" sz="1200" spc="150" i="1">
                <a:latin typeface="Calibri"/>
                <a:cs typeface="Calibri"/>
              </a:rPr>
              <a:t>i</a:t>
            </a:r>
            <a:r>
              <a:rPr dirty="0" baseline="-20833" sz="1200" spc="202">
                <a:latin typeface="Calibri"/>
                <a:cs typeface="Calibri"/>
              </a:rPr>
              <a:t>=1</a:t>
            </a:r>
            <a:r>
              <a:rPr dirty="0" baseline="-20833" sz="1200" spc="7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1894" y="1486787"/>
            <a:ext cx="511683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Proposition: </a:t>
            </a: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5">
                <a:latin typeface="Calibri"/>
                <a:cs typeface="Calibri"/>
              </a:rPr>
              <a:t>sets </a:t>
            </a: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0">
                <a:latin typeface="Calibri"/>
                <a:cs typeface="Calibri"/>
              </a:rPr>
              <a:t>finite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separable, the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15">
                <a:latin typeface="Calibri"/>
                <a:cs typeface="Calibri"/>
              </a:rPr>
              <a:t>updates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weight </a:t>
            </a:r>
            <a:r>
              <a:rPr dirty="0" sz="1100" spc="10">
                <a:latin typeface="Calibri"/>
                <a:cs typeface="Calibri"/>
              </a:rPr>
              <a:t>vector </a:t>
            </a:r>
            <a:r>
              <a:rPr dirty="0" sz="1100" spc="60" b="1">
                <a:latin typeface="Calibri"/>
                <a:cs typeface="Calibri"/>
              </a:rPr>
              <a:t>w</a:t>
            </a:r>
            <a:r>
              <a:rPr dirty="0" baseline="-10416" sz="1200" spc="89" i="1">
                <a:latin typeface="Calibri"/>
                <a:cs typeface="Calibri"/>
              </a:rPr>
              <a:t>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finite number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5">
                <a:latin typeface="Calibri"/>
                <a:cs typeface="Calibri"/>
              </a:rPr>
              <a:t>times. </a:t>
            </a: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words: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vectors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6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3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tested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cyclically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after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other,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387004"/>
            <a:ext cx="4769485" cy="4203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894" y="787690"/>
            <a:ext cx="4926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numbers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baseline="-10416" sz="1200" spc="67" i="1">
                <a:latin typeface="Calibri"/>
                <a:cs typeface="Calibri"/>
              </a:rPr>
              <a:t>n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exist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112" y="1017865"/>
            <a:ext cx="6699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959763"/>
            <a:ext cx="2378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6336" y="85585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2577" y="93324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2577" y="103804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0631" y="959763"/>
            <a:ext cx="181228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2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36813" y="1027923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3053" y="1105317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894" y="1131835"/>
            <a:ext cx="2893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873250" algn="l"/>
              </a:tabLst>
            </a:pP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baseline="-20833" sz="1200" spc="150" i="1">
                <a:latin typeface="Calibri"/>
                <a:cs typeface="Calibri"/>
              </a:rPr>
              <a:t>i</a:t>
            </a:r>
            <a:r>
              <a:rPr dirty="0" baseline="-20833" sz="1200" spc="202">
                <a:latin typeface="Calibri"/>
                <a:cs typeface="Calibri"/>
              </a:rPr>
              <a:t>=1</a:t>
            </a:r>
            <a:r>
              <a:rPr dirty="0" baseline="-20833" sz="1200" spc="7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1894" y="1486787"/>
            <a:ext cx="511683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Proposition: </a:t>
            </a: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5">
                <a:latin typeface="Calibri"/>
                <a:cs typeface="Calibri"/>
              </a:rPr>
              <a:t>sets </a:t>
            </a: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0">
                <a:latin typeface="Calibri"/>
                <a:cs typeface="Calibri"/>
              </a:rPr>
              <a:t>finite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separable, the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15">
                <a:latin typeface="Calibri"/>
                <a:cs typeface="Calibri"/>
              </a:rPr>
              <a:t>updates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weight </a:t>
            </a:r>
            <a:r>
              <a:rPr dirty="0" sz="1100" spc="10">
                <a:latin typeface="Calibri"/>
                <a:cs typeface="Calibri"/>
              </a:rPr>
              <a:t>vector </a:t>
            </a:r>
            <a:r>
              <a:rPr dirty="0" sz="1100" spc="60" b="1">
                <a:latin typeface="Calibri"/>
                <a:cs typeface="Calibri"/>
              </a:rPr>
              <a:t>w</a:t>
            </a:r>
            <a:r>
              <a:rPr dirty="0" baseline="-10416" sz="1200" spc="89" i="1">
                <a:latin typeface="Calibri"/>
                <a:cs typeface="Calibri"/>
              </a:rPr>
              <a:t>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finite number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5">
                <a:latin typeface="Calibri"/>
                <a:cs typeface="Calibri"/>
              </a:rPr>
              <a:t>times. </a:t>
            </a: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words: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vectors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tested </a:t>
            </a:r>
            <a:r>
              <a:rPr dirty="0" sz="1100" spc="40">
                <a:latin typeface="Calibri"/>
                <a:cs typeface="Calibri"/>
              </a:rPr>
              <a:t>cyclically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10">
                <a:latin typeface="Calibri"/>
                <a:cs typeface="Calibri"/>
              </a:rPr>
              <a:t>after </a:t>
            </a:r>
            <a:r>
              <a:rPr dirty="0" sz="1100" spc="5">
                <a:latin typeface="Calibri"/>
                <a:cs typeface="Calibri"/>
              </a:rPr>
              <a:t>the other,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weight </a:t>
            </a:r>
            <a:r>
              <a:rPr dirty="0" sz="1100" spc="10">
                <a:latin typeface="Calibri"/>
                <a:cs typeface="Calibri"/>
              </a:rPr>
              <a:t> vector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w</a:t>
            </a:r>
            <a:r>
              <a:rPr dirty="0" baseline="-10416" sz="1200" spc="89" i="1">
                <a:latin typeface="Calibri"/>
                <a:cs typeface="Calibri"/>
              </a:rPr>
              <a:t>t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after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finite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number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separate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sets.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35114"/>
            <a:ext cx="5193030" cy="2169795"/>
            <a:chOff x="309193" y="435114"/>
            <a:chExt cx="5193030" cy="2169795"/>
          </a:xfrm>
        </p:grpSpPr>
        <p:sp>
          <p:nvSpPr>
            <p:cNvPr id="3" name="object 3"/>
            <p:cNvSpPr/>
            <p:nvPr/>
          </p:nvSpPr>
          <p:spPr>
            <a:xfrm>
              <a:off x="309193" y="435114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601052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0283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490139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79348"/>
              <a:ext cx="50742" cy="2023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45319"/>
              <a:ext cx="5142230" cy="1908810"/>
            </a:xfrm>
            <a:custGeom>
              <a:avLst/>
              <a:gdLst/>
              <a:ahLst/>
              <a:cxnLst/>
              <a:rect l="l" t="t" r="r" b="b"/>
              <a:pathLst>
                <a:path w="5142230" h="1908810">
                  <a:moveTo>
                    <a:pt x="5141666" y="0"/>
                  </a:moveTo>
                  <a:lnTo>
                    <a:pt x="0" y="0"/>
                  </a:lnTo>
                  <a:lnTo>
                    <a:pt x="0" y="1857519"/>
                  </a:lnTo>
                  <a:lnTo>
                    <a:pt x="4008" y="1877244"/>
                  </a:lnTo>
                  <a:lnTo>
                    <a:pt x="14922" y="1893397"/>
                  </a:lnTo>
                  <a:lnTo>
                    <a:pt x="31075" y="1904311"/>
                  </a:lnTo>
                  <a:lnTo>
                    <a:pt x="50800" y="1908320"/>
                  </a:lnTo>
                  <a:lnTo>
                    <a:pt x="5090865" y="1908320"/>
                  </a:lnTo>
                  <a:lnTo>
                    <a:pt x="5110590" y="1904311"/>
                  </a:lnTo>
                  <a:lnTo>
                    <a:pt x="5126743" y="1893397"/>
                  </a:lnTo>
                  <a:lnTo>
                    <a:pt x="5137657" y="1877244"/>
                  </a:lnTo>
                  <a:lnTo>
                    <a:pt x="5141666" y="18575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17427"/>
              <a:ext cx="0" cy="2004695"/>
            </a:xfrm>
            <a:custGeom>
              <a:avLst/>
              <a:gdLst/>
              <a:ahLst/>
              <a:cxnLst/>
              <a:rect l="l" t="t" r="r" b="b"/>
              <a:pathLst>
                <a:path w="0" h="2004695">
                  <a:moveTo>
                    <a:pt x="0" y="20044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504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92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79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387004"/>
            <a:ext cx="4769485" cy="42037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80" b="1">
                <a:latin typeface="Calibri"/>
                <a:cs typeface="Calibri"/>
              </a:rPr>
              <a:t>Definition: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Two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2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24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n</a:t>
            </a:r>
            <a:r>
              <a:rPr dirty="0" sz="1100" spc="20">
                <a:latin typeface="Calibri"/>
                <a:cs typeface="Calibri"/>
              </a:rPr>
              <a:t>-dimensional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space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894" y="787690"/>
            <a:ext cx="4926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absolutely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numbers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 i="1">
                <a:latin typeface="Calibri"/>
                <a:cs typeface="Calibri"/>
              </a:rPr>
              <a:t>w</a:t>
            </a:r>
            <a:r>
              <a:rPr dirty="0" baseline="-10416" sz="1200" spc="67" i="1">
                <a:latin typeface="Calibri"/>
                <a:cs typeface="Calibri"/>
              </a:rPr>
              <a:t>n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exist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112" y="1017865"/>
            <a:ext cx="6699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959763"/>
            <a:ext cx="2378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15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6336" y="85585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2577" y="933245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2577" y="1038045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0631" y="959763"/>
            <a:ext cx="181228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&gt;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25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36813" y="1027923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3053" y="1105317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894" y="1131835"/>
            <a:ext cx="2893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873250" algn="l"/>
              </a:tabLst>
            </a:pP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5" i="1">
                <a:latin typeface="Calibri"/>
                <a:cs typeface="Calibri"/>
              </a:rPr>
              <a:t>n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satisfies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baseline="-20833" sz="1200" spc="150" i="1">
                <a:latin typeface="Calibri"/>
                <a:cs typeface="Calibri"/>
              </a:rPr>
              <a:t>i</a:t>
            </a:r>
            <a:r>
              <a:rPr dirty="0" baseline="-20833" sz="1200" spc="202">
                <a:latin typeface="Calibri"/>
                <a:cs typeface="Calibri"/>
              </a:rPr>
              <a:t>=1</a:t>
            </a:r>
            <a:r>
              <a:rPr dirty="0" baseline="-20833" sz="1200" spc="7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30">
                <a:latin typeface="Lucida Sans Unicode"/>
                <a:cs typeface="Lucida Sans Unicode"/>
              </a:rPr>
              <a:t>∗</a:t>
            </a:r>
            <a:r>
              <a:rPr dirty="0" sz="1100" spc="-110">
                <a:latin typeface="Lucida Sans Unicode"/>
                <a:cs typeface="Lucida Sans Unicode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9194" y="1486787"/>
            <a:ext cx="5142230" cy="106299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50800" marR="43180">
              <a:lnSpc>
                <a:spcPct val="102600"/>
              </a:lnSpc>
              <a:spcBef>
                <a:spcPts val="55"/>
              </a:spcBef>
            </a:pPr>
            <a:r>
              <a:rPr dirty="0" sz="1100" spc="90" b="1">
                <a:latin typeface="Calibri"/>
                <a:cs typeface="Calibri"/>
              </a:rPr>
              <a:t>Proposition: </a:t>
            </a:r>
            <a:r>
              <a:rPr dirty="0" sz="1100" spc="55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5">
                <a:latin typeface="Calibri"/>
                <a:cs typeface="Calibri"/>
              </a:rPr>
              <a:t>sets </a:t>
            </a: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0">
                <a:latin typeface="Calibri"/>
                <a:cs typeface="Calibri"/>
              </a:rPr>
              <a:t>finite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separable, the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15">
                <a:latin typeface="Calibri"/>
                <a:cs typeface="Calibri"/>
              </a:rPr>
              <a:t>updates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weight </a:t>
            </a:r>
            <a:r>
              <a:rPr dirty="0" sz="1100" spc="10">
                <a:latin typeface="Calibri"/>
                <a:cs typeface="Calibri"/>
              </a:rPr>
              <a:t>vector </a:t>
            </a:r>
            <a:r>
              <a:rPr dirty="0" sz="1100" spc="60" b="1">
                <a:latin typeface="Calibri"/>
                <a:cs typeface="Calibri"/>
              </a:rPr>
              <a:t>w</a:t>
            </a:r>
            <a:r>
              <a:rPr dirty="0" baseline="-10416" sz="1200" spc="89" i="1">
                <a:latin typeface="Calibri"/>
                <a:cs typeface="Calibri"/>
              </a:rPr>
              <a:t>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finite number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5">
                <a:latin typeface="Calibri"/>
                <a:cs typeface="Calibri"/>
              </a:rPr>
              <a:t>times. </a:t>
            </a: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words: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vectors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130" i="1">
                <a:latin typeface="Calibri"/>
                <a:cs typeface="Calibri"/>
              </a:rPr>
              <a:t>P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65" i="1">
                <a:latin typeface="Calibri"/>
                <a:cs typeface="Calibri"/>
              </a:rPr>
              <a:t>N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>
                <a:latin typeface="Calibri"/>
                <a:cs typeface="Calibri"/>
              </a:rPr>
              <a:t>tested </a:t>
            </a:r>
            <a:r>
              <a:rPr dirty="0" sz="1100" spc="40">
                <a:latin typeface="Calibri"/>
                <a:cs typeface="Calibri"/>
              </a:rPr>
              <a:t>cyclically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10">
                <a:latin typeface="Calibri"/>
                <a:cs typeface="Calibri"/>
              </a:rPr>
              <a:t>after </a:t>
            </a:r>
            <a:r>
              <a:rPr dirty="0" sz="1100" spc="5">
                <a:latin typeface="Calibri"/>
                <a:cs typeface="Calibri"/>
              </a:rPr>
              <a:t>the other,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weight </a:t>
            </a:r>
            <a:r>
              <a:rPr dirty="0" sz="1100" spc="10">
                <a:latin typeface="Calibri"/>
                <a:cs typeface="Calibri"/>
              </a:rPr>
              <a:t> vector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60" b="1">
                <a:latin typeface="Calibri"/>
                <a:cs typeface="Calibri"/>
              </a:rPr>
              <a:t>w</a:t>
            </a:r>
            <a:r>
              <a:rPr dirty="0" baseline="-10416" sz="1200" spc="89" i="1">
                <a:latin typeface="Calibri"/>
                <a:cs typeface="Calibri"/>
              </a:rPr>
              <a:t>t</a:t>
            </a:r>
            <a:r>
              <a:rPr dirty="0" baseline="-10416" sz="1200" spc="352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after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finite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number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separate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sets.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algn="just" marL="50800">
              <a:lnSpc>
                <a:spcPct val="100000"/>
              </a:lnSpc>
            </a:pPr>
            <a:r>
              <a:rPr dirty="0" sz="1100" spc="95" b="1">
                <a:latin typeface="Calibri"/>
                <a:cs typeface="Calibri"/>
              </a:rPr>
              <a:t>Proof:</a:t>
            </a:r>
            <a:r>
              <a:rPr dirty="0" sz="1100" spc="220" b="1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next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slide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604" y="0"/>
            <a:ext cx="2066925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34"/>
              </a:spcBef>
            </a:pPr>
            <a:r>
              <a:rPr dirty="0" sz="1100" spc="90" b="1">
                <a:latin typeface="Calibri"/>
                <a:cs typeface="Calibri"/>
              </a:rPr>
              <a:t>Setup:</a:t>
            </a:r>
            <a:endParaRPr sz="1100">
              <a:latin typeface="Calibri"/>
              <a:cs typeface="Calibri"/>
            </a:endParaRPr>
          </a:p>
          <a:p>
            <a:pPr marL="30226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  <a:p>
            <a:pPr marL="302260">
              <a:lnSpc>
                <a:spcPct val="100000"/>
              </a:lnSpc>
              <a:spcBef>
                <a:spcPts val="35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</a:t>
            </a:r>
            <a:r>
              <a:rPr dirty="0" baseline="27777" sz="1200" spc="-3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504" y="0"/>
            <a:ext cx="2168525" cy="13442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dirty="0" sz="1100" spc="90" b="1">
                <a:latin typeface="Calibri"/>
                <a:cs typeface="Calibri"/>
              </a:rPr>
              <a:t>Setup:</a:t>
            </a:r>
            <a:endParaRPr sz="1100">
              <a:latin typeface="Calibri"/>
              <a:cs typeface="Calibri"/>
            </a:endParaRPr>
          </a:p>
          <a:p>
            <a:pPr algn="just" marL="340360">
              <a:lnSpc>
                <a:spcPct val="100000"/>
              </a:lnSpc>
              <a:spcBef>
                <a:spcPts val="334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8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0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0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  <a:p>
            <a:pPr algn="just" marL="340360">
              <a:lnSpc>
                <a:spcPct val="100000"/>
              </a:lnSpc>
              <a:spcBef>
                <a:spcPts val="35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</a:t>
            </a:r>
            <a:r>
              <a:rPr dirty="0" baseline="27777" sz="1200" spc="-3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</a:t>
            </a:r>
            <a:r>
              <a:rPr dirty="0" sz="1100" spc="250">
                <a:latin typeface="Lucida Sans Unicode"/>
                <a:cs typeface="Lucida Sans Unicode"/>
              </a:rPr>
              <a:t>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5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algn="just" marL="340360" marR="80645">
              <a:lnSpc>
                <a:spcPct val="102600"/>
              </a:lnSpc>
              <a:spcBef>
                <a:spcPts val="295"/>
              </a:spcBef>
            </a:pPr>
            <a:r>
              <a:rPr dirty="0" sz="1100" spc="50">
                <a:latin typeface="Calibri"/>
                <a:cs typeface="Calibri"/>
              </a:rPr>
              <a:t>W</a:t>
            </a:r>
            <a:r>
              <a:rPr dirty="0" sz="1100" spc="-65">
                <a:latin typeface="Calibri"/>
                <a:cs typeface="Calibri"/>
              </a:rPr>
              <a:t>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</a:t>
            </a:r>
            <a:r>
              <a:rPr dirty="0" sz="1100" spc="20">
                <a:latin typeface="Calibri"/>
                <a:cs typeface="Calibri"/>
              </a:rPr>
              <a:t>h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single </a:t>
            </a: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47053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Setup: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3593" y="768844"/>
            <a:ext cx="1866264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62865" marR="55880">
              <a:lnSpc>
                <a:spcPct val="102600"/>
              </a:lnSpc>
              <a:spcBef>
                <a:spcPts val="55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483269" y="2996886"/>
            <a:ext cx="3253740" cy="1123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052445" algn="l"/>
              </a:tabLst>
            </a:pP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47053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Setup: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3593" y="768844"/>
            <a:ext cx="1866264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62865" marR="55880">
              <a:lnSpc>
                <a:spcPct val="102600"/>
              </a:lnSpc>
              <a:spcBef>
                <a:spcPts val="55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483269" y="2996886"/>
            <a:ext cx="3253740" cy="1123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052445" algn="l"/>
              </a:tabLst>
            </a:pP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168478"/>
            <a:ext cx="2070201" cy="259201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241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massively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parallel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ensures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division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perform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role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respond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stimulus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78929" y="2898966"/>
            <a:ext cx="133858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simplified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illustration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47053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Setup: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293" y="940916"/>
            <a:ext cx="1840864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50800" marR="43180">
              <a:lnSpc>
                <a:spcPct val="102699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7869" y="683861"/>
            <a:ext cx="23241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483269" y="2996886"/>
            <a:ext cx="3253740" cy="1123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052445" algn="l"/>
              </a:tabLst>
            </a:pP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47053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Setup: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293" y="940916"/>
            <a:ext cx="1840864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50800" marR="43180">
              <a:lnSpc>
                <a:spcPct val="102699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7869" y="683861"/>
            <a:ext cx="23241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200"/>
              </a:lnSpc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 spc="157">
                <a:latin typeface="Lucida Sans Unicode"/>
                <a:cs typeface="Lucida Sans Unicode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∪</a:t>
            </a:r>
            <a:r>
              <a:rPr dirty="0" sz="1000" spc="-95">
                <a:latin typeface="Lucida Sans Unicode"/>
                <a:cs typeface="Lucida Sans Unicode"/>
              </a:rPr>
              <a:t> </a:t>
            </a: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483269" y="2996886"/>
            <a:ext cx="3253740" cy="1123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052445" algn="l"/>
              </a:tabLst>
            </a:pP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47053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0" b="1">
                <a:latin typeface="Calibri"/>
                <a:cs typeface="Calibri"/>
              </a:rPr>
              <a:t>Setup: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8993" y="940916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993" y="1113001"/>
            <a:ext cx="88709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57869" y="683861"/>
            <a:ext cx="23241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200"/>
              </a:lnSpc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 spc="157">
                <a:latin typeface="Lucida Sans Unicode"/>
                <a:cs typeface="Lucida Sans Unicode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∪</a:t>
            </a:r>
            <a:r>
              <a:rPr dirty="0" sz="1000" spc="-95">
                <a:latin typeface="Lucida Sans Unicode"/>
                <a:cs typeface="Lucida Sans Unicode"/>
              </a:rPr>
              <a:t> </a:t>
            </a: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3269" y="987518"/>
            <a:ext cx="1257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Initialize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randomly;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483269" y="2996886"/>
            <a:ext cx="3253740" cy="1123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052445" algn="l"/>
              </a:tabLst>
            </a:pP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47053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 b="1">
                <a:latin typeface="Calibri"/>
                <a:cs typeface="Calibri"/>
              </a:rPr>
              <a:t>Setup: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993" y="940916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993" y="1113001"/>
            <a:ext cx="88709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7869" y="683861"/>
            <a:ext cx="23241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200"/>
              </a:lnSpc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 spc="157">
                <a:latin typeface="Lucida Sans Unicode"/>
                <a:cs typeface="Lucida Sans Unicode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∪</a:t>
            </a:r>
            <a:r>
              <a:rPr dirty="0" sz="1000" spc="-95">
                <a:latin typeface="Lucida Sans Unicode"/>
                <a:cs typeface="Lucida Sans Unicode"/>
              </a:rPr>
              <a:t> </a:t>
            </a: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3269" y="987518"/>
            <a:ext cx="132334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Initialize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randomly;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200"/>
              </a:lnSpc>
            </a:pPr>
            <a:r>
              <a:rPr dirty="0" sz="1000" spc="65" b="1">
                <a:latin typeface="Calibri"/>
                <a:cs typeface="Calibri"/>
              </a:rPr>
              <a:t>while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!</a:t>
            </a:r>
            <a:r>
              <a:rPr dirty="0" sz="1000" spc="20" i="1">
                <a:latin typeface="Calibri"/>
                <a:cs typeface="Calibri"/>
              </a:rPr>
              <a:t>convergence</a:t>
            </a:r>
            <a:r>
              <a:rPr dirty="0" sz="1000" spc="80" i="1">
                <a:latin typeface="Calibri"/>
                <a:cs typeface="Calibri"/>
              </a:rPr>
              <a:t> </a:t>
            </a:r>
            <a:r>
              <a:rPr dirty="0" sz="1000" spc="65" b="1">
                <a:latin typeface="Calibri"/>
                <a:cs typeface="Calibri"/>
              </a:rPr>
              <a:t>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67774" y="1324127"/>
            <a:ext cx="0" cy="805180"/>
          </a:xfrm>
          <a:custGeom>
            <a:avLst/>
            <a:gdLst/>
            <a:ahLst/>
            <a:cxnLst/>
            <a:rect l="l" t="t" r="r" b="b"/>
            <a:pathLst>
              <a:path w="0" h="805180">
                <a:moveTo>
                  <a:pt x="0" y="80468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483269" y="2108522"/>
            <a:ext cx="2793365" cy="481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  <a:p>
            <a:pPr marL="81915" marR="5080" indent="-69850">
              <a:lnSpc>
                <a:spcPts val="1200"/>
              </a:lnSpc>
              <a:spcBef>
                <a:spcPts val="40"/>
              </a:spcBef>
            </a:pPr>
            <a:r>
              <a:rPr dirty="0" sz="1000" spc="45">
                <a:latin typeface="Calibri"/>
                <a:cs typeface="Calibri"/>
              </a:rPr>
              <a:t>//the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algorithm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converges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when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inputs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are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classified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correctly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1" name="object 2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483269" y="2996886"/>
            <a:ext cx="3253740" cy="1123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052445" algn="l"/>
              </a:tabLst>
            </a:pP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47053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 b="1">
                <a:latin typeface="Calibri"/>
                <a:cs typeface="Calibri"/>
              </a:rPr>
              <a:t>Setup: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993" y="940916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993" y="1113001"/>
            <a:ext cx="88709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7869" y="683861"/>
            <a:ext cx="23241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200"/>
              </a:lnSpc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 spc="157">
                <a:latin typeface="Lucida Sans Unicode"/>
                <a:cs typeface="Lucida Sans Unicode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∪</a:t>
            </a:r>
            <a:r>
              <a:rPr dirty="0" sz="1000" spc="-95">
                <a:latin typeface="Lucida Sans Unicode"/>
                <a:cs typeface="Lucida Sans Unicode"/>
              </a:rPr>
              <a:t> </a:t>
            </a: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3269" y="987518"/>
            <a:ext cx="132334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Initialize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randomly;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200"/>
              </a:lnSpc>
            </a:pPr>
            <a:r>
              <a:rPr dirty="0" sz="1000" spc="65" b="1">
                <a:latin typeface="Calibri"/>
                <a:cs typeface="Calibri"/>
              </a:rPr>
              <a:t>while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!</a:t>
            </a:r>
            <a:r>
              <a:rPr dirty="0" sz="1000" spc="20" i="1">
                <a:latin typeface="Calibri"/>
                <a:cs typeface="Calibri"/>
              </a:rPr>
              <a:t>convergence</a:t>
            </a:r>
            <a:r>
              <a:rPr dirty="0" sz="1000" spc="80" i="1">
                <a:latin typeface="Calibri"/>
                <a:cs typeface="Calibri"/>
              </a:rPr>
              <a:t> </a:t>
            </a:r>
            <a:r>
              <a:rPr dirty="0" sz="1000" spc="65" b="1">
                <a:latin typeface="Calibri"/>
                <a:cs typeface="Calibri"/>
              </a:rPr>
              <a:t>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67774" y="1324127"/>
            <a:ext cx="0" cy="805180"/>
          </a:xfrm>
          <a:custGeom>
            <a:avLst/>
            <a:gdLst/>
            <a:ahLst/>
            <a:cxnLst/>
            <a:rect l="l" t="t" r="r" b="b"/>
            <a:pathLst>
              <a:path w="0" h="805180">
                <a:moveTo>
                  <a:pt x="0" y="80468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670746" y="1291188"/>
            <a:ext cx="12706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70">
                <a:latin typeface="Calibri"/>
                <a:cs typeface="Calibri"/>
              </a:rPr>
              <a:t>Pi</a:t>
            </a:r>
            <a:r>
              <a:rPr dirty="0" sz="1000" spc="50">
                <a:latin typeface="Calibri"/>
                <a:cs typeface="Calibri"/>
              </a:rPr>
              <a:t>c</a:t>
            </a:r>
            <a:r>
              <a:rPr dirty="0" sz="1000" spc="70">
                <a:latin typeface="Calibri"/>
                <a:cs typeface="Calibri"/>
              </a:rPr>
              <a:t>k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</a:t>
            </a:r>
            <a:r>
              <a:rPr dirty="0" sz="1000" spc="25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dom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50" b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∈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3269" y="2108522"/>
            <a:ext cx="2793365" cy="481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  <a:p>
            <a:pPr marL="81915" marR="5080" indent="-69850">
              <a:lnSpc>
                <a:spcPts val="1200"/>
              </a:lnSpc>
              <a:spcBef>
                <a:spcPts val="40"/>
              </a:spcBef>
            </a:pPr>
            <a:r>
              <a:rPr dirty="0" sz="1000" spc="45">
                <a:latin typeface="Calibri"/>
                <a:cs typeface="Calibri"/>
              </a:rPr>
              <a:t>//the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algorithm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converges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when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inputs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are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classified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correctly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483269" y="2996886"/>
            <a:ext cx="3253740" cy="1123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052445" algn="l"/>
              </a:tabLst>
            </a:pP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47053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 b="1">
                <a:latin typeface="Calibri"/>
                <a:cs typeface="Calibri"/>
              </a:rPr>
              <a:t>Setup: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993" y="940916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993" y="1113001"/>
            <a:ext cx="88709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7869" y="683861"/>
            <a:ext cx="23241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200"/>
              </a:lnSpc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 spc="157">
                <a:latin typeface="Lucida Sans Unicode"/>
                <a:cs typeface="Lucida Sans Unicode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∪</a:t>
            </a:r>
            <a:r>
              <a:rPr dirty="0" sz="1000" spc="-95">
                <a:latin typeface="Lucida Sans Unicode"/>
                <a:cs typeface="Lucida Sans Unicode"/>
              </a:rPr>
              <a:t> </a:t>
            </a: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3269" y="987518"/>
            <a:ext cx="132334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Initialize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randomly;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200"/>
              </a:lnSpc>
            </a:pPr>
            <a:r>
              <a:rPr dirty="0" sz="1000" spc="65" b="1">
                <a:latin typeface="Calibri"/>
                <a:cs typeface="Calibri"/>
              </a:rPr>
              <a:t>while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!</a:t>
            </a:r>
            <a:r>
              <a:rPr dirty="0" sz="1000" spc="20" i="1">
                <a:latin typeface="Calibri"/>
                <a:cs typeface="Calibri"/>
              </a:rPr>
              <a:t>convergence</a:t>
            </a:r>
            <a:r>
              <a:rPr dirty="0" sz="1000" spc="80" i="1">
                <a:latin typeface="Calibri"/>
                <a:cs typeface="Calibri"/>
              </a:rPr>
              <a:t> </a:t>
            </a:r>
            <a:r>
              <a:rPr dirty="0" sz="1000" spc="65" b="1">
                <a:latin typeface="Calibri"/>
                <a:cs typeface="Calibri"/>
              </a:rPr>
              <a:t>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67774" y="1324127"/>
            <a:ext cx="0" cy="805180"/>
          </a:xfrm>
          <a:custGeom>
            <a:avLst/>
            <a:gdLst/>
            <a:ahLst/>
            <a:cxnLst/>
            <a:rect l="l" t="t" r="r" b="b"/>
            <a:pathLst>
              <a:path w="0" h="805180">
                <a:moveTo>
                  <a:pt x="0" y="80468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80652" y="1812505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470569" y="1291188"/>
            <a:ext cx="2818765" cy="1298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>
              <a:lnSpc>
                <a:spcPct val="100000"/>
              </a:lnSpc>
              <a:spcBef>
                <a:spcPts val="95"/>
              </a:spcBef>
            </a:pPr>
            <a:r>
              <a:rPr dirty="0" sz="1000" spc="70">
                <a:latin typeface="Calibri"/>
                <a:cs typeface="Calibri"/>
              </a:rPr>
              <a:t>Pi</a:t>
            </a:r>
            <a:r>
              <a:rPr dirty="0" sz="1000" spc="50">
                <a:latin typeface="Calibri"/>
                <a:cs typeface="Calibri"/>
              </a:rPr>
              <a:t>c</a:t>
            </a:r>
            <a:r>
              <a:rPr dirty="0" sz="1000" spc="70">
                <a:latin typeface="Calibri"/>
                <a:cs typeface="Calibri"/>
              </a:rPr>
              <a:t>k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</a:t>
            </a:r>
            <a:r>
              <a:rPr dirty="0" sz="1000" spc="25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dom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50" b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∈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238125" marR="1649095">
              <a:lnSpc>
                <a:spcPct val="207500"/>
              </a:lnSpc>
              <a:spcBef>
                <a:spcPts val="160"/>
              </a:spcBef>
            </a:pPr>
            <a:r>
              <a:rPr dirty="0" sz="1000" spc="50" b="1">
                <a:latin typeface="Calibri"/>
                <a:cs typeface="Calibri"/>
              </a:rPr>
              <a:t>if</a:t>
            </a:r>
            <a:r>
              <a:rPr dirty="0" sz="1000" spc="190" b="1">
                <a:latin typeface="Calibri"/>
                <a:cs typeface="Calibri"/>
              </a:rPr>
              <a:t> </a:t>
            </a:r>
            <a:r>
              <a:rPr dirty="0" sz="1000" spc="70" b="1">
                <a:latin typeface="Calibri"/>
                <a:cs typeface="Calibri"/>
              </a:rPr>
              <a:t>w</a:t>
            </a:r>
            <a:r>
              <a:rPr dirty="0" sz="1000" spc="70" i="1">
                <a:latin typeface="Calibri"/>
                <a:cs typeface="Calibri"/>
              </a:rPr>
              <a:t>.</a:t>
            </a:r>
            <a:r>
              <a:rPr dirty="0" sz="1000" spc="70" b="1">
                <a:latin typeface="Calibri"/>
                <a:cs typeface="Calibri"/>
              </a:rPr>
              <a:t>p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35" i="1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0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75" b="1">
                <a:latin typeface="Calibri"/>
                <a:cs typeface="Calibri"/>
              </a:rPr>
              <a:t>then </a:t>
            </a:r>
            <a:r>
              <a:rPr dirty="0" sz="1000" spc="-210" b="1">
                <a:latin typeface="Calibri"/>
                <a:cs typeface="Calibri"/>
              </a:rPr>
              <a:t> </a:t>
            </a: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ts val="1200"/>
              </a:lnSpc>
              <a:spcBef>
                <a:spcPts val="95"/>
              </a:spcBef>
            </a:pP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  <a:p>
            <a:pPr marL="94615" marR="17780" indent="-69850">
              <a:lnSpc>
                <a:spcPts val="1200"/>
              </a:lnSpc>
              <a:spcBef>
                <a:spcPts val="40"/>
              </a:spcBef>
            </a:pPr>
            <a:r>
              <a:rPr dirty="0" sz="1000" spc="45">
                <a:latin typeface="Calibri"/>
                <a:cs typeface="Calibri"/>
              </a:rPr>
              <a:t>//the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algorithm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converges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when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inputs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are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classified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correctly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483269" y="2996886"/>
            <a:ext cx="3253740" cy="1123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052445" algn="l"/>
              </a:tabLst>
            </a:pP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u="sng" sz="600" spc="-5">
                <a:solidFill>
                  <a:srgbClr val="ADADE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47053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 b="1">
                <a:latin typeface="Calibri"/>
                <a:cs typeface="Calibri"/>
              </a:rPr>
              <a:t>Setup: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993" y="940916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993" y="1113001"/>
            <a:ext cx="88709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7869" y="683861"/>
            <a:ext cx="23241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200"/>
              </a:lnSpc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 spc="157">
                <a:latin typeface="Lucida Sans Unicode"/>
                <a:cs typeface="Lucida Sans Unicode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∪</a:t>
            </a:r>
            <a:r>
              <a:rPr dirty="0" sz="1000" spc="-95">
                <a:latin typeface="Lucida Sans Unicode"/>
                <a:cs typeface="Lucida Sans Unicode"/>
              </a:rPr>
              <a:t> </a:t>
            </a: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3269" y="987518"/>
            <a:ext cx="132334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Initialize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randomly;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200"/>
              </a:lnSpc>
            </a:pPr>
            <a:r>
              <a:rPr dirty="0" sz="1000" spc="65" b="1">
                <a:latin typeface="Calibri"/>
                <a:cs typeface="Calibri"/>
              </a:rPr>
              <a:t>while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!</a:t>
            </a:r>
            <a:r>
              <a:rPr dirty="0" sz="1000" spc="20" i="1">
                <a:latin typeface="Calibri"/>
                <a:cs typeface="Calibri"/>
              </a:rPr>
              <a:t>convergence</a:t>
            </a:r>
            <a:r>
              <a:rPr dirty="0" sz="1000" spc="80" i="1">
                <a:latin typeface="Calibri"/>
                <a:cs typeface="Calibri"/>
              </a:rPr>
              <a:t> </a:t>
            </a:r>
            <a:r>
              <a:rPr dirty="0" sz="1000" spc="65" b="1">
                <a:latin typeface="Calibri"/>
                <a:cs typeface="Calibri"/>
              </a:rPr>
              <a:t>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67774" y="1324127"/>
            <a:ext cx="0" cy="805180"/>
          </a:xfrm>
          <a:custGeom>
            <a:avLst/>
            <a:gdLst/>
            <a:ahLst/>
            <a:cxnLst/>
            <a:rect l="l" t="t" r="r" b="b"/>
            <a:pathLst>
              <a:path w="0" h="805180">
                <a:moveTo>
                  <a:pt x="0" y="80468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80652" y="1812505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445169" y="1291188"/>
            <a:ext cx="3329940" cy="1753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3525">
              <a:lnSpc>
                <a:spcPct val="100000"/>
              </a:lnSpc>
              <a:spcBef>
                <a:spcPts val="95"/>
              </a:spcBef>
            </a:pPr>
            <a:r>
              <a:rPr dirty="0" sz="1000" spc="70">
                <a:latin typeface="Calibri"/>
                <a:cs typeface="Calibri"/>
              </a:rPr>
              <a:t>Pi</a:t>
            </a:r>
            <a:r>
              <a:rPr dirty="0" sz="1000" spc="50">
                <a:latin typeface="Calibri"/>
                <a:cs typeface="Calibri"/>
              </a:rPr>
              <a:t>c</a:t>
            </a:r>
            <a:r>
              <a:rPr dirty="0" sz="1000" spc="70">
                <a:latin typeface="Calibri"/>
                <a:cs typeface="Calibri"/>
              </a:rPr>
              <a:t>k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</a:t>
            </a:r>
            <a:r>
              <a:rPr dirty="0" sz="1000" spc="25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dom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50" b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∈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476250" marR="2134870" indent="-213360">
              <a:lnSpc>
                <a:spcPct val="100000"/>
              </a:lnSpc>
              <a:spcBef>
                <a:spcPts val="1450"/>
              </a:spcBef>
            </a:pPr>
            <a:r>
              <a:rPr dirty="0" sz="1000" spc="50" b="1">
                <a:latin typeface="Calibri"/>
                <a:cs typeface="Calibri"/>
              </a:rPr>
              <a:t>if</a:t>
            </a:r>
            <a:r>
              <a:rPr dirty="0" sz="1000" spc="190" b="1">
                <a:latin typeface="Calibri"/>
                <a:cs typeface="Calibri"/>
              </a:rPr>
              <a:t> </a:t>
            </a:r>
            <a:r>
              <a:rPr dirty="0" sz="1000" spc="70" b="1">
                <a:latin typeface="Calibri"/>
                <a:cs typeface="Calibri"/>
              </a:rPr>
              <a:t>w</a:t>
            </a:r>
            <a:r>
              <a:rPr dirty="0" sz="1000" spc="70" i="1">
                <a:latin typeface="Calibri"/>
                <a:cs typeface="Calibri"/>
              </a:rPr>
              <a:t>.</a:t>
            </a:r>
            <a:r>
              <a:rPr dirty="0" sz="1000" spc="70" b="1">
                <a:latin typeface="Calibri"/>
                <a:cs typeface="Calibri"/>
              </a:rPr>
              <a:t>p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35" i="1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0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75" b="1">
                <a:latin typeface="Calibri"/>
                <a:cs typeface="Calibri"/>
              </a:rPr>
              <a:t>then </a:t>
            </a:r>
            <a:r>
              <a:rPr dirty="0" sz="1000" spc="-210" b="1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50800" marR="2829560" indent="212725">
              <a:lnSpc>
                <a:spcPts val="1300"/>
              </a:lnSpc>
              <a:spcBef>
                <a:spcPts val="50"/>
              </a:spcBef>
            </a:pPr>
            <a:r>
              <a:rPr dirty="0" sz="1000" spc="55" b="1">
                <a:latin typeface="Calibri"/>
                <a:cs typeface="Calibri"/>
              </a:rPr>
              <a:t>end  </a:t>
            </a: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  <a:p>
            <a:pPr marL="50800">
              <a:lnSpc>
                <a:spcPts val="1130"/>
              </a:lnSpc>
            </a:pPr>
            <a:r>
              <a:rPr dirty="0" sz="1000" spc="45">
                <a:latin typeface="Calibri"/>
                <a:cs typeface="Calibri"/>
              </a:rPr>
              <a:t>//the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algorithm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converges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when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inputs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are</a:t>
            </a:r>
            <a:endParaRPr sz="1000">
              <a:latin typeface="Calibri"/>
              <a:cs typeface="Calibri"/>
            </a:endParaRPr>
          </a:p>
          <a:p>
            <a:pPr marL="120014">
              <a:lnSpc>
                <a:spcPts val="1195"/>
              </a:lnSpc>
            </a:pPr>
            <a:r>
              <a:rPr dirty="0" sz="1000" spc="10">
                <a:latin typeface="Calibri"/>
                <a:cs typeface="Calibri"/>
              </a:rPr>
              <a:t>classified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correctly</a:t>
            </a:r>
            <a:endParaRPr sz="1000">
              <a:latin typeface="Calibri"/>
              <a:cs typeface="Calibri"/>
            </a:endParaRPr>
          </a:p>
          <a:p>
            <a:pPr marL="120014" marR="344170" indent="-69850">
              <a:lnSpc>
                <a:spcPts val="1200"/>
              </a:lnSpc>
              <a:spcBef>
                <a:spcPts val="40"/>
              </a:spcBef>
            </a:pPr>
            <a:r>
              <a:rPr dirty="0" sz="1000" spc="35">
                <a:latin typeface="Calibri"/>
                <a:cs typeface="Calibri"/>
              </a:rPr>
              <a:t>//notice that </a:t>
            </a:r>
            <a:r>
              <a:rPr dirty="0" sz="1000" spc="-45">
                <a:latin typeface="Calibri"/>
                <a:cs typeface="Calibri"/>
              </a:rPr>
              <a:t>we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not </a:t>
            </a:r>
            <a:r>
              <a:rPr dirty="0" sz="1000" spc="-15">
                <a:latin typeface="Calibri"/>
                <a:cs typeface="Calibri"/>
              </a:rPr>
              <a:t>need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other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50" b="1">
                <a:latin typeface="Calibri"/>
                <a:cs typeface="Calibri"/>
              </a:rPr>
              <a:t>if</a:t>
            </a:r>
            <a:r>
              <a:rPr dirty="0" sz="1000" spc="55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condition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b</a:t>
            </a:r>
            <a:r>
              <a:rPr dirty="0" sz="1000" spc="-10">
                <a:latin typeface="Calibri"/>
                <a:cs typeface="Calibri"/>
              </a:rPr>
              <a:t>ecause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</a:t>
            </a:r>
            <a:r>
              <a:rPr dirty="0" sz="1000" spc="70">
                <a:latin typeface="Calibri"/>
                <a:cs typeface="Calibri"/>
              </a:rPr>
              <a:t>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construction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30">
                <a:latin typeface="Calibri"/>
                <a:cs typeface="Calibri"/>
              </a:rPr>
              <a:t>w</a:t>
            </a:r>
            <a:r>
              <a:rPr dirty="0" sz="1000" spc="-60">
                <a:latin typeface="Calibri"/>
                <a:cs typeface="Calibri"/>
              </a:rPr>
              <a:t>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3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n</a:t>
            </a:r>
            <a:r>
              <a:rPr dirty="0" sz="1000" spc="50">
                <a:latin typeface="Calibri"/>
                <a:cs typeface="Calibri"/>
              </a:rPr>
              <a:t>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p</a:t>
            </a:r>
            <a:r>
              <a:rPr dirty="0" sz="1000" spc="10">
                <a:latin typeface="Calibri"/>
                <a:cs typeface="Calibri"/>
              </a:rPr>
              <a:t>oi</a:t>
            </a:r>
            <a:r>
              <a:rPr dirty="0" sz="1000" spc="-15">
                <a:latin typeface="Calibri"/>
                <a:cs typeface="Calibri"/>
              </a:rPr>
              <a:t>n</a:t>
            </a:r>
            <a:r>
              <a:rPr dirty="0" sz="1000" spc="25">
                <a:latin typeface="Calibri"/>
                <a:cs typeface="Calibri"/>
              </a:rPr>
              <a:t>ts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in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Calibri"/>
                <a:cs typeface="Calibri"/>
              </a:rPr>
              <a:t>to</a:t>
            </a:r>
            <a:endParaRPr sz="1000">
              <a:latin typeface="Calibri"/>
              <a:cs typeface="Calibri"/>
            </a:endParaRPr>
          </a:p>
          <a:p>
            <a:pPr marL="50800">
              <a:lnSpc>
                <a:spcPts val="1150"/>
              </a:lnSpc>
              <a:tabLst>
                <a:tab pos="3074670" algn="l"/>
              </a:tabLst>
            </a:pP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lie</a:t>
            </a:r>
            <a:r>
              <a:rPr dirty="0" u="sng" sz="1000" spc="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000" spc="11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000" spc="11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positive</a:t>
            </a:r>
            <a:r>
              <a:rPr dirty="0" u="sng" sz="1000" spc="11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half</a:t>
            </a:r>
            <a:r>
              <a:rPr dirty="0" u="sng" sz="1000" spc="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</a:t>
            </a:r>
            <a:r>
              <a:rPr dirty="0" u="sng" sz="1000" spc="11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7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sz="1000" spc="7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.</a:t>
            </a:r>
            <a:r>
              <a:rPr dirty="0" u="sng" sz="1000" spc="7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000" spc="6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5" action="ppaction://hlinksldjump"/>
              </a:rPr>
              <a:t>≥</a:t>
            </a:r>
            <a:r>
              <a:rPr dirty="0" u="sng" sz="1000" spc="-3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5" action="ppaction://hlinksldjump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0	</a:t>
            </a:r>
            <a:r>
              <a:rPr dirty="0" baseline="-50925" sz="900" spc="112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baseline="-50925" sz="9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47053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 b="1">
                <a:latin typeface="Calibri"/>
                <a:cs typeface="Calibri"/>
              </a:rPr>
              <a:t>Setup: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993" y="940916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993" y="1069223"/>
            <a:ext cx="181483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35">
                <a:latin typeface="Calibri"/>
                <a:cs typeface="Calibri"/>
              </a:rPr>
              <a:t>Further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normalize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1408506"/>
            <a:ext cx="63233" cy="63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4393" y="149510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p</a:t>
            </a:r>
            <a:r>
              <a:rPr dirty="0" sz="1100">
                <a:latin typeface="Calibri"/>
                <a:cs typeface="Calibri"/>
              </a:rPr>
              <a:t>’s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||</a:t>
            </a:r>
            <a:r>
              <a:rPr dirty="0" sz="1100" spc="-95" i="1">
                <a:latin typeface="Calibri"/>
                <a:cs typeface="Calibri"/>
              </a:rPr>
              <a:t>p</a:t>
            </a:r>
            <a:r>
              <a:rPr dirty="0" sz="1100" spc="-95">
                <a:latin typeface="Lucida Sans Unicode"/>
                <a:cs typeface="Lucida Sans Unicode"/>
              </a:rPr>
              <a:t>||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(no-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393" y="1667178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Calibri"/>
                <a:cs typeface="Calibri"/>
              </a:rPr>
              <a:t>tice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affect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8620" y="1788971"/>
            <a:ext cx="2419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89" i="1">
                <a:latin typeface="Calibri"/>
                <a:cs typeface="Calibri"/>
              </a:rPr>
              <a:t>w</a:t>
            </a:r>
            <a:r>
              <a:rPr dirty="0" sz="800" spc="6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08657" y="1955863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63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95957" y="1813952"/>
            <a:ext cx="199390" cy="2590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919"/>
              </a:lnSpc>
              <a:spcBef>
                <a:spcPts val="95"/>
              </a:spcBef>
            </a:pPr>
            <a:r>
              <a:rPr dirty="0" sz="800" spc="10" i="1">
                <a:latin typeface="Calibri"/>
                <a:cs typeface="Calibri"/>
              </a:rPr>
              <a:t>p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19"/>
              </a:lnSpc>
            </a:pPr>
            <a:r>
              <a:rPr dirty="0" sz="800" spc="-15">
                <a:latin typeface="Cambria"/>
                <a:cs typeface="Cambria"/>
              </a:rPr>
              <a:t>||</a:t>
            </a:r>
            <a:r>
              <a:rPr dirty="0" sz="800" spc="-15" i="1">
                <a:latin typeface="Calibri"/>
                <a:cs typeface="Calibri"/>
              </a:rPr>
              <a:t>p</a:t>
            </a:r>
            <a:r>
              <a:rPr dirty="0" sz="800" spc="-15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5504" y="1839250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8993" y="1798508"/>
            <a:ext cx="1112520" cy="43942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9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60" i="1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1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</a:t>
            </a:r>
            <a:r>
              <a:rPr dirty="0" baseline="27777" sz="1200" spc="-30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6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57869" y="683861"/>
            <a:ext cx="23241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200"/>
              </a:lnSpc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 spc="157">
                <a:latin typeface="Lucida Sans Unicode"/>
                <a:cs typeface="Lucida Sans Unicode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∪</a:t>
            </a:r>
            <a:r>
              <a:rPr dirty="0" sz="1000" spc="-95">
                <a:latin typeface="Lucida Sans Unicode"/>
                <a:cs typeface="Lucida Sans Unicode"/>
              </a:rPr>
              <a:t> </a:t>
            </a: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83269" y="987518"/>
            <a:ext cx="132334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Initialize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randomly;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200"/>
              </a:lnSpc>
            </a:pPr>
            <a:r>
              <a:rPr dirty="0" sz="1000" spc="65" b="1">
                <a:latin typeface="Calibri"/>
                <a:cs typeface="Calibri"/>
              </a:rPr>
              <a:t>while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!</a:t>
            </a:r>
            <a:r>
              <a:rPr dirty="0" sz="1000" spc="20" i="1">
                <a:latin typeface="Calibri"/>
                <a:cs typeface="Calibri"/>
              </a:rPr>
              <a:t>convergence</a:t>
            </a:r>
            <a:r>
              <a:rPr dirty="0" sz="1000" spc="80" i="1">
                <a:latin typeface="Calibri"/>
                <a:cs typeface="Calibri"/>
              </a:rPr>
              <a:t> </a:t>
            </a:r>
            <a:r>
              <a:rPr dirty="0" sz="1000" spc="65" b="1">
                <a:latin typeface="Calibri"/>
                <a:cs typeface="Calibri"/>
              </a:rPr>
              <a:t>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567774" y="1324127"/>
            <a:ext cx="0" cy="805180"/>
          </a:xfrm>
          <a:custGeom>
            <a:avLst/>
            <a:gdLst/>
            <a:ahLst/>
            <a:cxnLst/>
            <a:rect l="l" t="t" r="r" b="b"/>
            <a:pathLst>
              <a:path w="0" h="805180">
                <a:moveTo>
                  <a:pt x="0" y="80468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80652" y="1812505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670746" y="1291188"/>
            <a:ext cx="1270635" cy="830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70">
                <a:latin typeface="Calibri"/>
                <a:cs typeface="Calibri"/>
              </a:rPr>
              <a:t>Pi</a:t>
            </a:r>
            <a:r>
              <a:rPr dirty="0" sz="1000" spc="50">
                <a:latin typeface="Calibri"/>
                <a:cs typeface="Calibri"/>
              </a:rPr>
              <a:t>c</a:t>
            </a:r>
            <a:r>
              <a:rPr dirty="0" sz="1000" spc="70">
                <a:latin typeface="Calibri"/>
                <a:cs typeface="Calibri"/>
              </a:rPr>
              <a:t>k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</a:t>
            </a:r>
            <a:r>
              <a:rPr dirty="0" sz="1000" spc="25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dom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50" b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∈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250825" marR="301625" indent="-213360">
              <a:lnSpc>
                <a:spcPct val="100000"/>
              </a:lnSpc>
              <a:spcBef>
                <a:spcPts val="1450"/>
              </a:spcBef>
            </a:pPr>
            <a:r>
              <a:rPr dirty="0" sz="1000" spc="50" b="1">
                <a:latin typeface="Calibri"/>
                <a:cs typeface="Calibri"/>
              </a:rPr>
              <a:t>if</a:t>
            </a:r>
            <a:r>
              <a:rPr dirty="0" sz="1000" spc="190" b="1">
                <a:latin typeface="Calibri"/>
                <a:cs typeface="Calibri"/>
              </a:rPr>
              <a:t> </a:t>
            </a:r>
            <a:r>
              <a:rPr dirty="0" sz="1000" spc="70" b="1">
                <a:latin typeface="Calibri"/>
                <a:cs typeface="Calibri"/>
              </a:rPr>
              <a:t>w</a:t>
            </a:r>
            <a:r>
              <a:rPr dirty="0" sz="1000" spc="70" i="1">
                <a:latin typeface="Calibri"/>
                <a:cs typeface="Calibri"/>
              </a:rPr>
              <a:t>.</a:t>
            </a:r>
            <a:r>
              <a:rPr dirty="0" sz="1000" spc="70" b="1">
                <a:latin typeface="Calibri"/>
                <a:cs typeface="Calibri"/>
              </a:rPr>
              <a:t>p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35" i="1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0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75" b="1">
                <a:latin typeface="Calibri"/>
                <a:cs typeface="Calibri"/>
              </a:rPr>
              <a:t>then </a:t>
            </a:r>
            <a:r>
              <a:rPr dirty="0" sz="1000" spc="-210" b="1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982774" y="2108522"/>
            <a:ext cx="3792220" cy="1122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13080">
              <a:lnSpc>
                <a:spcPts val="1200"/>
              </a:lnSpc>
              <a:spcBef>
                <a:spcPts val="95"/>
              </a:spcBef>
            </a:pP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  <a:p>
            <a:pPr marL="582295" marR="503555" indent="-69850">
              <a:lnSpc>
                <a:spcPts val="1200"/>
              </a:lnSpc>
              <a:spcBef>
                <a:spcPts val="40"/>
              </a:spcBef>
            </a:pPr>
            <a:r>
              <a:rPr dirty="0" sz="1000" spc="45">
                <a:latin typeface="Calibri"/>
                <a:cs typeface="Calibri"/>
              </a:rPr>
              <a:t>//the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algorithm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converges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when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inputs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are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classified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correctly</a:t>
            </a:r>
            <a:endParaRPr sz="1000">
              <a:latin typeface="Calibri"/>
              <a:cs typeface="Calibri"/>
            </a:endParaRPr>
          </a:p>
          <a:p>
            <a:pPr marL="513080">
              <a:lnSpc>
                <a:spcPts val="1150"/>
              </a:lnSpc>
            </a:pPr>
            <a:r>
              <a:rPr dirty="0" sz="1000" spc="35">
                <a:latin typeface="Calibri"/>
                <a:cs typeface="Calibri"/>
              </a:rPr>
              <a:t>//notice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that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45">
                <a:latin typeface="Calibri"/>
                <a:cs typeface="Calibri"/>
              </a:rPr>
              <a:t>we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not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5">
                <a:latin typeface="Calibri"/>
                <a:cs typeface="Calibri"/>
              </a:rPr>
              <a:t>need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other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0" b="1">
                <a:latin typeface="Calibri"/>
                <a:cs typeface="Calibri"/>
              </a:rPr>
              <a:t>if</a:t>
            </a:r>
            <a:r>
              <a:rPr dirty="0" sz="1000" spc="204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condition</a:t>
            </a:r>
            <a:endParaRPr sz="1000">
              <a:latin typeface="Calibri"/>
              <a:cs typeface="Calibri"/>
            </a:endParaRPr>
          </a:p>
          <a:p>
            <a:pPr marL="582295">
              <a:lnSpc>
                <a:spcPts val="1195"/>
              </a:lnSpc>
            </a:pPr>
            <a:r>
              <a:rPr dirty="0" sz="1000" spc="50">
                <a:latin typeface="Calibri"/>
                <a:cs typeface="Calibri"/>
              </a:rPr>
              <a:t>b</a:t>
            </a:r>
            <a:r>
              <a:rPr dirty="0" sz="1000" spc="-10">
                <a:latin typeface="Calibri"/>
                <a:cs typeface="Calibri"/>
              </a:rPr>
              <a:t>ecause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</a:t>
            </a:r>
            <a:r>
              <a:rPr dirty="0" sz="1000" spc="70">
                <a:latin typeface="Calibri"/>
                <a:cs typeface="Calibri"/>
              </a:rPr>
              <a:t>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construction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30">
                <a:latin typeface="Calibri"/>
                <a:cs typeface="Calibri"/>
              </a:rPr>
              <a:t>w</a:t>
            </a:r>
            <a:r>
              <a:rPr dirty="0" sz="1000" spc="-60">
                <a:latin typeface="Calibri"/>
                <a:cs typeface="Calibri"/>
              </a:rPr>
              <a:t>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3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n</a:t>
            </a:r>
            <a:r>
              <a:rPr dirty="0" sz="1000" spc="50">
                <a:latin typeface="Calibri"/>
                <a:cs typeface="Calibri"/>
              </a:rPr>
              <a:t>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p</a:t>
            </a:r>
            <a:r>
              <a:rPr dirty="0" sz="1000" spc="10">
                <a:latin typeface="Calibri"/>
                <a:cs typeface="Calibri"/>
              </a:rPr>
              <a:t>oi</a:t>
            </a:r>
            <a:r>
              <a:rPr dirty="0" sz="1000" spc="-15">
                <a:latin typeface="Calibri"/>
                <a:cs typeface="Calibri"/>
              </a:rPr>
              <a:t>n</a:t>
            </a:r>
            <a:r>
              <a:rPr dirty="0" sz="1000" spc="25">
                <a:latin typeface="Calibri"/>
                <a:cs typeface="Calibri"/>
              </a:rPr>
              <a:t>ts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in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Calibri"/>
                <a:cs typeface="Calibri"/>
              </a:rPr>
              <a:t>to</a:t>
            </a:r>
            <a:endParaRPr sz="1000">
              <a:latin typeface="Calibri"/>
              <a:cs typeface="Calibri"/>
            </a:endParaRPr>
          </a:p>
          <a:p>
            <a:pPr marL="513080">
              <a:lnSpc>
                <a:spcPts val="1200"/>
              </a:lnSpc>
              <a:tabLst>
                <a:tab pos="3536950" algn="l"/>
              </a:tabLst>
            </a:pP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lie</a:t>
            </a:r>
            <a:r>
              <a:rPr dirty="0" u="sng" sz="1000" spc="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000" spc="11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000" spc="11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positive</a:t>
            </a:r>
            <a:r>
              <a:rPr dirty="0" u="sng" sz="1000" spc="11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half</a:t>
            </a:r>
            <a:r>
              <a:rPr dirty="0" u="sng" sz="1000" spc="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</a:t>
            </a:r>
            <a:r>
              <a:rPr dirty="0" u="sng" sz="1000" spc="11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7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sz="1000" spc="7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.</a:t>
            </a:r>
            <a:r>
              <a:rPr dirty="0" u="sng" sz="1000" spc="7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000" spc="6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6" action="ppaction://hlinksldjump"/>
              </a:rPr>
              <a:t>≥</a:t>
            </a:r>
            <a:r>
              <a:rPr dirty="0" u="sng" sz="1000" spc="-3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6" action="ppaction://hlinksldjump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0	</a:t>
            </a:r>
            <a:r>
              <a:rPr dirty="0" baseline="-50925" sz="900" spc="112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baseline="-50925" sz="9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45"/>
              </a:spcBef>
              <a:tabLst>
                <a:tab pos="1004569" algn="l"/>
              </a:tabLst>
            </a:pPr>
            <a:r>
              <a:rPr dirty="0" sz="600" spc="75">
                <a:solidFill>
                  <a:srgbClr val="FFFFFF"/>
                </a:solidFill>
                <a:latin typeface="Calibri"/>
                <a:cs typeface="Calibri"/>
              </a:rPr>
              <a:t>Mitesh</a:t>
            </a:r>
            <a:r>
              <a:rPr dirty="0" sz="6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dirty="0" sz="6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" spc="105">
                <a:solidFill>
                  <a:srgbClr val="FFFFFF"/>
                </a:solidFill>
                <a:latin typeface="Calibri"/>
                <a:cs typeface="Calibri"/>
              </a:rPr>
              <a:t>Khapra	</a:t>
            </a: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47053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 b="1">
                <a:latin typeface="Calibri"/>
                <a:cs typeface="Calibri"/>
              </a:rPr>
              <a:t>Setup: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993" y="940916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993" y="1069223"/>
            <a:ext cx="181483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35">
                <a:latin typeface="Calibri"/>
                <a:cs typeface="Calibri"/>
              </a:rPr>
              <a:t>Further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normalize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1408506"/>
            <a:ext cx="63233" cy="63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4393" y="149510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p</a:t>
            </a:r>
            <a:r>
              <a:rPr dirty="0" sz="1100">
                <a:latin typeface="Calibri"/>
                <a:cs typeface="Calibri"/>
              </a:rPr>
              <a:t>’s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||</a:t>
            </a:r>
            <a:r>
              <a:rPr dirty="0" sz="1100" spc="-95" i="1">
                <a:latin typeface="Calibri"/>
                <a:cs typeface="Calibri"/>
              </a:rPr>
              <a:t>p</a:t>
            </a:r>
            <a:r>
              <a:rPr dirty="0" sz="1100" spc="-95">
                <a:latin typeface="Lucida Sans Unicode"/>
                <a:cs typeface="Lucida Sans Unicode"/>
              </a:rPr>
              <a:t>||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(no-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393" y="1667178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Calibri"/>
                <a:cs typeface="Calibri"/>
              </a:rPr>
              <a:t>tice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affect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8620" y="1788971"/>
            <a:ext cx="2419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89" i="1">
                <a:latin typeface="Calibri"/>
                <a:cs typeface="Calibri"/>
              </a:rPr>
              <a:t>w</a:t>
            </a:r>
            <a:r>
              <a:rPr dirty="0" sz="800" spc="6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08657" y="1955863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63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95957" y="1813952"/>
            <a:ext cx="199390" cy="2590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919"/>
              </a:lnSpc>
              <a:spcBef>
                <a:spcPts val="95"/>
              </a:spcBef>
            </a:pPr>
            <a:r>
              <a:rPr dirty="0" sz="800" spc="10" i="1">
                <a:latin typeface="Calibri"/>
                <a:cs typeface="Calibri"/>
              </a:rPr>
              <a:t>p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19"/>
              </a:lnSpc>
            </a:pPr>
            <a:r>
              <a:rPr dirty="0" sz="800" spc="-15">
                <a:latin typeface="Cambria"/>
                <a:cs typeface="Cambria"/>
              </a:rPr>
              <a:t>||</a:t>
            </a:r>
            <a:r>
              <a:rPr dirty="0" sz="800" spc="-15" i="1">
                <a:latin typeface="Calibri"/>
                <a:cs typeface="Calibri"/>
              </a:rPr>
              <a:t>p</a:t>
            </a:r>
            <a:r>
              <a:rPr dirty="0" sz="800" spc="-15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5504" y="1839250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8993" y="1798508"/>
            <a:ext cx="1112520" cy="43942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9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60" i="1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1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</a:t>
            </a:r>
            <a:r>
              <a:rPr dirty="0" baseline="27777" sz="1200" spc="-30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6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57869" y="683861"/>
            <a:ext cx="23241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200"/>
              </a:lnSpc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 spc="157">
                <a:latin typeface="Lucida Sans Unicode"/>
                <a:cs typeface="Lucida Sans Unicode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∪</a:t>
            </a:r>
            <a:r>
              <a:rPr dirty="0" sz="1000" spc="-95">
                <a:latin typeface="Lucida Sans Unicode"/>
                <a:cs typeface="Lucida Sans Unicode"/>
              </a:rPr>
              <a:t> </a:t>
            </a: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83269" y="987518"/>
            <a:ext cx="132334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Initialize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randomly;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200"/>
              </a:lnSpc>
            </a:pPr>
            <a:r>
              <a:rPr dirty="0" sz="1000" spc="65" b="1">
                <a:latin typeface="Calibri"/>
                <a:cs typeface="Calibri"/>
              </a:rPr>
              <a:t>while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!</a:t>
            </a:r>
            <a:r>
              <a:rPr dirty="0" sz="1000" spc="20" i="1">
                <a:latin typeface="Calibri"/>
                <a:cs typeface="Calibri"/>
              </a:rPr>
              <a:t>convergence</a:t>
            </a:r>
            <a:r>
              <a:rPr dirty="0" sz="1000" spc="80" i="1">
                <a:latin typeface="Calibri"/>
                <a:cs typeface="Calibri"/>
              </a:rPr>
              <a:t> </a:t>
            </a:r>
            <a:r>
              <a:rPr dirty="0" sz="1000" spc="65" b="1">
                <a:latin typeface="Calibri"/>
                <a:cs typeface="Calibri"/>
              </a:rPr>
              <a:t>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567774" y="1324127"/>
            <a:ext cx="0" cy="805180"/>
          </a:xfrm>
          <a:custGeom>
            <a:avLst/>
            <a:gdLst/>
            <a:ahLst/>
            <a:cxnLst/>
            <a:rect l="l" t="t" r="r" b="b"/>
            <a:pathLst>
              <a:path w="0" h="805180">
                <a:moveTo>
                  <a:pt x="0" y="80468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670746" y="1291188"/>
            <a:ext cx="12706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70">
                <a:latin typeface="Calibri"/>
                <a:cs typeface="Calibri"/>
              </a:rPr>
              <a:t>Pi</a:t>
            </a:r>
            <a:r>
              <a:rPr dirty="0" sz="1000" spc="50">
                <a:latin typeface="Calibri"/>
                <a:cs typeface="Calibri"/>
              </a:rPr>
              <a:t>c</a:t>
            </a:r>
            <a:r>
              <a:rPr dirty="0" sz="1000" spc="70">
                <a:latin typeface="Calibri"/>
                <a:cs typeface="Calibri"/>
              </a:rPr>
              <a:t>k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</a:t>
            </a:r>
            <a:r>
              <a:rPr dirty="0" sz="1000" spc="25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dom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50" b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∈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96146" y="1443017"/>
            <a:ext cx="267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88983" y="1424536"/>
            <a:ext cx="1981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2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dirty="0" u="sng" sz="700" spc="5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88983" y="1524599"/>
            <a:ext cx="1981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30">
                <a:latin typeface="Lucida Sans Unicode"/>
                <a:cs typeface="Lucida Sans Unicode"/>
              </a:rPr>
              <a:t>||</a:t>
            </a:r>
            <a:r>
              <a:rPr dirty="0" sz="700" spc="20" i="1">
                <a:latin typeface="Trebuchet MS"/>
                <a:cs typeface="Trebuchet MS"/>
              </a:rPr>
              <a:t>p</a:t>
            </a:r>
            <a:r>
              <a:rPr dirty="0" sz="700" spc="-30">
                <a:latin typeface="Lucida Sans Unicode"/>
                <a:cs typeface="Lucida Sans Unicode"/>
              </a:rPr>
              <a:t>||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03054" y="1443017"/>
            <a:ext cx="10579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0">
                <a:latin typeface="Calibri"/>
                <a:cs typeface="Calibri"/>
              </a:rPr>
              <a:t>(</a:t>
            </a:r>
            <a:r>
              <a:rPr dirty="0" sz="1000" spc="5" i="1">
                <a:latin typeface="Calibri"/>
                <a:cs typeface="Calibri"/>
              </a:rPr>
              <a:t>so</a:t>
            </a:r>
            <a:r>
              <a:rPr dirty="0" sz="1000" spc="5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now</a:t>
            </a:r>
            <a:r>
              <a:rPr dirty="0" sz="1000" i="1">
                <a:latin typeface="Calibri"/>
                <a:cs typeface="Calibri"/>
              </a:rPr>
              <a:t>,</a:t>
            </a:r>
            <a:r>
              <a:rPr dirty="0" sz="1000" spc="-100">
                <a:latin typeface="Lucida Sans Unicode"/>
                <a:cs typeface="Lucida Sans Unicode"/>
              </a:rPr>
              <a:t>||</a:t>
            </a:r>
            <a:r>
              <a:rPr dirty="0" sz="1000" spc="-15" i="1">
                <a:latin typeface="Calibri"/>
                <a:cs typeface="Calibri"/>
              </a:rPr>
              <a:t>p</a:t>
            </a:r>
            <a:r>
              <a:rPr dirty="0" sz="1000" spc="-100">
                <a:latin typeface="Lucida Sans Unicode"/>
                <a:cs typeface="Lucida Sans Unicode"/>
              </a:rPr>
              <a:t>||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1)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80652" y="1812505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696146" y="1627726"/>
            <a:ext cx="948690" cy="494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if</a:t>
            </a:r>
            <a:r>
              <a:rPr dirty="0" sz="1000" spc="190" b="1">
                <a:latin typeface="Calibri"/>
                <a:cs typeface="Calibri"/>
              </a:rPr>
              <a:t> </a:t>
            </a:r>
            <a:r>
              <a:rPr dirty="0" sz="1000" spc="70" b="1">
                <a:latin typeface="Calibri"/>
                <a:cs typeface="Calibri"/>
              </a:rPr>
              <a:t>w</a:t>
            </a:r>
            <a:r>
              <a:rPr dirty="0" sz="1000" spc="70" i="1">
                <a:latin typeface="Calibri"/>
                <a:cs typeface="Calibri"/>
              </a:rPr>
              <a:t>.</a:t>
            </a:r>
            <a:r>
              <a:rPr dirty="0" sz="1000" spc="70" b="1">
                <a:latin typeface="Calibri"/>
                <a:cs typeface="Calibri"/>
              </a:rPr>
              <a:t>p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35" i="1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0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75" b="1">
                <a:latin typeface="Calibri"/>
                <a:cs typeface="Calibri"/>
              </a:rPr>
              <a:t>then </a:t>
            </a:r>
            <a:r>
              <a:rPr dirty="0" sz="1000" spc="-210" b="1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57869" y="2108522"/>
            <a:ext cx="3002915" cy="784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  <a:p>
            <a:pPr marL="107314" marR="189230" indent="-69850">
              <a:lnSpc>
                <a:spcPts val="1200"/>
              </a:lnSpc>
              <a:spcBef>
                <a:spcPts val="40"/>
              </a:spcBef>
            </a:pPr>
            <a:r>
              <a:rPr dirty="0" sz="1000" spc="45">
                <a:latin typeface="Calibri"/>
                <a:cs typeface="Calibri"/>
              </a:rPr>
              <a:t>//the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algorithm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converges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when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inputs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are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classified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correctly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150"/>
              </a:lnSpc>
            </a:pPr>
            <a:r>
              <a:rPr dirty="0" sz="1000" spc="35">
                <a:latin typeface="Calibri"/>
                <a:cs typeface="Calibri"/>
              </a:rPr>
              <a:t>//notice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that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45">
                <a:latin typeface="Calibri"/>
                <a:cs typeface="Calibri"/>
              </a:rPr>
              <a:t>we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not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5">
                <a:latin typeface="Calibri"/>
                <a:cs typeface="Calibri"/>
              </a:rPr>
              <a:t>need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other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0" b="1">
                <a:latin typeface="Calibri"/>
                <a:cs typeface="Calibri"/>
              </a:rPr>
              <a:t>if</a:t>
            </a:r>
            <a:r>
              <a:rPr dirty="0" sz="1000" spc="204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condition</a:t>
            </a:r>
            <a:endParaRPr sz="1000">
              <a:latin typeface="Calibri"/>
              <a:cs typeface="Calibri"/>
            </a:endParaRPr>
          </a:p>
          <a:p>
            <a:pPr marL="107314">
              <a:lnSpc>
                <a:spcPts val="1200"/>
              </a:lnSpc>
            </a:pPr>
            <a:r>
              <a:rPr dirty="0" sz="1000" spc="50">
                <a:latin typeface="Calibri"/>
                <a:cs typeface="Calibri"/>
              </a:rPr>
              <a:t>b</a:t>
            </a:r>
            <a:r>
              <a:rPr dirty="0" sz="1000" spc="-10">
                <a:latin typeface="Calibri"/>
                <a:cs typeface="Calibri"/>
              </a:rPr>
              <a:t>ecause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</a:t>
            </a:r>
            <a:r>
              <a:rPr dirty="0" sz="1000" spc="70">
                <a:latin typeface="Calibri"/>
                <a:cs typeface="Calibri"/>
              </a:rPr>
              <a:t>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construction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30">
                <a:latin typeface="Calibri"/>
                <a:cs typeface="Calibri"/>
              </a:rPr>
              <a:t>w</a:t>
            </a:r>
            <a:r>
              <a:rPr dirty="0" sz="1000" spc="-60">
                <a:latin typeface="Calibri"/>
                <a:cs typeface="Calibri"/>
              </a:rPr>
              <a:t>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3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n</a:t>
            </a:r>
            <a:r>
              <a:rPr dirty="0" sz="1000" spc="50">
                <a:latin typeface="Calibri"/>
                <a:cs typeface="Calibri"/>
              </a:rPr>
              <a:t>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p</a:t>
            </a:r>
            <a:r>
              <a:rPr dirty="0" sz="1000" spc="10">
                <a:latin typeface="Calibri"/>
                <a:cs typeface="Calibri"/>
              </a:rPr>
              <a:t>oi</a:t>
            </a:r>
            <a:r>
              <a:rPr dirty="0" sz="1000" spc="-15">
                <a:latin typeface="Calibri"/>
                <a:cs typeface="Calibri"/>
              </a:rPr>
              <a:t>n</a:t>
            </a:r>
            <a:r>
              <a:rPr dirty="0" sz="1000" spc="25">
                <a:latin typeface="Calibri"/>
                <a:cs typeface="Calibri"/>
              </a:rPr>
              <a:t>ts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in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Calibri"/>
                <a:cs typeface="Calibri"/>
              </a:rPr>
              <a:t>to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483269" y="2881454"/>
            <a:ext cx="325374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  <a:tabLst>
                <a:tab pos="3036570" algn="l"/>
              </a:tabLst>
            </a:pP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</a:t>
            </a:r>
            <a:r>
              <a:rPr dirty="0" u="sng" sz="10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1000" spc="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</a:t>
            </a:r>
            <a:r>
              <a:rPr dirty="0" u="sng" sz="10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000" spc="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ositi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</a:t>
            </a:r>
            <a:r>
              <a:rPr dirty="0" u="sng" sz="10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hal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0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ac</a:t>
            </a:r>
            <a:r>
              <a:rPr dirty="0" u="sng" sz="10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9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sz="1000" spc="2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.</a:t>
            </a:r>
            <a:r>
              <a:rPr dirty="0" u="sng" sz="1000" spc="9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000" spc="5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6" action="ppaction://hlinksldjump"/>
              </a:rPr>
              <a:t>≥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6" action="ppaction://hlinksldjump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0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sz="1000" spc="-85">
                <a:latin typeface="Calibri"/>
                <a:cs typeface="Calibri"/>
              </a:rPr>
              <a:t> </a:t>
            </a:r>
            <a:r>
              <a:rPr dirty="0" baseline="-50925" sz="900" spc="112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baseline="-50925"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47053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90" b="1">
                <a:latin typeface="Calibri"/>
                <a:cs typeface="Calibri"/>
              </a:rPr>
              <a:t>Setup: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4393" y="21466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If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7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0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42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 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-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sz="1100" spc="37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275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455" i="1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(</a:t>
            </a:r>
            <a:r>
              <a:rPr dirty="0" sz="1100" spc="-30">
                <a:latin typeface="Lucida Sans Unicode"/>
                <a:cs typeface="Lucida Sans Unicode"/>
              </a:rPr>
              <a:t>∵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" y="342960"/>
            <a:ext cx="1815464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145" i="1">
                <a:latin typeface="Calibri"/>
                <a:cs typeface="Calibri"/>
              </a:rPr>
              <a:t>x </a:t>
            </a:r>
            <a:r>
              <a:rPr dirty="0" sz="1100" spc="295" i="1">
                <a:latin typeface="Calibri"/>
                <a:cs typeface="Calibri"/>
              </a:rPr>
              <a:t>&lt;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=</a:t>
            </a:r>
            <a:r>
              <a:rPr dirty="0" sz="1100" spc="85">
                <a:latin typeface="Lucida Sans Unicode"/>
                <a:cs typeface="Lucida Sans Unicode"/>
              </a:rPr>
              <a:t>⇒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 </a:t>
            </a:r>
            <a:r>
              <a:rPr dirty="0" sz="1100" spc="70">
                <a:latin typeface="Calibri"/>
                <a:cs typeface="Calibri"/>
              </a:rPr>
              <a:t>(</a:t>
            </a:r>
            <a:r>
              <a:rPr dirty="0" sz="1100" spc="70">
                <a:latin typeface="Lucida Sans Unicode"/>
                <a:cs typeface="Lucida Sans Unicode"/>
              </a:rPr>
              <a:t>−</a:t>
            </a:r>
            <a:r>
              <a:rPr dirty="0" sz="1100" spc="70" i="1">
                <a:latin typeface="Calibri"/>
                <a:cs typeface="Calibri"/>
              </a:rPr>
              <a:t>x</a:t>
            </a:r>
            <a:r>
              <a:rPr dirty="0" sz="1100" spc="70">
                <a:latin typeface="Calibri"/>
                <a:cs typeface="Calibri"/>
              </a:rPr>
              <a:t>) </a:t>
            </a:r>
            <a:r>
              <a:rPr dirty="0" sz="1100" spc="-30">
                <a:latin typeface="Lucida Sans Unicode"/>
                <a:cs typeface="Lucida Sans Unicode"/>
              </a:rPr>
              <a:t>≥ </a:t>
            </a:r>
            <a:r>
              <a:rPr dirty="0" sz="1100" spc="35">
                <a:latin typeface="Calibri"/>
                <a:cs typeface="Calibri"/>
              </a:rPr>
              <a:t>0)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6822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8993" y="768844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67">
                <a:latin typeface="Cambria"/>
                <a:cs typeface="Cambria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  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∪</a:t>
            </a:r>
            <a:r>
              <a:rPr dirty="0" sz="1100" spc="55">
                <a:latin typeface="Lucida Sans Unicode"/>
                <a:cs typeface="Lucida Sans Unicode"/>
              </a:rPr>
              <a:t> </a:t>
            </a:r>
            <a:r>
              <a:rPr dirty="0" sz="1100" spc="165" i="1">
                <a:latin typeface="Calibri"/>
                <a:cs typeface="Calibri"/>
              </a:rPr>
              <a:t>N</a:t>
            </a:r>
            <a:r>
              <a:rPr dirty="0" sz="1100" spc="-130" i="1">
                <a:latin typeface="Calibri"/>
                <a:cs typeface="Calibri"/>
              </a:rPr>
              <a:t> </a:t>
            </a:r>
            <a:r>
              <a:rPr dirty="0" baseline="27777" sz="1200" spc="322">
                <a:latin typeface="Cambria"/>
                <a:cs typeface="Cambria"/>
              </a:rPr>
              <a:t>−</a:t>
            </a:r>
            <a:r>
              <a:rPr dirty="0" baseline="27777" sz="1200">
                <a:latin typeface="Cambria"/>
                <a:cs typeface="Cambria"/>
              </a:rPr>
              <a:t>   </a:t>
            </a:r>
            <a:r>
              <a:rPr dirty="0" baseline="27777" sz="1200" spc="-8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993" y="940916"/>
            <a:ext cx="18154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e</a:t>
            </a:r>
            <a:r>
              <a:rPr dirty="0" sz="1100" spc="-30">
                <a:latin typeface="Calibri"/>
                <a:cs typeface="Calibri"/>
              </a:rPr>
              <a:t>v</a:t>
            </a:r>
            <a:r>
              <a:rPr dirty="0" sz="1100" spc="15">
                <a:latin typeface="Calibri"/>
                <a:cs typeface="Calibri"/>
              </a:rPr>
              <a:t>ery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eleme</a:t>
            </a:r>
            <a:r>
              <a:rPr dirty="0" sz="1100" spc="-5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30" i="1">
                <a:latin typeface="Calibri"/>
                <a:cs typeface="Calibri"/>
              </a:rPr>
              <a:t>P</a:t>
            </a:r>
            <a:r>
              <a:rPr dirty="0" sz="1100" spc="-100" i="1">
                <a:latin typeface="Calibri"/>
                <a:cs typeface="Calibri"/>
              </a:rPr>
              <a:t> </a:t>
            </a:r>
            <a:r>
              <a:rPr dirty="0" cap="small" baseline="27777" sz="1200" spc="44">
                <a:latin typeface="Cambria"/>
                <a:cs typeface="Cambria"/>
              </a:rPr>
              <a:t>j</a:t>
            </a:r>
            <a:r>
              <a:rPr dirty="0" baseline="27777" sz="1200">
                <a:latin typeface="Cambria"/>
                <a:cs typeface="Cambria"/>
              </a:rPr>
              <a:t> 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5">
                <a:latin typeface="Calibri"/>
                <a:cs typeface="Calibri"/>
              </a:rPr>
              <a:t>ensure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993" y="1069223"/>
            <a:ext cx="181483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spc="-22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5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35">
                <a:latin typeface="Calibri"/>
                <a:cs typeface="Calibri"/>
              </a:rPr>
              <a:t>Further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normalize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1408506"/>
            <a:ext cx="63233" cy="63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4393" y="1495106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p</a:t>
            </a:r>
            <a:r>
              <a:rPr dirty="0" sz="1100">
                <a:latin typeface="Calibri"/>
                <a:cs typeface="Calibri"/>
              </a:rPr>
              <a:t>’s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||</a:t>
            </a:r>
            <a:r>
              <a:rPr dirty="0" sz="1100" spc="-95" i="1">
                <a:latin typeface="Calibri"/>
                <a:cs typeface="Calibri"/>
              </a:rPr>
              <a:t>p</a:t>
            </a:r>
            <a:r>
              <a:rPr dirty="0" sz="1100" spc="-95">
                <a:latin typeface="Lucida Sans Unicode"/>
                <a:cs typeface="Lucida Sans Unicode"/>
              </a:rPr>
              <a:t>||</a:t>
            </a:r>
            <a:r>
              <a:rPr dirty="0" sz="1100" spc="3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(no-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393" y="1667178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Calibri"/>
                <a:cs typeface="Calibri"/>
              </a:rPr>
              <a:t>tice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affect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8620" y="1788971"/>
            <a:ext cx="2419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89" i="1">
                <a:latin typeface="Calibri"/>
                <a:cs typeface="Calibri"/>
              </a:rPr>
              <a:t>w</a:t>
            </a:r>
            <a:r>
              <a:rPr dirty="0" sz="800" spc="6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08657" y="1955863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63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95957" y="1813952"/>
            <a:ext cx="199390" cy="2590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919"/>
              </a:lnSpc>
              <a:spcBef>
                <a:spcPts val="95"/>
              </a:spcBef>
            </a:pPr>
            <a:r>
              <a:rPr dirty="0" sz="800" spc="10" i="1">
                <a:latin typeface="Calibri"/>
                <a:cs typeface="Calibri"/>
              </a:rPr>
              <a:t>p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19"/>
              </a:lnSpc>
            </a:pPr>
            <a:r>
              <a:rPr dirty="0" sz="800" spc="-15">
                <a:latin typeface="Cambria"/>
                <a:cs typeface="Cambria"/>
              </a:rPr>
              <a:t>||</a:t>
            </a:r>
            <a:r>
              <a:rPr dirty="0" sz="800" spc="-15" i="1">
                <a:latin typeface="Calibri"/>
                <a:cs typeface="Calibri"/>
              </a:rPr>
              <a:t>p</a:t>
            </a:r>
            <a:r>
              <a:rPr dirty="0" sz="800" spc="-15">
                <a:latin typeface="Cambria"/>
                <a:cs typeface="Cambria"/>
              </a:rPr>
              <a:t>||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5504" y="1839250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8993" y="1798508"/>
            <a:ext cx="1112520" cy="43942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9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50">
                <a:latin typeface="Lucida Sans Unicode"/>
                <a:cs typeface="Lucida Sans Unicode"/>
              </a:rPr>
              <a:t> </a:t>
            </a:r>
            <a:r>
              <a:rPr dirty="0" sz="1100" spc="160" i="1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1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then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27777" sz="1200" spc="89" i="1">
                <a:latin typeface="Calibri"/>
                <a:cs typeface="Calibri"/>
              </a:rPr>
              <a:t>T</a:t>
            </a:r>
            <a:r>
              <a:rPr dirty="0" baseline="27777" sz="1200" spc="-30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4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60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2341765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75208" y="2206001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4393" y="2256280"/>
            <a:ext cx="17646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5785" algn="l"/>
              </a:tabLst>
            </a:pPr>
            <a:r>
              <a:rPr dirty="0" sz="1100" spc="70">
                <a:latin typeface="Calibri"/>
                <a:cs typeface="Calibri"/>
              </a:rPr>
              <a:t>Let	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4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4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normalized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4393" y="2428352"/>
            <a:ext cx="1764664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solution </a:t>
            </a:r>
            <a:r>
              <a:rPr dirty="0" sz="1100" spc="10">
                <a:latin typeface="Calibri"/>
                <a:cs typeface="Calibri"/>
              </a:rPr>
              <a:t>vector </a:t>
            </a:r>
            <a:r>
              <a:rPr dirty="0" sz="1100" spc="-5">
                <a:latin typeface="Calibri"/>
                <a:cs typeface="Calibri"/>
              </a:rPr>
              <a:t>(we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 </a:t>
            </a:r>
            <a:r>
              <a:rPr dirty="0" sz="1100" spc="5">
                <a:latin typeface="Calibri"/>
                <a:cs typeface="Calibri"/>
              </a:rPr>
              <a:t>as the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separable)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95969" y="19889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483269" y="174229"/>
            <a:ext cx="27387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0" b="1">
                <a:latin typeface="Calibri"/>
                <a:cs typeface="Calibri"/>
              </a:rPr>
              <a:t>Algorithm:</a:t>
            </a:r>
            <a:r>
              <a:rPr dirty="0" sz="1100" spc="114" b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Learning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95969" y="38277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 h="0">
                <a:moveTo>
                  <a:pt x="0" y="0"/>
                </a:moveTo>
                <a:lnTo>
                  <a:pt x="3024035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483269" y="380204"/>
            <a:ext cx="167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</a:tabLst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1;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3269" y="532033"/>
            <a:ext cx="169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</a:tabLst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155" i="1">
                <a:latin typeface="Calibri"/>
                <a:cs typeface="Calibri"/>
              </a:rPr>
              <a:t> </a:t>
            </a:r>
            <a:r>
              <a:rPr dirty="0" sz="1000" spc="-70" i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55" i="1">
                <a:latin typeface="Calibri"/>
                <a:cs typeface="Calibri"/>
              </a:rPr>
              <a:t>inputs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20" i="1">
                <a:latin typeface="Calibri"/>
                <a:cs typeface="Calibri"/>
              </a:rPr>
              <a:t>w</a:t>
            </a:r>
            <a:r>
              <a:rPr dirty="0" sz="1000" spc="65" i="1">
                <a:latin typeface="Calibri"/>
                <a:cs typeface="Calibri"/>
              </a:rPr>
              <a:t>ith</a:t>
            </a:r>
            <a:r>
              <a:rPr dirty="0" sz="1000" i="1">
                <a:latin typeface="Calibri"/>
                <a:cs typeface="Calibri"/>
              </a:rPr>
              <a:t>   </a:t>
            </a:r>
            <a:r>
              <a:rPr dirty="0" sz="1000" spc="90" i="1">
                <a:latin typeface="Calibri"/>
                <a:cs typeface="Calibri"/>
              </a:rPr>
              <a:t> </a:t>
            </a:r>
            <a:r>
              <a:rPr dirty="0" sz="1000" spc="85" i="1">
                <a:latin typeface="Calibri"/>
                <a:cs typeface="Calibri"/>
              </a:rPr>
              <a:t>l</a:t>
            </a:r>
            <a:r>
              <a:rPr dirty="0" sz="1000" spc="-10" i="1">
                <a:latin typeface="Calibri"/>
                <a:cs typeface="Calibri"/>
              </a:rPr>
              <a:t>abel</a:t>
            </a:r>
            <a:r>
              <a:rPr dirty="0" sz="1000" i="1">
                <a:latin typeface="Calibri"/>
                <a:cs typeface="Calibri"/>
              </a:rPr>
              <a:t>	</a:t>
            </a:r>
            <a:r>
              <a:rPr dirty="0" sz="1000" spc="-5">
                <a:latin typeface="Calibri"/>
                <a:cs typeface="Calibri"/>
              </a:rPr>
              <a:t>0;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57869" y="683861"/>
            <a:ext cx="23241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-15" i="1">
                <a:latin typeface="Calibri"/>
                <a:cs typeface="Calibri"/>
              </a:rPr>
              <a:t>c</a:t>
            </a:r>
            <a:r>
              <a:rPr dirty="0" sz="1000" spc="20" i="1">
                <a:latin typeface="Calibri"/>
                <a:cs typeface="Calibri"/>
              </a:rPr>
              <a:t>ontains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</a:t>
            </a:r>
            <a:r>
              <a:rPr dirty="0" sz="1000" spc="-45" i="1">
                <a:latin typeface="Calibri"/>
                <a:cs typeface="Calibri"/>
              </a:rPr>
              <a:t>e</a:t>
            </a:r>
            <a:r>
              <a:rPr dirty="0" sz="1000" spc="5" i="1">
                <a:latin typeface="Calibri"/>
                <a:cs typeface="Calibri"/>
              </a:rPr>
              <a:t>gations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of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a</a:t>
            </a:r>
            <a:r>
              <a:rPr dirty="0" sz="1000" spc="55" i="1">
                <a:latin typeface="Calibri"/>
                <a:cs typeface="Calibri"/>
              </a:rPr>
              <a:t>l</a:t>
            </a:r>
            <a:r>
              <a:rPr dirty="0" sz="1000" spc="20" i="1">
                <a:latin typeface="Calibri"/>
                <a:cs typeface="Calibri"/>
              </a:rPr>
              <a:t>l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65" i="1">
                <a:latin typeface="Calibri"/>
                <a:cs typeface="Calibri"/>
              </a:rPr>
              <a:t>p</a:t>
            </a:r>
            <a:r>
              <a:rPr dirty="0" sz="1000" spc="25" i="1">
                <a:latin typeface="Calibri"/>
                <a:cs typeface="Calibri"/>
              </a:rPr>
              <a:t>oints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60" i="1">
                <a:latin typeface="Calibri"/>
                <a:cs typeface="Calibri"/>
              </a:rPr>
              <a:t>in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100" i="1">
                <a:latin typeface="Calibri"/>
                <a:cs typeface="Calibri"/>
              </a:rPr>
              <a:t> </a:t>
            </a:r>
            <a:r>
              <a:rPr dirty="0" sz="1000" spc="100" i="1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200"/>
              </a:lnSpc>
            </a:pP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 spc="157">
                <a:latin typeface="Lucida Sans Unicode"/>
                <a:cs typeface="Lucida Sans Unicode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∪</a:t>
            </a:r>
            <a:r>
              <a:rPr dirty="0" sz="1000" spc="-95">
                <a:latin typeface="Lucida Sans Unicode"/>
                <a:cs typeface="Lucida Sans Unicode"/>
              </a:rPr>
              <a:t> </a:t>
            </a:r>
            <a:r>
              <a:rPr dirty="0" sz="1000" spc="155" i="1">
                <a:latin typeface="Calibri"/>
                <a:cs typeface="Calibri"/>
              </a:rPr>
              <a:t>N</a:t>
            </a:r>
            <a:r>
              <a:rPr dirty="0" sz="1000" spc="-120" i="1">
                <a:latin typeface="Calibri"/>
                <a:cs typeface="Calibri"/>
              </a:rPr>
              <a:t> </a:t>
            </a:r>
            <a:r>
              <a:rPr dirty="0" baseline="27777" sz="1050" spc="172">
                <a:latin typeface="Lucida Sans Unicode"/>
                <a:cs typeface="Lucida Sans Unicode"/>
              </a:rPr>
              <a:t>−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83269" y="987518"/>
            <a:ext cx="132334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Initialize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randomly;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200"/>
              </a:lnSpc>
            </a:pPr>
            <a:r>
              <a:rPr dirty="0" sz="1000" spc="65" b="1">
                <a:latin typeface="Calibri"/>
                <a:cs typeface="Calibri"/>
              </a:rPr>
              <a:t>while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!</a:t>
            </a:r>
            <a:r>
              <a:rPr dirty="0" sz="1000" spc="20" i="1">
                <a:latin typeface="Calibri"/>
                <a:cs typeface="Calibri"/>
              </a:rPr>
              <a:t>convergence</a:t>
            </a:r>
            <a:r>
              <a:rPr dirty="0" sz="1000" spc="80" i="1">
                <a:latin typeface="Calibri"/>
                <a:cs typeface="Calibri"/>
              </a:rPr>
              <a:t> </a:t>
            </a:r>
            <a:r>
              <a:rPr dirty="0" sz="1000" spc="65" b="1">
                <a:latin typeface="Calibri"/>
                <a:cs typeface="Calibri"/>
              </a:rPr>
              <a:t>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67774" y="1324127"/>
            <a:ext cx="0" cy="805180"/>
          </a:xfrm>
          <a:custGeom>
            <a:avLst/>
            <a:gdLst/>
            <a:ahLst/>
            <a:cxnLst/>
            <a:rect l="l" t="t" r="r" b="b"/>
            <a:pathLst>
              <a:path w="0" h="805180">
                <a:moveTo>
                  <a:pt x="0" y="80468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670746" y="1291188"/>
            <a:ext cx="12706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70">
                <a:latin typeface="Calibri"/>
                <a:cs typeface="Calibri"/>
              </a:rPr>
              <a:t>Pi</a:t>
            </a:r>
            <a:r>
              <a:rPr dirty="0" sz="1000" spc="50">
                <a:latin typeface="Calibri"/>
                <a:cs typeface="Calibri"/>
              </a:rPr>
              <a:t>c</a:t>
            </a:r>
            <a:r>
              <a:rPr dirty="0" sz="1000" spc="70">
                <a:latin typeface="Calibri"/>
                <a:cs typeface="Calibri"/>
              </a:rPr>
              <a:t>k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ra</a:t>
            </a:r>
            <a:r>
              <a:rPr dirty="0" sz="1000" spc="25">
                <a:latin typeface="Calibri"/>
                <a:cs typeface="Calibri"/>
              </a:rPr>
              <a:t>n</a:t>
            </a:r>
            <a:r>
              <a:rPr dirty="0" sz="1000" spc="5">
                <a:latin typeface="Calibri"/>
                <a:cs typeface="Calibri"/>
              </a:rPr>
              <a:t>dom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50" b="1">
                <a:latin typeface="Calibri"/>
                <a:cs typeface="Calibri"/>
              </a:rPr>
              <a:t> </a:t>
            </a:r>
            <a:r>
              <a:rPr dirty="0" sz="1000" spc="-135">
                <a:latin typeface="Lucida Sans Unicode"/>
                <a:cs typeface="Lucida Sans Unicode"/>
              </a:rPr>
              <a:t>∈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96146" y="1443017"/>
            <a:ext cx="267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spc="55">
                <a:latin typeface="Lucida Sans Unicode"/>
                <a:cs typeface="Lucida Sans Unicode"/>
              </a:rPr>
              <a:t>←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88983" y="1424536"/>
            <a:ext cx="1981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2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dirty="0" u="sng" sz="700" spc="5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88983" y="1524599"/>
            <a:ext cx="1981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30">
                <a:latin typeface="Lucida Sans Unicode"/>
                <a:cs typeface="Lucida Sans Unicode"/>
              </a:rPr>
              <a:t>||</a:t>
            </a:r>
            <a:r>
              <a:rPr dirty="0" sz="700" spc="20" i="1">
                <a:latin typeface="Trebuchet MS"/>
                <a:cs typeface="Trebuchet MS"/>
              </a:rPr>
              <a:t>p</a:t>
            </a:r>
            <a:r>
              <a:rPr dirty="0" sz="700" spc="-30">
                <a:latin typeface="Lucida Sans Unicode"/>
                <a:cs typeface="Lucida Sans Unicode"/>
              </a:rPr>
              <a:t>||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03054" y="1443017"/>
            <a:ext cx="10579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80">
                <a:latin typeface="Calibri"/>
                <a:cs typeface="Calibri"/>
              </a:rPr>
              <a:t>(</a:t>
            </a:r>
            <a:r>
              <a:rPr dirty="0" sz="1000" spc="5" i="1">
                <a:latin typeface="Calibri"/>
                <a:cs typeface="Calibri"/>
              </a:rPr>
              <a:t>so</a:t>
            </a:r>
            <a:r>
              <a:rPr dirty="0" sz="1000" spc="5" i="1">
                <a:latin typeface="Calibri"/>
                <a:cs typeface="Calibri"/>
              </a:rPr>
              <a:t> </a:t>
            </a:r>
            <a:r>
              <a:rPr dirty="0" sz="1000" spc="-95" i="1">
                <a:latin typeface="Calibri"/>
                <a:cs typeface="Calibri"/>
              </a:rPr>
              <a:t> </a:t>
            </a:r>
            <a:r>
              <a:rPr dirty="0" sz="1000" spc="10" i="1">
                <a:latin typeface="Calibri"/>
                <a:cs typeface="Calibri"/>
              </a:rPr>
              <a:t>now</a:t>
            </a:r>
            <a:r>
              <a:rPr dirty="0" sz="1000" i="1">
                <a:latin typeface="Calibri"/>
                <a:cs typeface="Calibri"/>
              </a:rPr>
              <a:t>,</a:t>
            </a:r>
            <a:r>
              <a:rPr dirty="0" sz="1000" spc="-100">
                <a:latin typeface="Lucida Sans Unicode"/>
                <a:cs typeface="Lucida Sans Unicode"/>
              </a:rPr>
              <a:t>||</a:t>
            </a:r>
            <a:r>
              <a:rPr dirty="0" sz="1000" spc="-15" i="1">
                <a:latin typeface="Calibri"/>
                <a:cs typeface="Calibri"/>
              </a:rPr>
              <a:t>p</a:t>
            </a:r>
            <a:r>
              <a:rPr dirty="0" sz="1000" spc="-100">
                <a:latin typeface="Lucida Sans Unicode"/>
                <a:cs typeface="Lucida Sans Unicode"/>
              </a:rPr>
              <a:t>||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1)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780652" y="1812505"/>
            <a:ext cx="0" cy="152400"/>
          </a:xfrm>
          <a:custGeom>
            <a:avLst/>
            <a:gdLst/>
            <a:ahLst/>
            <a:cxnLst/>
            <a:rect l="l" t="t" r="r" b="b"/>
            <a:pathLst>
              <a:path w="0" h="152400">
                <a:moveTo>
                  <a:pt x="0" y="151828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696146" y="1627726"/>
            <a:ext cx="948690" cy="494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95"/>
              </a:spcBef>
            </a:pPr>
            <a:r>
              <a:rPr dirty="0" sz="1000" spc="50" b="1">
                <a:latin typeface="Calibri"/>
                <a:cs typeface="Calibri"/>
              </a:rPr>
              <a:t>if</a:t>
            </a:r>
            <a:r>
              <a:rPr dirty="0" sz="1000" spc="190" b="1">
                <a:latin typeface="Calibri"/>
                <a:cs typeface="Calibri"/>
              </a:rPr>
              <a:t> </a:t>
            </a:r>
            <a:r>
              <a:rPr dirty="0" sz="1000" spc="70" b="1">
                <a:latin typeface="Calibri"/>
                <a:cs typeface="Calibri"/>
              </a:rPr>
              <a:t>w</a:t>
            </a:r>
            <a:r>
              <a:rPr dirty="0" sz="1000" spc="70" i="1">
                <a:latin typeface="Calibri"/>
                <a:cs typeface="Calibri"/>
              </a:rPr>
              <a:t>.</a:t>
            </a:r>
            <a:r>
              <a:rPr dirty="0" sz="1000" spc="70" b="1">
                <a:latin typeface="Calibri"/>
                <a:cs typeface="Calibri"/>
              </a:rPr>
              <a:t>p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35" i="1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0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75" b="1">
                <a:latin typeface="Calibri"/>
                <a:cs typeface="Calibri"/>
              </a:rPr>
              <a:t>then </a:t>
            </a:r>
            <a:r>
              <a:rPr dirty="0" sz="1000" spc="-210" b="1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80" b="1">
                <a:latin typeface="Calibri"/>
                <a:cs typeface="Calibri"/>
              </a:rPr>
              <a:t>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p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7869" y="2108522"/>
            <a:ext cx="3002915" cy="784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200"/>
              </a:lnSpc>
              <a:spcBef>
                <a:spcPts val="95"/>
              </a:spcBef>
            </a:pPr>
            <a:r>
              <a:rPr dirty="0" sz="1000" spc="70" b="1">
                <a:latin typeface="Calibri"/>
                <a:cs typeface="Calibri"/>
              </a:rPr>
              <a:t>end</a:t>
            </a:r>
            <a:endParaRPr sz="1000">
              <a:latin typeface="Calibri"/>
              <a:cs typeface="Calibri"/>
            </a:endParaRPr>
          </a:p>
          <a:p>
            <a:pPr marL="107314" marR="189230" indent="-69850">
              <a:lnSpc>
                <a:spcPts val="1200"/>
              </a:lnSpc>
              <a:spcBef>
                <a:spcPts val="40"/>
              </a:spcBef>
            </a:pPr>
            <a:r>
              <a:rPr dirty="0" sz="1000" spc="45">
                <a:latin typeface="Calibri"/>
                <a:cs typeface="Calibri"/>
              </a:rPr>
              <a:t>//the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algorithm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converges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when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inputs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are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classified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correctly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ts val="1150"/>
              </a:lnSpc>
            </a:pPr>
            <a:r>
              <a:rPr dirty="0" sz="1000" spc="35">
                <a:latin typeface="Calibri"/>
                <a:cs typeface="Calibri"/>
              </a:rPr>
              <a:t>//notice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that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45">
                <a:latin typeface="Calibri"/>
                <a:cs typeface="Calibri"/>
              </a:rPr>
              <a:t>we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not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5">
                <a:latin typeface="Calibri"/>
                <a:cs typeface="Calibri"/>
              </a:rPr>
              <a:t>need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other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0" b="1">
                <a:latin typeface="Calibri"/>
                <a:cs typeface="Calibri"/>
              </a:rPr>
              <a:t>if</a:t>
            </a:r>
            <a:r>
              <a:rPr dirty="0" sz="1000" spc="204" b="1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condition</a:t>
            </a:r>
            <a:endParaRPr sz="1000">
              <a:latin typeface="Calibri"/>
              <a:cs typeface="Calibri"/>
            </a:endParaRPr>
          </a:p>
          <a:p>
            <a:pPr marL="107314">
              <a:lnSpc>
                <a:spcPts val="1200"/>
              </a:lnSpc>
            </a:pPr>
            <a:r>
              <a:rPr dirty="0" sz="1000" spc="50">
                <a:latin typeface="Calibri"/>
                <a:cs typeface="Calibri"/>
              </a:rPr>
              <a:t>b</a:t>
            </a:r>
            <a:r>
              <a:rPr dirty="0" sz="1000" spc="-10">
                <a:latin typeface="Calibri"/>
                <a:cs typeface="Calibri"/>
              </a:rPr>
              <a:t>ecause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</a:t>
            </a:r>
            <a:r>
              <a:rPr dirty="0" sz="1000" spc="70">
                <a:latin typeface="Calibri"/>
                <a:cs typeface="Calibri"/>
              </a:rPr>
              <a:t>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construction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30">
                <a:latin typeface="Calibri"/>
                <a:cs typeface="Calibri"/>
              </a:rPr>
              <a:t>w</a:t>
            </a:r>
            <a:r>
              <a:rPr dirty="0" sz="1000" spc="-60">
                <a:latin typeface="Calibri"/>
                <a:cs typeface="Calibri"/>
              </a:rPr>
              <a:t>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3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n</a:t>
            </a:r>
            <a:r>
              <a:rPr dirty="0" sz="1000" spc="50">
                <a:latin typeface="Calibri"/>
                <a:cs typeface="Calibri"/>
              </a:rPr>
              <a:t>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all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p</a:t>
            </a:r>
            <a:r>
              <a:rPr dirty="0" sz="1000" spc="10">
                <a:latin typeface="Calibri"/>
                <a:cs typeface="Calibri"/>
              </a:rPr>
              <a:t>oi</a:t>
            </a:r>
            <a:r>
              <a:rPr dirty="0" sz="1000" spc="-15">
                <a:latin typeface="Calibri"/>
                <a:cs typeface="Calibri"/>
              </a:rPr>
              <a:t>n</a:t>
            </a:r>
            <a:r>
              <a:rPr dirty="0" sz="1000" spc="25">
                <a:latin typeface="Calibri"/>
                <a:cs typeface="Calibri"/>
              </a:rPr>
              <a:t>ts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in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120" i="1">
                <a:latin typeface="Calibri"/>
                <a:cs typeface="Calibri"/>
              </a:rPr>
              <a:t>P</a:t>
            </a:r>
            <a:r>
              <a:rPr dirty="0" sz="1000" spc="-90" i="1">
                <a:latin typeface="Calibri"/>
                <a:cs typeface="Calibri"/>
              </a:rPr>
              <a:t> </a:t>
            </a:r>
            <a:r>
              <a:rPr dirty="0" baseline="27777" sz="1050">
                <a:latin typeface="Lucida Sans Unicode"/>
                <a:cs typeface="Lucida Sans Unicode"/>
              </a:rPr>
              <a:t>′</a:t>
            </a:r>
            <a:r>
              <a:rPr dirty="0" baseline="27777" sz="1050">
                <a:latin typeface="Lucida Sans Unicode"/>
                <a:cs typeface="Lucida Sans Unicode"/>
              </a:rPr>
              <a:t> </a:t>
            </a:r>
            <a:r>
              <a:rPr dirty="0" baseline="27777" sz="1050" spc="-97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Calibri"/>
                <a:cs typeface="Calibri"/>
              </a:rPr>
              <a:t>to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0" name="object 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483269" y="2881454"/>
            <a:ext cx="325374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  <a:tabLst>
                <a:tab pos="3036570" algn="l"/>
              </a:tabLst>
            </a:pP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</a:t>
            </a:r>
            <a:r>
              <a:rPr dirty="0" u="sng" sz="10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1000" spc="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</a:t>
            </a:r>
            <a:r>
              <a:rPr dirty="0" u="sng" sz="10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000" spc="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ositi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</a:t>
            </a:r>
            <a:r>
              <a:rPr dirty="0" u="sng" sz="10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hal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0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ac</a:t>
            </a:r>
            <a:r>
              <a:rPr dirty="0" u="sng" sz="10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000" spc="10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9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dirty="0" u="sng" sz="1000" spc="2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.</a:t>
            </a:r>
            <a:r>
              <a:rPr dirty="0" u="sng" sz="1000" spc="9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000" spc="5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6" action="ppaction://hlinksldjump"/>
              </a:rPr>
              <a:t>≥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6" action="ppaction://hlinksldjump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0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dirty="0" sz="1000" spc="-85">
                <a:latin typeface="Calibri"/>
                <a:cs typeface="Calibri"/>
              </a:rPr>
              <a:t> </a:t>
            </a:r>
            <a:r>
              <a:rPr dirty="0" baseline="-50925" sz="900" spc="112">
                <a:solidFill>
                  <a:srgbClr val="ADADE0"/>
                </a:solidFill>
                <a:latin typeface="Calibri"/>
                <a:cs typeface="Calibri"/>
              </a:rPr>
              <a:t>45/1</a:t>
            </a:r>
            <a:endParaRPr baseline="-50925" sz="9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168478"/>
            <a:ext cx="2070201" cy="259201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241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massively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parallel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ensures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division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perform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role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respond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stimulus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78929" y="2898966"/>
            <a:ext cx="133858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simplified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illustration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4094" y="4634"/>
            <a:ext cx="4565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 b="1">
                <a:latin typeface="Calibri"/>
                <a:cs typeface="Calibri"/>
              </a:rPr>
              <a:t>Pr</a:t>
            </a:r>
            <a:r>
              <a:rPr dirty="0" sz="1100" spc="195" b="1">
                <a:latin typeface="Calibri"/>
                <a:cs typeface="Calibri"/>
              </a:rPr>
              <a:t>o</a:t>
            </a:r>
            <a:r>
              <a:rPr dirty="0" sz="1100" spc="35" b="1">
                <a:latin typeface="Calibri"/>
                <a:cs typeface="Calibri"/>
              </a:rPr>
              <a:t>of: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58694" y="0"/>
            <a:ext cx="299974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58694" y="0"/>
            <a:ext cx="2999740" cy="8280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58694" y="0"/>
            <a:ext cx="299974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58694" y="0"/>
            <a:ext cx="2999740" cy="13208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1229995" marR="218440" indent="-915035">
              <a:lnSpc>
                <a:spcPts val="1490"/>
              </a:lnSpc>
              <a:spcBef>
                <a:spcPts val="24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</a:t>
            </a:r>
            <a:r>
              <a:rPr dirty="0" baseline="27777" sz="1200" spc="35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 </a:t>
            </a:r>
            <a:r>
              <a:rPr dirty="0" baseline="-10416" sz="1200" spc="-247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752475">
              <a:lnSpc>
                <a:spcPts val="660"/>
              </a:lnSpc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05275" y="1184654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58694" y="0"/>
            <a:ext cx="2999740" cy="13208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1229995" marR="218440" indent="-915035">
              <a:lnSpc>
                <a:spcPts val="1490"/>
              </a:lnSpc>
              <a:spcBef>
                <a:spcPts val="24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</a:t>
            </a:r>
            <a:r>
              <a:rPr dirty="0" baseline="27777" sz="1200" spc="35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 </a:t>
            </a:r>
            <a:r>
              <a:rPr dirty="0" baseline="-10416" sz="1200" spc="-247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752475">
              <a:lnSpc>
                <a:spcPts val="660"/>
              </a:lnSpc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35782" y="1145220"/>
            <a:ext cx="1515110" cy="4368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r" marR="63500">
              <a:lnSpc>
                <a:spcPct val="100000"/>
              </a:lnSpc>
              <a:spcBef>
                <a:spcPts val="40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  <a:p>
            <a:pPr algn="r" marR="30480">
              <a:lnSpc>
                <a:spcPct val="100000"/>
              </a:lnSpc>
              <a:spcBef>
                <a:spcPts val="30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58694" y="0"/>
            <a:ext cx="2999740" cy="13208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1229995" marR="218440" indent="-915035">
              <a:lnSpc>
                <a:spcPts val="1490"/>
              </a:lnSpc>
              <a:spcBef>
                <a:spcPts val="24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</a:t>
            </a:r>
            <a:r>
              <a:rPr dirty="0" baseline="27777" sz="1200" spc="35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 </a:t>
            </a:r>
            <a:r>
              <a:rPr dirty="0" baseline="-10416" sz="1200" spc="-247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752475">
              <a:lnSpc>
                <a:spcPts val="660"/>
              </a:lnSpc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35782" y="1145220"/>
            <a:ext cx="2503170" cy="4368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40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58694" y="0"/>
            <a:ext cx="2999740" cy="13208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1229995" marR="218440" indent="-915035">
              <a:lnSpc>
                <a:spcPts val="1490"/>
              </a:lnSpc>
              <a:spcBef>
                <a:spcPts val="24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</a:t>
            </a:r>
            <a:r>
              <a:rPr dirty="0" baseline="27777" sz="1200" spc="35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 </a:t>
            </a:r>
            <a:r>
              <a:rPr dirty="0" baseline="-10416" sz="1200" spc="-247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752475">
              <a:lnSpc>
                <a:spcPts val="660"/>
              </a:lnSpc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35782" y="1145220"/>
            <a:ext cx="2503170" cy="64706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40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algn="ctr" marL="172720">
              <a:lnSpc>
                <a:spcPct val="100000"/>
              </a:lnSpc>
              <a:spcBef>
                <a:spcPts val="334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58694" y="0"/>
            <a:ext cx="2999740" cy="13208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1229995" marR="218440" indent="-915035">
              <a:lnSpc>
                <a:spcPts val="1490"/>
              </a:lnSpc>
              <a:spcBef>
                <a:spcPts val="24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</a:t>
            </a:r>
            <a:r>
              <a:rPr dirty="0" baseline="27777" sz="1200" spc="35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 </a:t>
            </a:r>
            <a:r>
              <a:rPr dirty="0" baseline="-10416" sz="1200" spc="-247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752475">
              <a:lnSpc>
                <a:spcPts val="660"/>
              </a:lnSpc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35782" y="1145220"/>
            <a:ext cx="2503170" cy="4368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40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76586" y="1556598"/>
            <a:ext cx="226568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34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34"/>
              </a:spcBef>
              <a:tabLst>
                <a:tab pos="97853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58694" y="0"/>
            <a:ext cx="2999740" cy="13208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1229995" marR="218440" indent="-915035">
              <a:lnSpc>
                <a:spcPts val="1490"/>
              </a:lnSpc>
              <a:spcBef>
                <a:spcPts val="24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</a:t>
            </a:r>
            <a:r>
              <a:rPr dirty="0" baseline="27777" sz="1200" spc="35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 </a:t>
            </a:r>
            <a:r>
              <a:rPr dirty="0" baseline="-10416" sz="1200" spc="-247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752475">
              <a:lnSpc>
                <a:spcPts val="660"/>
              </a:lnSpc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35782" y="1145220"/>
            <a:ext cx="2503170" cy="4368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40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63886" y="1556598"/>
            <a:ext cx="2291080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4"/>
              </a:spcBef>
              <a:tabLst>
                <a:tab pos="99123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33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spc="-127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168478"/>
            <a:ext cx="2131161" cy="259201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241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massively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parallel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ensures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division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perform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role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respond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stimulus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78929" y="2898966"/>
            <a:ext cx="133858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simplified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illustration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58694" y="0"/>
            <a:ext cx="2999740" cy="13208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1229995" marR="218440" indent="-915035">
              <a:lnSpc>
                <a:spcPts val="1490"/>
              </a:lnSpc>
              <a:spcBef>
                <a:spcPts val="24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</a:t>
            </a:r>
            <a:r>
              <a:rPr dirty="0" baseline="27777" sz="1200" spc="35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 </a:t>
            </a:r>
            <a:r>
              <a:rPr dirty="0" baseline="-10416" sz="1200" spc="-247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752475">
              <a:lnSpc>
                <a:spcPts val="660"/>
              </a:lnSpc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35782" y="1145220"/>
            <a:ext cx="2503170" cy="4368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40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63886" y="1556598"/>
            <a:ext cx="2291080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4"/>
              </a:spcBef>
              <a:tabLst>
                <a:tab pos="99123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33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spc="-127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3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49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58694" y="0"/>
            <a:ext cx="2999740" cy="13208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1229995" marR="218440" indent="-915035">
              <a:lnSpc>
                <a:spcPts val="1490"/>
              </a:lnSpc>
              <a:spcBef>
                <a:spcPts val="24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</a:t>
            </a:r>
            <a:r>
              <a:rPr dirty="0" baseline="27777" sz="1200" spc="352">
                <a:latin typeface="Cambria"/>
                <a:cs typeface="Cambria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 </a:t>
            </a:r>
            <a:r>
              <a:rPr dirty="0" baseline="-10416" sz="1200" spc="-247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752475">
              <a:lnSpc>
                <a:spcPts val="660"/>
              </a:lnSpc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35782" y="1145220"/>
            <a:ext cx="2503170" cy="4368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40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63886" y="1556598"/>
            <a:ext cx="2291080" cy="107569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4"/>
              </a:spcBef>
              <a:tabLst>
                <a:tab pos="99123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33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spc="-127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3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04" y="4634"/>
            <a:ext cx="9696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 b="1">
                <a:latin typeface="Calibri"/>
                <a:cs typeface="Calibri"/>
              </a:rPr>
              <a:t>Observations: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393" y="386739"/>
            <a:ext cx="186563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every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854328"/>
            <a:ext cx="63233" cy="632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558694" y="0"/>
            <a:ext cx="299974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98469" y="1089620"/>
            <a:ext cx="4495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50703" y="995881"/>
            <a:ext cx="6153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805275" y="1184654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7682" y="1346565"/>
            <a:ext cx="3057525" cy="12858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434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829310">
              <a:lnSpc>
                <a:spcPct val="100000"/>
              </a:lnSpc>
              <a:spcBef>
                <a:spcPts val="334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829310">
              <a:lnSpc>
                <a:spcPct val="100000"/>
              </a:lnSpc>
              <a:spcBef>
                <a:spcPts val="330"/>
              </a:spcBef>
              <a:tabLst>
                <a:tab pos="175768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 marL="82931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spc="-127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82931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3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829310">
              <a:lnSpc>
                <a:spcPct val="100000"/>
              </a:lnSpc>
              <a:spcBef>
                <a:spcPts val="334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96964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80" b="1">
                <a:latin typeface="Calibri"/>
                <a:cs typeface="Calibri"/>
              </a:rPr>
              <a:t>Observations: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393" y="386739"/>
            <a:ext cx="1865630" cy="10706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every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9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 marL="115570">
              <a:lnSpc>
                <a:spcPts val="930"/>
              </a:lnSpc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854328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1236433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0945" y="138113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393" y="1323033"/>
            <a:ext cx="1757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   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58694" y="0"/>
            <a:ext cx="299974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98469" y="1089620"/>
            <a:ext cx="4495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0703" y="995881"/>
            <a:ext cx="6153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006837" y="1242757"/>
            <a:ext cx="2019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5" i="1">
                <a:latin typeface="Calibri"/>
                <a:cs typeface="Calibri"/>
              </a:rPr>
              <a:t>t</a:t>
            </a:r>
            <a:r>
              <a:rPr dirty="0" sz="800" spc="135">
                <a:latin typeface="Calibri"/>
                <a:cs typeface="Calibri"/>
              </a:rPr>
              <a:t>+1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0675" y="1184654"/>
            <a:ext cx="461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70840" algn="l"/>
              </a:tabLst>
            </a:pP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5782" y="1390343"/>
            <a:ext cx="2503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63886" y="1556598"/>
            <a:ext cx="2291080" cy="107569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4"/>
              </a:spcBef>
              <a:tabLst>
                <a:tab pos="99123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33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spc="-127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3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96964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80" b="1">
                <a:latin typeface="Calibri"/>
                <a:cs typeface="Calibri"/>
              </a:rPr>
              <a:t>Observations: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393" y="386739"/>
            <a:ext cx="1865630" cy="10706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every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9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 marL="115570">
              <a:lnSpc>
                <a:spcPts val="930"/>
              </a:lnSpc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854328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1236433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0945" y="138113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393" y="1323033"/>
            <a:ext cx="1757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   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618538"/>
            <a:ext cx="63233" cy="6323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04393" y="1533066"/>
            <a:ext cx="186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 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 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 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3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4393" y="1705138"/>
            <a:ext cx="18656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made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305" i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>
                <a:latin typeface="Lucida Sans Unicode"/>
                <a:cs typeface="Lucida Sans Unicode"/>
              </a:rPr>
              <a:t>≤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t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393" y="1877210"/>
            <a:ext cx="4965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Calibri"/>
                <a:cs typeface="Calibri"/>
              </a:rPr>
              <a:t>rections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558694" y="0"/>
            <a:ext cx="299974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98469" y="1089620"/>
            <a:ext cx="4495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50703" y="995881"/>
            <a:ext cx="6153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006837" y="1242757"/>
            <a:ext cx="2019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5" i="1">
                <a:latin typeface="Calibri"/>
                <a:cs typeface="Calibri"/>
              </a:rPr>
              <a:t>t</a:t>
            </a:r>
            <a:r>
              <a:rPr dirty="0" sz="800" spc="135">
                <a:latin typeface="Calibri"/>
                <a:cs typeface="Calibri"/>
              </a:rPr>
              <a:t>+1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30675" y="1184654"/>
            <a:ext cx="461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70840" algn="l"/>
              </a:tabLst>
            </a:pP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35782" y="1390343"/>
            <a:ext cx="2503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89286" y="1600376"/>
            <a:ext cx="11690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23194" y="1868524"/>
            <a:ext cx="14420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1920" algn="l"/>
              </a:tabLst>
            </a:pPr>
            <a:r>
              <a:rPr dirty="0" sz="800" spc="35" i="1">
                <a:latin typeface="Calibri"/>
                <a:cs typeface="Calibri"/>
              </a:rPr>
              <a:t>t</a:t>
            </a:r>
            <a:r>
              <a:rPr dirty="0" sz="800" spc="35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89286" y="1810409"/>
            <a:ext cx="22402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96583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0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89286" y="1976663"/>
            <a:ext cx="1556385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spc="-127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3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96964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80" b="1">
                <a:latin typeface="Calibri"/>
                <a:cs typeface="Calibri"/>
              </a:rPr>
              <a:t>Observations: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393" y="386739"/>
            <a:ext cx="1865630" cy="10706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every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9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 marL="115570">
              <a:lnSpc>
                <a:spcPts val="930"/>
              </a:lnSpc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854328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1236433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0945" y="138113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393" y="1323033"/>
            <a:ext cx="1757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   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618538"/>
            <a:ext cx="63233" cy="6323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04393" y="1533066"/>
            <a:ext cx="186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 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 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 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3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4393" y="1705138"/>
            <a:ext cx="18656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made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305" i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>
                <a:latin typeface="Lucida Sans Unicode"/>
                <a:cs typeface="Lucida Sans Unicode"/>
              </a:rPr>
              <a:t>≤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t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393" y="1833433"/>
            <a:ext cx="186563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10">
                <a:latin typeface="Calibri"/>
                <a:cs typeface="Calibri"/>
              </a:rPr>
              <a:t>rections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Every </a:t>
            </a:r>
            <a:r>
              <a:rPr dirty="0" sz="1100" spc="15">
                <a:latin typeface="Calibri"/>
                <a:cs typeface="Calibri"/>
              </a:rPr>
              <a:t>time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correc-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quantity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-9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gets </a:t>
            </a:r>
            <a:r>
              <a:rPr dirty="0" sz="1100" spc="5">
                <a:latin typeface="Calibri"/>
                <a:cs typeface="Calibri"/>
              </a:rPr>
              <a:t>added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numerator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172728"/>
            <a:ext cx="63233" cy="632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558694" y="0"/>
            <a:ext cx="299974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98469" y="1089620"/>
            <a:ext cx="4495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0703" y="995881"/>
            <a:ext cx="6153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006837" y="1242757"/>
            <a:ext cx="2019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5" i="1">
                <a:latin typeface="Calibri"/>
                <a:cs typeface="Calibri"/>
              </a:rPr>
              <a:t>t</a:t>
            </a:r>
            <a:r>
              <a:rPr dirty="0" sz="800" spc="135">
                <a:latin typeface="Calibri"/>
                <a:cs typeface="Calibri"/>
              </a:rPr>
              <a:t>+1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30675" y="1184654"/>
            <a:ext cx="461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70840" algn="l"/>
              </a:tabLst>
            </a:pP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35782" y="1390343"/>
            <a:ext cx="2503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89286" y="1600376"/>
            <a:ext cx="11690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23194" y="1868524"/>
            <a:ext cx="14420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1920" algn="l"/>
              </a:tabLst>
            </a:pPr>
            <a:r>
              <a:rPr dirty="0" sz="800" spc="35" i="1">
                <a:latin typeface="Calibri"/>
                <a:cs typeface="Calibri"/>
              </a:rPr>
              <a:t>t</a:t>
            </a:r>
            <a:r>
              <a:rPr dirty="0" sz="800" spc="35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89286" y="1810409"/>
            <a:ext cx="22402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96583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0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89286" y="1976663"/>
            <a:ext cx="1556385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spc="-127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3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2" name="object 3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96964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80" b="1">
                <a:latin typeface="Calibri"/>
                <a:cs typeface="Calibri"/>
              </a:rPr>
              <a:t>Observations: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393" y="386739"/>
            <a:ext cx="1865630" cy="10706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every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9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 marL="115570">
              <a:lnSpc>
                <a:spcPts val="930"/>
              </a:lnSpc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854328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1236433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0945" y="138113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393" y="1323033"/>
            <a:ext cx="1757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   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618538"/>
            <a:ext cx="63233" cy="6323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04393" y="1533066"/>
            <a:ext cx="186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 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 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 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3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4393" y="1705138"/>
            <a:ext cx="18656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made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305" i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>
                <a:latin typeface="Lucida Sans Unicode"/>
                <a:cs typeface="Lucida Sans Unicode"/>
              </a:rPr>
              <a:t>≤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t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393" y="1833433"/>
            <a:ext cx="186563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10">
                <a:latin typeface="Calibri"/>
                <a:cs typeface="Calibri"/>
              </a:rPr>
              <a:t>rections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Every </a:t>
            </a:r>
            <a:r>
              <a:rPr dirty="0" sz="1100" spc="15">
                <a:latin typeface="Calibri"/>
                <a:cs typeface="Calibri"/>
              </a:rPr>
              <a:t>time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correc-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quantity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-9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gets </a:t>
            </a:r>
            <a:r>
              <a:rPr dirty="0" sz="1100" spc="5">
                <a:latin typeface="Calibri"/>
                <a:cs typeface="Calibri"/>
              </a:rPr>
              <a:t>added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numerator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172728"/>
            <a:ext cx="63233" cy="632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2726905"/>
            <a:ext cx="63233" cy="632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558694" y="0"/>
            <a:ext cx="299974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98469" y="1089620"/>
            <a:ext cx="4495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50703" y="995881"/>
            <a:ext cx="6153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006837" y="1242757"/>
            <a:ext cx="2019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5" i="1">
                <a:latin typeface="Calibri"/>
                <a:cs typeface="Calibri"/>
              </a:rPr>
              <a:t>t</a:t>
            </a:r>
            <a:r>
              <a:rPr dirty="0" sz="800" spc="135">
                <a:latin typeface="Calibri"/>
                <a:cs typeface="Calibri"/>
              </a:rPr>
              <a:t>+1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30675" y="1184654"/>
            <a:ext cx="461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70840" algn="l"/>
              </a:tabLst>
            </a:pP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35782" y="1390343"/>
            <a:ext cx="2503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89286" y="1600376"/>
            <a:ext cx="11690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23194" y="1868524"/>
            <a:ext cx="14420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1920" algn="l"/>
              </a:tabLst>
            </a:pPr>
            <a:r>
              <a:rPr dirty="0" sz="800" spc="35" i="1">
                <a:latin typeface="Calibri"/>
                <a:cs typeface="Calibri"/>
              </a:rPr>
              <a:t>t</a:t>
            </a:r>
            <a:r>
              <a:rPr dirty="0" sz="800" spc="35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89286" y="1810409"/>
            <a:ext cx="22402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96583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0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89286" y="1976663"/>
            <a:ext cx="1556385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spc="-127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3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04393" y="2676057"/>
            <a:ext cx="1865630" cy="33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quantity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i="1">
                <a:latin typeface="Calibri"/>
                <a:cs typeface="Calibri"/>
              </a:rPr>
              <a:t>kδ</a:t>
            </a:r>
            <a:r>
              <a:rPr dirty="0" sz="1100" spc="33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gets</a:t>
            </a:r>
            <a:r>
              <a:rPr dirty="0" sz="1100" spc="2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added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numer-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4393" y="3020214"/>
            <a:ext cx="27241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20">
                <a:latin typeface="Calibri"/>
                <a:cs typeface="Calibri"/>
              </a:rPr>
              <a:t>ator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04" y="4634"/>
            <a:ext cx="969644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80" b="1">
                <a:latin typeface="Calibri"/>
                <a:cs typeface="Calibri"/>
              </a:rPr>
              <a:t>Observations: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300151"/>
            <a:ext cx="63233" cy="63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8993" y="164387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44" i="1">
                <a:latin typeface="Calibri"/>
                <a:cs typeface="Calibri"/>
              </a:rPr>
              <a:t>w</a:t>
            </a:r>
            <a:r>
              <a:rPr dirty="0" sz="800" spc="3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109" y="214666"/>
            <a:ext cx="1616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409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optimal 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393" y="386739"/>
            <a:ext cx="1865630" cy="10706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don’t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every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9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 marL="115570">
              <a:lnSpc>
                <a:spcPts val="930"/>
              </a:lnSpc>
            </a:pPr>
            <a:r>
              <a:rPr dirty="0" sz="800" spc="100" i="1"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854328"/>
            <a:ext cx="63233" cy="632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1236433"/>
            <a:ext cx="63233" cy="632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0945" y="138113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393" y="1323033"/>
            <a:ext cx="17576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   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1618538"/>
            <a:ext cx="63233" cy="6323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04393" y="1533066"/>
            <a:ext cx="186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 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 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 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3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4393" y="1705138"/>
            <a:ext cx="18656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made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305" i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</a:t>
            </a:r>
            <a:r>
              <a:rPr dirty="0" sz="1100" spc="30">
                <a:latin typeface="Lucida Sans Unicode"/>
                <a:cs typeface="Lucida Sans Unicode"/>
              </a:rPr>
              <a:t>≤</a:t>
            </a:r>
            <a:r>
              <a:rPr dirty="0" sz="1100" spc="225">
                <a:latin typeface="Lucida Sans Unicode"/>
                <a:cs typeface="Lucida Sans Unicode"/>
              </a:rPr>
              <a:t> </a:t>
            </a:r>
            <a:r>
              <a:rPr dirty="0" sz="1100" spc="55" i="1">
                <a:latin typeface="Calibri"/>
                <a:cs typeface="Calibri"/>
              </a:rPr>
              <a:t>t</a:t>
            </a:r>
            <a:r>
              <a:rPr dirty="0" sz="1100" spc="55">
                <a:latin typeface="Calibri"/>
                <a:cs typeface="Calibri"/>
              </a:rPr>
              <a:t>)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393" y="1833433"/>
            <a:ext cx="1865630" cy="11722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10">
                <a:latin typeface="Calibri"/>
                <a:cs typeface="Calibri"/>
              </a:rPr>
              <a:t>rections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Every </a:t>
            </a:r>
            <a:r>
              <a:rPr dirty="0" sz="1100" spc="15">
                <a:latin typeface="Calibri"/>
                <a:cs typeface="Calibri"/>
              </a:rPr>
              <a:t>time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correc-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30">
                <a:latin typeface="Calibri"/>
                <a:cs typeface="Calibri"/>
              </a:rPr>
              <a:t>quantity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-9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gets </a:t>
            </a:r>
            <a:r>
              <a:rPr dirty="0" sz="1100" spc="5">
                <a:latin typeface="Calibri"/>
                <a:cs typeface="Calibri"/>
              </a:rPr>
              <a:t>added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numerator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30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time-step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25">
                <a:latin typeface="Calibri"/>
                <a:cs typeface="Calibri"/>
              </a:rPr>
              <a:t>,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quantity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100" i="1">
                <a:latin typeface="Calibri"/>
                <a:cs typeface="Calibri"/>
              </a:rPr>
              <a:t>kδ</a:t>
            </a:r>
            <a:r>
              <a:rPr dirty="0" sz="1100" spc="330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gets</a:t>
            </a:r>
            <a:r>
              <a:rPr dirty="0" sz="1100" spc="2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added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numer-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94" y="2172728"/>
            <a:ext cx="63233" cy="632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594" y="2726905"/>
            <a:ext cx="63233" cy="632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384" y="300151"/>
            <a:ext cx="63233" cy="632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682256"/>
            <a:ext cx="63233" cy="632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384" y="892289"/>
            <a:ext cx="63233" cy="6323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558694" y="0"/>
            <a:ext cx="299974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95" b="1">
                <a:latin typeface="Calibri"/>
                <a:cs typeface="Calibri"/>
              </a:rPr>
              <a:t>Proof:</a:t>
            </a:r>
            <a:endParaRPr sz="1100">
              <a:latin typeface="Calibri"/>
              <a:cs typeface="Calibri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Now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suppose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 </a:t>
            </a:r>
            <a:r>
              <a:rPr dirty="0" sz="1100" spc="15">
                <a:latin typeface="Calibri"/>
                <a:cs typeface="Calibri"/>
              </a:rPr>
              <a:t>time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t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inspected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</a:t>
            </a:r>
            <a:r>
              <a:rPr dirty="0" sz="1100" spc="10">
                <a:latin typeface="Calibri"/>
                <a:cs typeface="Calibri"/>
              </a:rPr>
              <a:t>oi</a:t>
            </a:r>
            <a:r>
              <a:rPr dirty="0" sz="1100" spc="-20">
                <a:latin typeface="Calibri"/>
                <a:cs typeface="Calibri"/>
              </a:rPr>
              <a:t>n</a:t>
            </a:r>
            <a:r>
              <a:rPr dirty="0" sz="1100" spc="50">
                <a:latin typeface="Calibri"/>
                <a:cs typeface="Calibri"/>
              </a:rPr>
              <a:t>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found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150" i="1">
                <a:latin typeface="Calibri"/>
                <a:cs typeface="Calibri"/>
              </a:rPr>
              <a:t>T</a:t>
            </a:r>
            <a:r>
              <a:rPr dirty="0" baseline="27777" sz="1200" i="1">
                <a:latin typeface="Calibri"/>
                <a:cs typeface="Calibri"/>
              </a:rPr>
              <a:t> </a:t>
            </a:r>
            <a:r>
              <a:rPr dirty="0" baseline="27777" sz="1200" spc="67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make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correction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r>
              <a:rPr dirty="0" baseline="-10416" sz="1200" spc="25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w</a:t>
            </a:r>
            <a:r>
              <a:rPr dirty="0" baseline="-10416" sz="1200" spc="22" i="1">
                <a:latin typeface="Calibri"/>
                <a:cs typeface="Calibri"/>
              </a:rPr>
              <a:t>t</a:t>
            </a:r>
            <a:r>
              <a:rPr dirty="0" baseline="-10416" sz="1200" spc="1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β</a:t>
            </a:r>
            <a:r>
              <a:rPr dirty="0" sz="1100" spc="165" i="1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angle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between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27777" sz="1200" spc="44">
                <a:latin typeface="Cambria"/>
                <a:cs typeface="Cambria"/>
              </a:rPr>
              <a:t>∗ 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5" i="1">
                <a:latin typeface="Calibri"/>
                <a:cs typeface="Calibri"/>
              </a:rPr>
              <a:t>w</a:t>
            </a:r>
            <a:r>
              <a:rPr dirty="0" baseline="-10416" sz="1200" spc="112" i="1">
                <a:latin typeface="Calibri"/>
                <a:cs typeface="Calibri"/>
              </a:rPr>
              <a:t>t</a:t>
            </a:r>
            <a:r>
              <a:rPr dirty="0" baseline="-10416" sz="1200" spc="11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98469" y="1089620"/>
            <a:ext cx="4495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50703" y="995881"/>
            <a:ext cx="6153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88803" y="120622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006837" y="1242757"/>
            <a:ext cx="2019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5" i="1">
                <a:latin typeface="Calibri"/>
                <a:cs typeface="Calibri"/>
              </a:rPr>
              <a:t>t</a:t>
            </a:r>
            <a:r>
              <a:rPr dirty="0" sz="800" spc="135">
                <a:latin typeface="Calibri"/>
                <a:cs typeface="Calibri"/>
              </a:rPr>
              <a:t>+1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30675" y="1184654"/>
            <a:ext cx="4616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70840" algn="l"/>
              </a:tabLst>
            </a:pP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10" i="1">
                <a:latin typeface="Calibri"/>
                <a:cs typeface="Calibri"/>
              </a:rPr>
              <a:t>	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35782" y="1390343"/>
            <a:ext cx="2503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8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ume</a:t>
            </a:r>
            <a:r>
              <a:rPr dirty="0" sz="1100" spc="65" i="1">
                <a:latin typeface="Calibri"/>
                <a:cs typeface="Calibri"/>
              </a:rPr>
              <a:t>r</a:t>
            </a:r>
            <a:r>
              <a:rPr dirty="0" sz="1100" spc="25" i="1">
                <a:latin typeface="Calibri"/>
                <a:cs typeface="Calibri"/>
              </a:rPr>
              <a:t>ator</a:t>
            </a:r>
            <a:r>
              <a:rPr dirty="0" sz="1100" spc="8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89286" y="1600376"/>
            <a:ext cx="11690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23194" y="1868524"/>
            <a:ext cx="14420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1920" algn="l"/>
              </a:tabLst>
            </a:pPr>
            <a:r>
              <a:rPr dirty="0" sz="800" spc="35" i="1">
                <a:latin typeface="Calibri"/>
                <a:cs typeface="Calibri"/>
              </a:rPr>
              <a:t>t</a:t>
            </a:r>
            <a:r>
              <a:rPr dirty="0" sz="800" spc="35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89286" y="1810409"/>
            <a:ext cx="22402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96583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10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95" i="1">
                <a:latin typeface="Calibri"/>
                <a:cs typeface="Calibri"/>
              </a:rPr>
              <a:t>δ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95" i="1">
                <a:latin typeface="Calibri"/>
                <a:cs typeface="Calibri"/>
              </a:rPr>
              <a:t>min</a:t>
            </a:r>
            <a:r>
              <a:rPr dirty="0" sz="1100" spc="185">
                <a:latin typeface="Lucida Sans Unicode"/>
                <a:cs typeface="Lucida Sans Unicode"/>
              </a:rPr>
              <a:t>{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240">
                <a:latin typeface="Lucida Sans Unicode"/>
                <a:cs typeface="Lucida Sans Unicode"/>
              </a:rPr>
              <a:t>|∀</a:t>
            </a:r>
            <a:r>
              <a:rPr dirty="0" sz="1100" spc="120" i="1">
                <a:latin typeface="Calibri"/>
                <a:cs typeface="Calibri"/>
              </a:rPr>
              <a:t>i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89286" y="1976663"/>
            <a:ext cx="2092325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spc="-127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j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37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31250" sz="1200" spc="52">
                <a:latin typeface="Cambria"/>
                <a:cs typeface="Cambria"/>
              </a:rPr>
              <a:t>∗</a:t>
            </a:r>
            <a:r>
              <a:rPr dirty="0" baseline="31250" sz="1200">
                <a:latin typeface="Cambria"/>
                <a:cs typeface="Cambria"/>
              </a:rPr>
              <a:t> </a:t>
            </a:r>
            <a:r>
              <a:rPr dirty="0" baseline="31250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322">
                <a:latin typeface="Cambria"/>
                <a:cs typeface="Cambria"/>
              </a:rPr>
              <a:t>−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  <a:tabLst>
                <a:tab pos="116522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7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k</a:t>
            </a:r>
            <a:r>
              <a:rPr dirty="0" sz="1100" spc="45">
                <a:latin typeface="Calibri"/>
                <a:cs typeface="Calibri"/>
              </a:rPr>
              <a:t>)</a:t>
            </a:r>
            <a:r>
              <a:rPr dirty="0" sz="1100" spc="45" i="1">
                <a:latin typeface="Calibri"/>
                <a:cs typeface="Calibri"/>
              </a:rPr>
              <a:t>δ	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By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4393" y="3020214"/>
            <a:ext cx="27241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20">
                <a:latin typeface="Calibri"/>
                <a:cs typeface="Calibri"/>
              </a:rPr>
              <a:t>ator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156741" y="337332"/>
            <a:ext cx="640715" cy="1118235"/>
            <a:chOff x="1156741" y="337332"/>
            <a:chExt cx="640715" cy="1118235"/>
          </a:xfrm>
        </p:grpSpPr>
        <p:sp>
          <p:nvSpPr>
            <p:cNvPr id="23" name="object 23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592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572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76960" y="975459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46594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58892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235756" y="4950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41662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8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769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46594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932967" y="663929"/>
            <a:ext cx="1059815" cy="11969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23495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libri"/>
              <a:cs typeface="Calibri"/>
            </a:endParaRPr>
          </a:p>
          <a:p>
            <a:pPr marL="156210">
              <a:lnSpc>
                <a:spcPct val="100000"/>
              </a:lnSpc>
              <a:tabLst>
                <a:tab pos="40767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   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  <a:p>
            <a:pPr algn="ctr" marL="22225">
              <a:lnSpc>
                <a:spcPct val="100000"/>
              </a:lnSpc>
              <a:spcBef>
                <a:spcPts val="745"/>
              </a:spcBef>
              <a:tabLst>
                <a:tab pos="381635" algn="l"/>
                <a:tab pos="74168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99060">
              <a:lnSpc>
                <a:spcPct val="100000"/>
              </a:lnSpc>
              <a:spcBef>
                <a:spcPts val="840"/>
              </a:spcBef>
            </a:pPr>
            <a:r>
              <a:rPr dirty="0" sz="1000" spc="45">
                <a:latin typeface="Calibri"/>
                <a:cs typeface="Calibri"/>
              </a:rPr>
              <a:t>Artificial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Neuron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27759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The </a:t>
            </a:r>
            <a:r>
              <a:rPr dirty="0" spc="10"/>
              <a:t>most </a:t>
            </a:r>
            <a:r>
              <a:rPr dirty="0" spc="15"/>
              <a:t>fundamental </a:t>
            </a:r>
            <a:r>
              <a:rPr dirty="0" spc="35"/>
              <a:t>unit </a:t>
            </a:r>
            <a:r>
              <a:rPr dirty="0" spc="-20"/>
              <a:t>of </a:t>
            </a:r>
            <a:r>
              <a:rPr dirty="0" spc="15"/>
              <a:t>a </a:t>
            </a:r>
            <a:r>
              <a:rPr dirty="0" spc="-20"/>
              <a:t>deep </a:t>
            </a:r>
            <a:r>
              <a:rPr dirty="0" spc="-15"/>
              <a:t> </a:t>
            </a:r>
            <a:r>
              <a:rPr dirty="0" spc="15"/>
              <a:t>neural </a:t>
            </a:r>
            <a:r>
              <a:rPr dirty="0" spc="5"/>
              <a:t>network </a:t>
            </a:r>
            <a:r>
              <a:rPr dirty="0" spc="20"/>
              <a:t>is </a:t>
            </a:r>
            <a:r>
              <a:rPr dirty="0" spc="15"/>
              <a:t>called </a:t>
            </a:r>
            <a:r>
              <a:rPr dirty="0" spc="20"/>
              <a:t>an </a:t>
            </a:r>
            <a:r>
              <a:rPr dirty="0" spc="30" i="1">
                <a:latin typeface="Calibri"/>
                <a:cs typeface="Calibri"/>
              </a:rPr>
              <a:t>artificial </a:t>
            </a:r>
            <a:r>
              <a:rPr dirty="0" spc="35" i="1">
                <a:latin typeface="Calibri"/>
                <a:cs typeface="Calibri"/>
              </a:rPr>
              <a:t> </a:t>
            </a:r>
            <a:r>
              <a:rPr dirty="0" spc="15" i="1">
                <a:latin typeface="Calibri"/>
                <a:cs typeface="Calibri"/>
              </a:rPr>
              <a:t>neuron</a:t>
            </a:r>
          </a:p>
        </p:txBody>
      </p:sp>
      <p:grpSp>
        <p:nvGrpSpPr>
          <p:cNvPr id="37" name="object 3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8" name="object 3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168478"/>
            <a:ext cx="2131161" cy="264322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0849"/>
            <a:ext cx="277241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massively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parallel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also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ensures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division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2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perform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role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respond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certain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stimulus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78929" y="2898966"/>
            <a:ext cx="133858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simplified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illustration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1405" y="909953"/>
            <a:ext cx="3138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81102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3326129" cy="4749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baseline="31250" sz="1200" spc="-15">
                <a:latin typeface="Calibri"/>
                <a:cs typeface="Calibri"/>
              </a:rPr>
              <a:t>2</a:t>
            </a:r>
            <a:endParaRPr baseline="31250"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3326129" cy="68516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baseline="31250" sz="1200" spc="-15">
                <a:latin typeface="Calibri"/>
                <a:cs typeface="Calibri"/>
              </a:rPr>
              <a:t>2</a:t>
            </a:r>
            <a:endParaRPr baseline="31250" sz="12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33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3326129" cy="90995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baseline="31250" sz="1200" spc="-15">
                <a:latin typeface="Calibri"/>
                <a:cs typeface="Calibri"/>
              </a:rPr>
              <a:t>2</a:t>
            </a:r>
            <a:endParaRPr baseline="31250" sz="12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33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1423670">
              <a:lnSpc>
                <a:spcPts val="555"/>
              </a:lnSpc>
              <a:spcBef>
                <a:spcPts val="300"/>
              </a:spcBef>
              <a:tabLst>
                <a:tab pos="251523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 marL="979169">
              <a:lnSpc>
                <a:spcPts val="915"/>
              </a:lnSpc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12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3326129" cy="113411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baseline="31250" sz="1200" spc="-15">
                <a:latin typeface="Calibri"/>
                <a:cs typeface="Calibri"/>
              </a:rPr>
              <a:t>2</a:t>
            </a:r>
            <a:endParaRPr baseline="31250" sz="12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33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1423670">
              <a:lnSpc>
                <a:spcPts val="555"/>
              </a:lnSpc>
              <a:spcBef>
                <a:spcPts val="300"/>
              </a:spcBef>
              <a:tabLst>
                <a:tab pos="251523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 marL="979169">
              <a:lnSpc>
                <a:spcPts val="915"/>
              </a:lnSpc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12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79169">
              <a:lnSpc>
                <a:spcPts val="350"/>
              </a:lnSpc>
              <a:spcBef>
                <a:spcPts val="450"/>
              </a:spcBef>
              <a:tabLst>
                <a:tab pos="211836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1423670">
              <a:lnSpc>
                <a:spcPts val="459"/>
              </a:lnSpc>
              <a:tabLst>
                <a:tab pos="191960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3326129" cy="135890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baseline="31250" sz="1200" spc="-15">
                <a:latin typeface="Calibri"/>
                <a:cs typeface="Calibri"/>
              </a:rPr>
              <a:t>2</a:t>
            </a:r>
            <a:endParaRPr baseline="31250" sz="12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33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1423670">
              <a:lnSpc>
                <a:spcPts val="555"/>
              </a:lnSpc>
              <a:spcBef>
                <a:spcPts val="300"/>
              </a:spcBef>
              <a:tabLst>
                <a:tab pos="251523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 marL="979169">
              <a:lnSpc>
                <a:spcPts val="915"/>
              </a:lnSpc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12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79169">
              <a:lnSpc>
                <a:spcPts val="350"/>
              </a:lnSpc>
              <a:spcBef>
                <a:spcPts val="450"/>
              </a:spcBef>
              <a:tabLst>
                <a:tab pos="211836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1423670">
              <a:lnSpc>
                <a:spcPts val="459"/>
              </a:lnSpc>
              <a:tabLst>
                <a:tab pos="191960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marL="979169">
              <a:lnSpc>
                <a:spcPts val="350"/>
              </a:lnSpc>
              <a:tabLst>
                <a:tab pos="186055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8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  <a:p>
            <a:pPr marL="1423670">
              <a:lnSpc>
                <a:spcPts val="459"/>
              </a:lnSpc>
              <a:tabLst>
                <a:tab pos="231203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935" y="851545"/>
            <a:ext cx="3351529" cy="135890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38125">
              <a:lnSpc>
                <a:spcPct val="100000"/>
              </a:lnSpc>
              <a:spcBef>
                <a:spcPts val="550"/>
              </a:spcBef>
              <a:tabLst>
                <a:tab pos="20116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450"/>
              </a:spcBef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baseline="31250" sz="1200" spc="-15">
                <a:latin typeface="Calibri"/>
                <a:cs typeface="Calibri"/>
              </a:rPr>
              <a:t>2</a:t>
            </a:r>
            <a:endParaRPr baseline="31250" sz="1200">
              <a:latin typeface="Calibri"/>
              <a:cs typeface="Calibri"/>
            </a:endParaRPr>
          </a:p>
          <a:p>
            <a:pPr marL="991869">
              <a:lnSpc>
                <a:spcPct val="100000"/>
              </a:lnSpc>
              <a:spcBef>
                <a:spcPts val="33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1436370">
              <a:lnSpc>
                <a:spcPts val="555"/>
              </a:lnSpc>
              <a:spcBef>
                <a:spcPts val="300"/>
              </a:spcBef>
              <a:tabLst>
                <a:tab pos="252793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 marL="991869">
              <a:lnSpc>
                <a:spcPts val="915"/>
              </a:lnSpc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12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91869">
              <a:lnSpc>
                <a:spcPts val="350"/>
              </a:lnSpc>
              <a:spcBef>
                <a:spcPts val="450"/>
              </a:spcBef>
              <a:tabLst>
                <a:tab pos="213106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1436370">
              <a:lnSpc>
                <a:spcPts val="459"/>
              </a:lnSpc>
              <a:tabLst>
                <a:tab pos="193230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marL="991869">
              <a:lnSpc>
                <a:spcPct val="100000"/>
              </a:lnSpc>
              <a:tabLst>
                <a:tab pos="187325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baseline="31250" sz="1200" spc="22">
                <a:latin typeface="Calibri"/>
                <a:cs typeface="Calibri"/>
              </a:rPr>
              <a:t>2</a:t>
            </a:r>
            <a:r>
              <a:rPr dirty="0" baseline="31250" sz="1200">
                <a:latin typeface="Calibri"/>
                <a:cs typeface="Calibri"/>
              </a:rPr>
              <a:t> </a:t>
            </a:r>
            <a:r>
              <a:rPr dirty="0" baseline="31250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baseline="31250" sz="1200" spc="22">
                <a:latin typeface="Calibri"/>
                <a:cs typeface="Calibri"/>
              </a:rPr>
              <a:t>2</a:t>
            </a:r>
            <a:r>
              <a:rPr dirty="0" baseline="31250" sz="1200">
                <a:latin typeface="Calibri"/>
                <a:cs typeface="Calibri"/>
              </a:rPr>
              <a:t> </a:t>
            </a:r>
            <a:r>
              <a:rPr dirty="0" baseline="31250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6146" y="2223451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4908" y="2243326"/>
            <a:ext cx="1303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5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Calibri"/>
                <a:cs typeface="Calibri"/>
              </a:rPr>
              <a:t>(</a:t>
            </a:r>
            <a:r>
              <a:rPr dirty="0" sz="1100" spc="-5">
                <a:latin typeface="Lucida Sans Unicode"/>
                <a:cs typeface="Lucida Sans Unicode"/>
              </a:rPr>
              <a:t>||</a:t>
            </a:r>
            <a:r>
              <a:rPr dirty="0" sz="1100" spc="-5" i="1">
                <a:latin typeface="Calibri"/>
                <a:cs typeface="Calibri"/>
              </a:rPr>
              <a:t>w</a:t>
            </a:r>
            <a:r>
              <a:rPr dirty="0" baseline="-10416" sz="1200" spc="-7" i="1">
                <a:latin typeface="Calibri"/>
                <a:cs typeface="Calibri"/>
              </a:rPr>
              <a:t>t</a:t>
            </a:r>
            <a:r>
              <a:rPr dirty="0" baseline="-10416" sz="1200" spc="-7">
                <a:latin typeface="Cambria"/>
                <a:cs typeface="Cambria"/>
              </a:rPr>
              <a:t>−</a:t>
            </a:r>
            <a:r>
              <a:rPr dirty="0" baseline="-10416" sz="1200" spc="-7">
                <a:latin typeface="Calibri"/>
                <a:cs typeface="Calibri"/>
              </a:rPr>
              <a:t>1</a:t>
            </a:r>
            <a:r>
              <a:rPr dirty="0" sz="1100" spc="-5">
                <a:latin typeface="Lucida Sans Unicode"/>
                <a:cs typeface="Lucida Sans Unicode"/>
              </a:rPr>
              <a:t>||</a:t>
            </a:r>
            <a:r>
              <a:rPr dirty="0" sz="1100" spc="34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935" y="851545"/>
            <a:ext cx="3351529" cy="135890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38125">
              <a:lnSpc>
                <a:spcPct val="100000"/>
              </a:lnSpc>
              <a:spcBef>
                <a:spcPts val="550"/>
              </a:spcBef>
              <a:tabLst>
                <a:tab pos="20116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450"/>
              </a:spcBef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baseline="31250" sz="1200" spc="-15">
                <a:latin typeface="Calibri"/>
                <a:cs typeface="Calibri"/>
              </a:rPr>
              <a:t>2</a:t>
            </a:r>
            <a:endParaRPr baseline="31250" sz="1200">
              <a:latin typeface="Calibri"/>
              <a:cs typeface="Calibri"/>
            </a:endParaRPr>
          </a:p>
          <a:p>
            <a:pPr marL="991869">
              <a:lnSpc>
                <a:spcPct val="100000"/>
              </a:lnSpc>
              <a:spcBef>
                <a:spcPts val="33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1436370">
              <a:lnSpc>
                <a:spcPts val="555"/>
              </a:lnSpc>
              <a:spcBef>
                <a:spcPts val="300"/>
              </a:spcBef>
              <a:tabLst>
                <a:tab pos="252793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 marL="991869">
              <a:lnSpc>
                <a:spcPts val="915"/>
              </a:lnSpc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12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91869">
              <a:lnSpc>
                <a:spcPts val="350"/>
              </a:lnSpc>
              <a:spcBef>
                <a:spcPts val="450"/>
              </a:spcBef>
              <a:tabLst>
                <a:tab pos="213106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1436370">
              <a:lnSpc>
                <a:spcPts val="459"/>
              </a:lnSpc>
              <a:tabLst>
                <a:tab pos="193230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marL="991869">
              <a:lnSpc>
                <a:spcPct val="100000"/>
              </a:lnSpc>
              <a:tabLst>
                <a:tab pos="187325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baseline="31250" sz="1200" spc="22">
                <a:latin typeface="Calibri"/>
                <a:cs typeface="Calibri"/>
              </a:rPr>
              <a:t>2</a:t>
            </a:r>
            <a:r>
              <a:rPr dirty="0" baseline="31250" sz="1200">
                <a:latin typeface="Calibri"/>
                <a:cs typeface="Calibri"/>
              </a:rPr>
              <a:t> </a:t>
            </a:r>
            <a:r>
              <a:rPr dirty="0" baseline="31250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baseline="31250" sz="1200" spc="22">
                <a:latin typeface="Calibri"/>
                <a:cs typeface="Calibri"/>
              </a:rPr>
              <a:t>2</a:t>
            </a:r>
            <a:r>
              <a:rPr dirty="0" baseline="31250" sz="1200">
                <a:latin typeface="Calibri"/>
                <a:cs typeface="Calibri"/>
              </a:rPr>
              <a:t> </a:t>
            </a:r>
            <a:r>
              <a:rPr dirty="0" baseline="31250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6146" y="2223451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4908" y="2243326"/>
            <a:ext cx="1303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5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Calibri"/>
                <a:cs typeface="Calibri"/>
              </a:rPr>
              <a:t>(</a:t>
            </a:r>
            <a:r>
              <a:rPr dirty="0" sz="1100" spc="-5">
                <a:latin typeface="Lucida Sans Unicode"/>
                <a:cs typeface="Lucida Sans Unicode"/>
              </a:rPr>
              <a:t>||</a:t>
            </a:r>
            <a:r>
              <a:rPr dirty="0" sz="1100" spc="-5" i="1">
                <a:latin typeface="Calibri"/>
                <a:cs typeface="Calibri"/>
              </a:rPr>
              <a:t>w</a:t>
            </a:r>
            <a:r>
              <a:rPr dirty="0" baseline="-10416" sz="1200" spc="-7" i="1">
                <a:latin typeface="Calibri"/>
                <a:cs typeface="Calibri"/>
              </a:rPr>
              <a:t>t</a:t>
            </a:r>
            <a:r>
              <a:rPr dirty="0" baseline="-10416" sz="1200" spc="-7">
                <a:latin typeface="Cambria"/>
                <a:cs typeface="Cambria"/>
              </a:rPr>
              <a:t>−</a:t>
            </a:r>
            <a:r>
              <a:rPr dirty="0" baseline="-10416" sz="1200" spc="-7">
                <a:latin typeface="Calibri"/>
                <a:cs typeface="Calibri"/>
              </a:rPr>
              <a:t>1</a:t>
            </a:r>
            <a:r>
              <a:rPr dirty="0" sz="1100" spc="-5">
                <a:latin typeface="Lucida Sans Unicode"/>
                <a:cs typeface="Lucida Sans Unicode"/>
              </a:rPr>
              <a:t>||</a:t>
            </a:r>
            <a:r>
              <a:rPr dirty="0" sz="1100" spc="34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2260" y="244811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4908" y="2467989"/>
            <a:ext cx="9569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55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w</a:t>
            </a:r>
            <a:r>
              <a:rPr dirty="0" baseline="-10416" sz="1200" spc="-30" i="1">
                <a:latin typeface="Calibri"/>
                <a:cs typeface="Calibri"/>
              </a:rPr>
              <a:t>t</a:t>
            </a:r>
            <a:r>
              <a:rPr dirty="0" baseline="-10416" sz="1200" spc="-30">
                <a:latin typeface="Cambria"/>
                <a:cs typeface="Cambria"/>
              </a:rPr>
              <a:t>−</a:t>
            </a:r>
            <a:r>
              <a:rPr dirty="0" baseline="-10416" sz="1200" spc="-30">
                <a:latin typeface="Calibri"/>
                <a:cs typeface="Calibri"/>
              </a:rPr>
              <a:t>1</a:t>
            </a:r>
            <a:r>
              <a:rPr dirty="0" sz="1100" spc="-20">
                <a:latin typeface="Lucida Sans Unicode"/>
                <a:cs typeface="Lucida Sans Unicode"/>
              </a:rPr>
              <a:t>||</a:t>
            </a:r>
            <a:r>
              <a:rPr dirty="0" sz="1100" spc="34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935" y="851545"/>
            <a:ext cx="3351529" cy="135890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38125">
              <a:lnSpc>
                <a:spcPct val="100000"/>
              </a:lnSpc>
              <a:spcBef>
                <a:spcPts val="550"/>
              </a:spcBef>
              <a:tabLst>
                <a:tab pos="20116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450"/>
              </a:spcBef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baseline="31250" sz="1200" spc="-15">
                <a:latin typeface="Calibri"/>
                <a:cs typeface="Calibri"/>
              </a:rPr>
              <a:t>2</a:t>
            </a:r>
            <a:endParaRPr baseline="31250" sz="1200">
              <a:latin typeface="Calibri"/>
              <a:cs typeface="Calibri"/>
            </a:endParaRPr>
          </a:p>
          <a:p>
            <a:pPr marL="991869">
              <a:lnSpc>
                <a:spcPct val="100000"/>
              </a:lnSpc>
              <a:spcBef>
                <a:spcPts val="330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1436370">
              <a:lnSpc>
                <a:spcPts val="555"/>
              </a:lnSpc>
              <a:spcBef>
                <a:spcPts val="300"/>
              </a:spcBef>
              <a:tabLst>
                <a:tab pos="252793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 marL="991869">
              <a:lnSpc>
                <a:spcPts val="915"/>
              </a:lnSpc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125">
                <a:latin typeface="Lucida Sans Unicode"/>
                <a:cs typeface="Lucida Sans Unicode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991869">
              <a:lnSpc>
                <a:spcPts val="350"/>
              </a:lnSpc>
              <a:spcBef>
                <a:spcPts val="450"/>
              </a:spcBef>
              <a:tabLst>
                <a:tab pos="213106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>
                <a:latin typeface="Lucida Sans Unicode"/>
                <a:cs typeface="Lucida Sans Unicode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04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  <a:p>
            <a:pPr marL="1436370">
              <a:lnSpc>
                <a:spcPts val="459"/>
              </a:lnSpc>
              <a:tabLst>
                <a:tab pos="1932305" algn="l"/>
              </a:tabLst>
            </a:pPr>
            <a:r>
              <a:rPr dirty="0" sz="800" spc="15">
                <a:latin typeface="Calibri"/>
                <a:cs typeface="Calibri"/>
              </a:rPr>
              <a:t>2	2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marL="991869">
              <a:lnSpc>
                <a:spcPct val="100000"/>
              </a:lnSpc>
              <a:tabLst>
                <a:tab pos="1873250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127" i="1">
                <a:latin typeface="Calibri"/>
                <a:cs typeface="Calibri"/>
              </a:rPr>
              <a:t>t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baseline="31250" sz="1200" spc="22">
                <a:latin typeface="Calibri"/>
                <a:cs typeface="Calibri"/>
              </a:rPr>
              <a:t>2</a:t>
            </a:r>
            <a:r>
              <a:rPr dirty="0" baseline="31250" sz="1200">
                <a:latin typeface="Calibri"/>
                <a:cs typeface="Calibri"/>
              </a:rPr>
              <a:t> </a:t>
            </a:r>
            <a:r>
              <a:rPr dirty="0" baseline="31250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50">
                <a:latin typeface="Lucida Sans Unicode"/>
                <a:cs typeface="Lucida Sans Unicode"/>
              </a:rPr>
              <a:t>∵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p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baseline="31250" sz="1200" spc="22">
                <a:latin typeface="Calibri"/>
                <a:cs typeface="Calibri"/>
              </a:rPr>
              <a:t>2</a:t>
            </a:r>
            <a:r>
              <a:rPr dirty="0" baseline="31250" sz="1200">
                <a:latin typeface="Calibri"/>
                <a:cs typeface="Calibri"/>
              </a:rPr>
              <a:t> </a:t>
            </a:r>
            <a:r>
              <a:rPr dirty="0" baseline="31250" sz="12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6146" y="2223451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4908" y="2243326"/>
            <a:ext cx="1303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55">
                <a:latin typeface="Lucida Sans Unicode"/>
                <a:cs typeface="Lucida Sans Unicode"/>
              </a:rPr>
              <a:t> </a:t>
            </a:r>
            <a:r>
              <a:rPr dirty="0" sz="1100" spc="-5">
                <a:latin typeface="Calibri"/>
                <a:cs typeface="Calibri"/>
              </a:rPr>
              <a:t>(</a:t>
            </a:r>
            <a:r>
              <a:rPr dirty="0" sz="1100" spc="-5">
                <a:latin typeface="Lucida Sans Unicode"/>
                <a:cs typeface="Lucida Sans Unicode"/>
              </a:rPr>
              <a:t>||</a:t>
            </a:r>
            <a:r>
              <a:rPr dirty="0" sz="1100" spc="-5" i="1">
                <a:latin typeface="Calibri"/>
                <a:cs typeface="Calibri"/>
              </a:rPr>
              <a:t>w</a:t>
            </a:r>
            <a:r>
              <a:rPr dirty="0" baseline="-10416" sz="1200" spc="-7" i="1">
                <a:latin typeface="Calibri"/>
                <a:cs typeface="Calibri"/>
              </a:rPr>
              <a:t>t</a:t>
            </a:r>
            <a:r>
              <a:rPr dirty="0" baseline="-10416" sz="1200" spc="-7">
                <a:latin typeface="Cambria"/>
                <a:cs typeface="Cambria"/>
              </a:rPr>
              <a:t>−</a:t>
            </a:r>
            <a:r>
              <a:rPr dirty="0" baseline="-10416" sz="1200" spc="-7">
                <a:latin typeface="Calibri"/>
                <a:cs typeface="Calibri"/>
              </a:rPr>
              <a:t>1</a:t>
            </a:r>
            <a:r>
              <a:rPr dirty="0" sz="1100" spc="-5">
                <a:latin typeface="Lucida Sans Unicode"/>
                <a:cs typeface="Lucida Sans Unicode"/>
              </a:rPr>
              <a:t>||</a:t>
            </a:r>
            <a:r>
              <a:rPr dirty="0" sz="1100" spc="34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2260" y="244811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4908" y="2467989"/>
            <a:ext cx="95694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55">
                <a:latin typeface="Lucida Sans Unicode"/>
                <a:cs typeface="Lucida Sans Unicode"/>
              </a:rPr>
              <a:t> </a:t>
            </a:r>
            <a:r>
              <a:rPr dirty="0" sz="1100" spc="-20">
                <a:latin typeface="Lucida Sans Unicode"/>
                <a:cs typeface="Lucida Sans Unicode"/>
              </a:rPr>
              <a:t>||</a:t>
            </a:r>
            <a:r>
              <a:rPr dirty="0" sz="1100" spc="-20" i="1">
                <a:latin typeface="Calibri"/>
                <a:cs typeface="Calibri"/>
              </a:rPr>
              <a:t>w</a:t>
            </a:r>
            <a:r>
              <a:rPr dirty="0" baseline="-10416" sz="1200" spc="-30" i="1">
                <a:latin typeface="Calibri"/>
                <a:cs typeface="Calibri"/>
              </a:rPr>
              <a:t>t</a:t>
            </a:r>
            <a:r>
              <a:rPr dirty="0" baseline="-10416" sz="1200" spc="-30">
                <a:latin typeface="Cambria"/>
                <a:cs typeface="Cambria"/>
              </a:rPr>
              <a:t>−</a:t>
            </a:r>
            <a:r>
              <a:rPr dirty="0" baseline="-10416" sz="1200" spc="-30">
                <a:latin typeface="Calibri"/>
                <a:cs typeface="Calibri"/>
              </a:rPr>
              <a:t>1</a:t>
            </a:r>
            <a:r>
              <a:rPr dirty="0" sz="1100" spc="-20">
                <a:latin typeface="Lucida Sans Unicode"/>
                <a:cs typeface="Lucida Sans Unicode"/>
              </a:rPr>
              <a:t>||</a:t>
            </a:r>
            <a:r>
              <a:rPr dirty="0" sz="1100" spc="34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9782" y="2672777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4908" y="2692665"/>
            <a:ext cx="37909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049655" algn="l"/>
              </a:tabLst>
            </a:pP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-65">
                <a:latin typeface="Lucida Sans Unicode"/>
                <a:cs typeface="Lucida Sans Unicode"/>
              </a:rPr>
              <a:t>||</a:t>
            </a:r>
            <a:r>
              <a:rPr dirty="0" sz="1100" spc="-65" i="1">
                <a:latin typeface="Calibri"/>
                <a:cs typeface="Calibri"/>
              </a:rPr>
              <a:t>w</a:t>
            </a:r>
            <a:r>
              <a:rPr dirty="0" baseline="-10416" sz="1200" spc="-97">
                <a:latin typeface="Calibri"/>
                <a:cs typeface="Calibri"/>
              </a:rPr>
              <a:t>0</a:t>
            </a:r>
            <a:r>
              <a:rPr dirty="0" sz="1100" spc="-65">
                <a:latin typeface="Lucida Sans Unicode"/>
                <a:cs typeface="Lucida Sans Unicode"/>
              </a:rPr>
              <a:t>||</a:t>
            </a:r>
            <a:r>
              <a:rPr dirty="0" sz="1100" spc="380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(</a:t>
            </a:r>
            <a:r>
              <a:rPr dirty="0" sz="1100" spc="90" i="1">
                <a:latin typeface="Calibri"/>
                <a:cs typeface="Calibri"/>
              </a:rPr>
              <a:t>k</a:t>
            </a:r>
            <a:r>
              <a:rPr dirty="0" sz="1100" spc="90">
                <a:latin typeface="Calibri"/>
                <a:cs typeface="Calibri"/>
              </a:rPr>
              <a:t>)	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By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same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observation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that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30" i="1">
                <a:latin typeface="Calibri"/>
                <a:cs typeface="Calibri"/>
              </a:rPr>
              <a:t>about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δ</a:t>
            </a:r>
            <a:r>
              <a:rPr dirty="0" sz="1100" spc="1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4624070" cy="4749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  <a:tabLst>
                <a:tab pos="1882775" algn="l"/>
              </a:tabLst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7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sz="1100" spc="-55" i="1">
                <a:latin typeface="Calibri"/>
                <a:cs typeface="Calibri"/>
              </a:rPr>
              <a:t>w</a:t>
            </a:r>
            <a:r>
              <a:rPr dirty="0" baseline="-10416" sz="1200" spc="-82">
                <a:latin typeface="Calibri"/>
                <a:cs typeface="Calibri"/>
              </a:rPr>
              <a:t>0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baseline="31250" sz="1200" spc="-82">
                <a:latin typeface="Calibri"/>
                <a:cs typeface="Calibri"/>
              </a:rPr>
              <a:t>2</a:t>
            </a:r>
            <a:r>
              <a:rPr dirty="0" baseline="31250" sz="1200" spc="17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	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By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same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observation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that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30" i="1">
                <a:latin typeface="Calibri"/>
                <a:cs typeface="Calibri"/>
              </a:rPr>
              <a:t>about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δ</a:t>
            </a:r>
            <a:r>
              <a:rPr dirty="0" sz="1100" spc="1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98983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264395" y="113498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30">
                <a:latin typeface="Calibri"/>
                <a:cs typeface="Calibri"/>
              </a:rPr>
              <a:t>brain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arranged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hierarchy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4624070" cy="4749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  <a:tabLst>
                <a:tab pos="1882775" algn="l"/>
              </a:tabLst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7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sz="1100" spc="-55" i="1">
                <a:latin typeface="Calibri"/>
                <a:cs typeface="Calibri"/>
              </a:rPr>
              <a:t>w</a:t>
            </a:r>
            <a:r>
              <a:rPr dirty="0" baseline="-10416" sz="1200" spc="-82">
                <a:latin typeface="Calibri"/>
                <a:cs typeface="Calibri"/>
              </a:rPr>
              <a:t>0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baseline="31250" sz="1200" spc="-82">
                <a:latin typeface="Calibri"/>
                <a:cs typeface="Calibri"/>
              </a:rPr>
              <a:t>2</a:t>
            </a:r>
            <a:r>
              <a:rPr dirty="0" baseline="31250" sz="1200" spc="17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	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By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same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observation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that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30" i="1">
                <a:latin typeface="Calibri"/>
                <a:cs typeface="Calibri"/>
              </a:rPr>
              <a:t>about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δ</a:t>
            </a:r>
            <a:r>
              <a:rPr dirty="0" sz="1100" spc="1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7679" y="1334222"/>
            <a:ext cx="8064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0" i="1">
                <a:latin typeface="Calibri"/>
                <a:cs typeface="Calibri"/>
              </a:rPr>
              <a:t>k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4438" y="1544561"/>
            <a:ext cx="758190" cy="0"/>
          </a:xfrm>
          <a:custGeom>
            <a:avLst/>
            <a:gdLst/>
            <a:ahLst/>
            <a:cxnLst/>
            <a:rect l="l" t="t" r="r" b="b"/>
            <a:pathLst>
              <a:path w="758189" h="0">
                <a:moveTo>
                  <a:pt x="0" y="0"/>
                </a:moveTo>
                <a:lnTo>
                  <a:pt x="7576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44091" y="1427948"/>
            <a:ext cx="641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40">
                <a:latin typeface="Lucida Sans Unicode"/>
                <a:cs typeface="Lucida Sans Unicode"/>
              </a:rPr>
              <a:t> </a:t>
            </a:r>
            <a:r>
              <a:rPr dirty="0" baseline="2525" sz="1650" spc="300">
                <a:latin typeface="Lucida Sans Unicode"/>
                <a:cs typeface="Lucida Sans Unicode"/>
              </a:rPr>
              <a:t>√</a:t>
            </a:r>
            <a:endParaRPr baseline="2525" sz="16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2982" y="1572272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 h="0">
                <a:moveTo>
                  <a:pt x="0" y="0"/>
                </a:moveTo>
                <a:lnTo>
                  <a:pt x="6191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36444" y="160103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73515" y="154022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0282" y="1542921"/>
            <a:ext cx="640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Lucida Sans Unicode"/>
                <a:cs typeface="Lucida Sans Unicode"/>
              </a:rPr>
              <a:t>||</a:t>
            </a:r>
            <a:r>
              <a:rPr dirty="0" sz="1100" spc="-75" i="1">
                <a:latin typeface="Calibri"/>
                <a:cs typeface="Calibri"/>
              </a:rPr>
              <a:t>w</a:t>
            </a:r>
            <a:r>
              <a:rPr dirty="0" sz="1100" spc="195" i="1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32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4624070" cy="4749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  <a:tabLst>
                <a:tab pos="1882775" algn="l"/>
              </a:tabLst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7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sz="1100" spc="-55" i="1">
                <a:latin typeface="Calibri"/>
                <a:cs typeface="Calibri"/>
              </a:rPr>
              <a:t>w</a:t>
            </a:r>
            <a:r>
              <a:rPr dirty="0" baseline="-10416" sz="1200" spc="-82">
                <a:latin typeface="Calibri"/>
                <a:cs typeface="Calibri"/>
              </a:rPr>
              <a:t>0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baseline="31250" sz="1200" spc="-82">
                <a:latin typeface="Calibri"/>
                <a:cs typeface="Calibri"/>
              </a:rPr>
              <a:t>2</a:t>
            </a:r>
            <a:r>
              <a:rPr dirty="0" baseline="31250" sz="1200" spc="17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	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By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same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observation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that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30" i="1">
                <a:latin typeface="Calibri"/>
                <a:cs typeface="Calibri"/>
              </a:rPr>
              <a:t>about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δ</a:t>
            </a:r>
            <a:r>
              <a:rPr dirty="0" sz="1100" spc="1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7679" y="1334222"/>
            <a:ext cx="8064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0" i="1">
                <a:latin typeface="Calibri"/>
                <a:cs typeface="Calibri"/>
              </a:rPr>
              <a:t>k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4438" y="1544561"/>
            <a:ext cx="758190" cy="0"/>
          </a:xfrm>
          <a:custGeom>
            <a:avLst/>
            <a:gdLst/>
            <a:ahLst/>
            <a:cxnLst/>
            <a:rect l="l" t="t" r="r" b="b"/>
            <a:pathLst>
              <a:path w="758189" h="0">
                <a:moveTo>
                  <a:pt x="0" y="0"/>
                </a:moveTo>
                <a:lnTo>
                  <a:pt x="7576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44091" y="1427948"/>
            <a:ext cx="641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40">
                <a:latin typeface="Lucida Sans Unicode"/>
                <a:cs typeface="Lucida Sans Unicode"/>
              </a:rPr>
              <a:t> </a:t>
            </a:r>
            <a:r>
              <a:rPr dirty="0" baseline="2525" sz="1650" spc="300">
                <a:latin typeface="Lucida Sans Unicode"/>
                <a:cs typeface="Lucida Sans Unicode"/>
              </a:rPr>
              <a:t>√</a:t>
            </a:r>
            <a:endParaRPr baseline="2525" sz="16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2982" y="1572272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 h="0">
                <a:moveTo>
                  <a:pt x="0" y="0"/>
                </a:moveTo>
                <a:lnTo>
                  <a:pt x="6191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36444" y="160103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73515" y="154022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0282" y="1542921"/>
            <a:ext cx="640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Lucida Sans Unicode"/>
                <a:cs typeface="Lucida Sans Unicode"/>
              </a:rPr>
              <a:t>||</a:t>
            </a:r>
            <a:r>
              <a:rPr dirty="0" sz="1100" spc="-75" i="1">
                <a:latin typeface="Calibri"/>
                <a:cs typeface="Calibri"/>
              </a:rPr>
              <a:t>w</a:t>
            </a:r>
            <a:r>
              <a:rPr dirty="0" sz="1100" spc="195" i="1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32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905139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737853" y="1850059"/>
            <a:ext cx="76835" cy="0"/>
          </a:xfrm>
          <a:custGeom>
            <a:avLst/>
            <a:gdLst/>
            <a:ahLst/>
            <a:cxnLst/>
            <a:rect l="l" t="t" r="r" b="b"/>
            <a:pathLst>
              <a:path w="76835" h="0">
                <a:moveTo>
                  <a:pt x="0" y="0"/>
                </a:moveTo>
                <a:lnTo>
                  <a:pt x="7649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98995" y="1819654"/>
            <a:ext cx="2249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60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proportional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baseline="47979" sz="1650" spc="60">
                <a:latin typeface="Lucida Sans Unicode"/>
                <a:cs typeface="Lucida Sans Unicode"/>
              </a:rPr>
              <a:t>√</a:t>
            </a:r>
            <a:r>
              <a:rPr dirty="0" sz="1100" spc="40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4624070" cy="4749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  <a:tabLst>
                <a:tab pos="1882775" algn="l"/>
              </a:tabLst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7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sz="1100" spc="-55" i="1">
                <a:latin typeface="Calibri"/>
                <a:cs typeface="Calibri"/>
              </a:rPr>
              <a:t>w</a:t>
            </a:r>
            <a:r>
              <a:rPr dirty="0" baseline="-10416" sz="1200" spc="-82">
                <a:latin typeface="Calibri"/>
                <a:cs typeface="Calibri"/>
              </a:rPr>
              <a:t>0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baseline="31250" sz="1200" spc="-82">
                <a:latin typeface="Calibri"/>
                <a:cs typeface="Calibri"/>
              </a:rPr>
              <a:t>2</a:t>
            </a:r>
            <a:r>
              <a:rPr dirty="0" baseline="31250" sz="1200" spc="17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	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By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same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observation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that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30" i="1">
                <a:latin typeface="Calibri"/>
                <a:cs typeface="Calibri"/>
              </a:rPr>
              <a:t>about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δ</a:t>
            </a:r>
            <a:r>
              <a:rPr dirty="0" sz="1100" spc="1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7679" y="1334222"/>
            <a:ext cx="8064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0" i="1">
                <a:latin typeface="Calibri"/>
                <a:cs typeface="Calibri"/>
              </a:rPr>
              <a:t>k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4438" y="1544561"/>
            <a:ext cx="758190" cy="0"/>
          </a:xfrm>
          <a:custGeom>
            <a:avLst/>
            <a:gdLst/>
            <a:ahLst/>
            <a:cxnLst/>
            <a:rect l="l" t="t" r="r" b="b"/>
            <a:pathLst>
              <a:path w="758189" h="0">
                <a:moveTo>
                  <a:pt x="0" y="0"/>
                </a:moveTo>
                <a:lnTo>
                  <a:pt x="7576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44091" y="1427948"/>
            <a:ext cx="641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40">
                <a:latin typeface="Lucida Sans Unicode"/>
                <a:cs typeface="Lucida Sans Unicode"/>
              </a:rPr>
              <a:t> </a:t>
            </a:r>
            <a:r>
              <a:rPr dirty="0" baseline="2525" sz="1650" spc="300">
                <a:latin typeface="Lucida Sans Unicode"/>
                <a:cs typeface="Lucida Sans Unicode"/>
              </a:rPr>
              <a:t>√</a:t>
            </a:r>
            <a:endParaRPr baseline="2525" sz="16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2982" y="1572272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 h="0">
                <a:moveTo>
                  <a:pt x="0" y="0"/>
                </a:moveTo>
                <a:lnTo>
                  <a:pt x="6191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36444" y="160103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73515" y="154022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0282" y="1542921"/>
            <a:ext cx="640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Lucida Sans Unicode"/>
                <a:cs typeface="Lucida Sans Unicode"/>
              </a:rPr>
              <a:t>||</a:t>
            </a:r>
            <a:r>
              <a:rPr dirty="0" sz="1100" spc="-75" i="1">
                <a:latin typeface="Calibri"/>
                <a:cs typeface="Calibri"/>
              </a:rPr>
              <a:t>w</a:t>
            </a:r>
            <a:r>
              <a:rPr dirty="0" sz="1100" spc="195" i="1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32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905139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737853" y="1850059"/>
            <a:ext cx="76835" cy="0"/>
          </a:xfrm>
          <a:custGeom>
            <a:avLst/>
            <a:gdLst/>
            <a:ahLst/>
            <a:cxnLst/>
            <a:rect l="l" t="t" r="r" b="b"/>
            <a:pathLst>
              <a:path w="76835" h="0">
                <a:moveTo>
                  <a:pt x="0" y="0"/>
                </a:moveTo>
                <a:lnTo>
                  <a:pt x="7649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98995" y="1775876"/>
            <a:ext cx="448945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60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proportional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baseline="47979" sz="1650" spc="60">
                <a:latin typeface="Lucida Sans Unicode"/>
                <a:cs typeface="Lucida Sans Unicode"/>
              </a:rPr>
              <a:t>√</a:t>
            </a:r>
            <a:r>
              <a:rPr dirty="0" sz="1100" spc="40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90">
                <a:latin typeface="Calibri"/>
                <a:cs typeface="Calibri"/>
              </a:rPr>
              <a:t>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15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(number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corrections)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70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become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arbitrarily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large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115172"/>
            <a:ext cx="63233" cy="63233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4624070" cy="4749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  <a:tabLst>
                <a:tab pos="1882775" algn="l"/>
              </a:tabLst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7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sz="1100" spc="-55" i="1">
                <a:latin typeface="Calibri"/>
                <a:cs typeface="Calibri"/>
              </a:rPr>
              <a:t>w</a:t>
            </a:r>
            <a:r>
              <a:rPr dirty="0" baseline="-10416" sz="1200" spc="-82">
                <a:latin typeface="Calibri"/>
                <a:cs typeface="Calibri"/>
              </a:rPr>
              <a:t>0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baseline="31250" sz="1200" spc="-82">
                <a:latin typeface="Calibri"/>
                <a:cs typeface="Calibri"/>
              </a:rPr>
              <a:t>2</a:t>
            </a:r>
            <a:r>
              <a:rPr dirty="0" baseline="31250" sz="1200" spc="17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	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By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same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observation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that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30" i="1">
                <a:latin typeface="Calibri"/>
                <a:cs typeface="Calibri"/>
              </a:rPr>
              <a:t>about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δ</a:t>
            </a:r>
            <a:r>
              <a:rPr dirty="0" sz="1100" spc="1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7679" y="1334222"/>
            <a:ext cx="8064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0" i="1">
                <a:latin typeface="Calibri"/>
                <a:cs typeface="Calibri"/>
              </a:rPr>
              <a:t>k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4438" y="1544561"/>
            <a:ext cx="758190" cy="0"/>
          </a:xfrm>
          <a:custGeom>
            <a:avLst/>
            <a:gdLst/>
            <a:ahLst/>
            <a:cxnLst/>
            <a:rect l="l" t="t" r="r" b="b"/>
            <a:pathLst>
              <a:path w="758189" h="0">
                <a:moveTo>
                  <a:pt x="0" y="0"/>
                </a:moveTo>
                <a:lnTo>
                  <a:pt x="7576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44091" y="1427948"/>
            <a:ext cx="641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40">
                <a:latin typeface="Lucida Sans Unicode"/>
                <a:cs typeface="Lucida Sans Unicode"/>
              </a:rPr>
              <a:t> </a:t>
            </a:r>
            <a:r>
              <a:rPr dirty="0" baseline="2525" sz="1650" spc="300">
                <a:latin typeface="Lucida Sans Unicode"/>
                <a:cs typeface="Lucida Sans Unicode"/>
              </a:rPr>
              <a:t>√</a:t>
            </a:r>
            <a:endParaRPr baseline="2525" sz="16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2982" y="1572272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 h="0">
                <a:moveTo>
                  <a:pt x="0" y="0"/>
                </a:moveTo>
                <a:lnTo>
                  <a:pt x="6191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36444" y="160103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73515" y="154022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0282" y="1542921"/>
            <a:ext cx="640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Lucida Sans Unicode"/>
                <a:cs typeface="Lucida Sans Unicode"/>
              </a:rPr>
              <a:t>||</a:t>
            </a:r>
            <a:r>
              <a:rPr dirty="0" sz="1100" spc="-75" i="1">
                <a:latin typeface="Calibri"/>
                <a:cs typeface="Calibri"/>
              </a:rPr>
              <a:t>w</a:t>
            </a:r>
            <a:r>
              <a:rPr dirty="0" sz="1100" spc="195" i="1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32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905139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737853" y="1850059"/>
            <a:ext cx="76835" cy="0"/>
          </a:xfrm>
          <a:custGeom>
            <a:avLst/>
            <a:gdLst/>
            <a:ahLst/>
            <a:cxnLst/>
            <a:rect l="l" t="t" r="r" b="b"/>
            <a:pathLst>
              <a:path w="76835" h="0">
                <a:moveTo>
                  <a:pt x="0" y="0"/>
                </a:moveTo>
                <a:lnTo>
                  <a:pt x="7649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98995" y="1775876"/>
            <a:ext cx="4489450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60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proportional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baseline="47979" sz="1650" spc="60">
                <a:latin typeface="Lucida Sans Unicode"/>
                <a:cs typeface="Lucida Sans Unicode"/>
              </a:rPr>
              <a:t>√</a:t>
            </a:r>
            <a:r>
              <a:rPr dirty="0" sz="1100" spc="40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25299"/>
              </a:lnSpc>
            </a:pPr>
            <a:r>
              <a:rPr dirty="0" sz="1100" spc="90">
                <a:latin typeface="Calibri"/>
                <a:cs typeface="Calibri"/>
              </a:rPr>
              <a:t>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15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(number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corrections)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become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arbitrarily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large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But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since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Calibri"/>
                <a:cs typeface="Calibri"/>
              </a:rPr>
              <a:t>1,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must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bounded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maximum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number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115172"/>
            <a:ext cx="63233" cy="632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325204"/>
            <a:ext cx="63233" cy="6323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194" y="4634"/>
            <a:ext cx="4132579" cy="502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0"/>
              </a:spcBef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85" b="1">
                <a:latin typeface="Calibri"/>
                <a:cs typeface="Calibri"/>
              </a:rPr>
              <a:t> (continued:)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125220" algn="l"/>
                <a:tab pos="1917700" algn="l"/>
              </a:tabLst>
            </a:pPr>
            <a:r>
              <a:rPr dirty="0" sz="1100" spc="50" i="1">
                <a:latin typeface="Calibri"/>
                <a:cs typeface="Calibri"/>
              </a:rPr>
              <a:t>So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far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have,	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31250" sz="1200" spc="89" i="1">
                <a:latin typeface="Calibri"/>
                <a:cs typeface="Calibri"/>
              </a:rPr>
              <a:t>T</a:t>
            </a:r>
            <a:r>
              <a:rPr dirty="0" baseline="31250" sz="1200" spc="345" i="1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262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35" i="1">
                <a:latin typeface="Calibri"/>
                <a:cs typeface="Calibri"/>
              </a:rPr>
              <a:t>(and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hence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the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correction)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438" y="725830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484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0910" y="704251"/>
            <a:ext cx="512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Lucida Sans Unicode"/>
                <a:cs typeface="Lucida Sans Unicode"/>
              </a:rPr>
              <a:t>||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-15" i="1">
                <a:latin typeface="Calibri"/>
                <a:cs typeface="Calibri"/>
              </a:rPr>
              <a:t>t</a:t>
            </a:r>
            <a:r>
              <a:rPr dirty="0" baseline="-10416" sz="1200" spc="-15">
                <a:latin typeface="Calibri"/>
                <a:cs typeface="Calibri"/>
              </a:rPr>
              <a:t>+1</a:t>
            </a:r>
            <a:r>
              <a:rPr dirty="0" sz="1100" spc="-10">
                <a:latin typeface="Lucida Sans Unicode"/>
                <a:cs typeface="Lucida Sans Unicode"/>
              </a:rPr>
              <a:t>||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5991" y="515491"/>
            <a:ext cx="2123440" cy="28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8320">
              <a:lnSpc>
                <a:spcPts val="103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52" i="1">
                <a:latin typeface="Calibri"/>
                <a:cs typeface="Calibri"/>
              </a:rPr>
              <a:t>t</a:t>
            </a:r>
            <a:r>
              <a:rPr dirty="0" baseline="-10416" sz="1200" spc="202">
                <a:latin typeface="Calibri"/>
                <a:cs typeface="Calibri"/>
              </a:rPr>
              <a:t>+1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ts val="1030"/>
              </a:lnSpc>
              <a:tabLst>
                <a:tab pos="1226820" algn="l"/>
              </a:tabLst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	</a:t>
            </a:r>
            <a:r>
              <a:rPr dirty="0" sz="1100" spc="20">
                <a:latin typeface="Calibri"/>
                <a:cs typeface="Calibri"/>
              </a:rPr>
              <a:t>(</a:t>
            </a:r>
            <a:r>
              <a:rPr dirty="0" sz="1100" spc="20" i="1">
                <a:latin typeface="Calibri"/>
                <a:cs typeface="Calibri"/>
              </a:rPr>
              <a:t>by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definition</a:t>
            </a:r>
            <a:r>
              <a:rPr dirty="0" sz="1100" spc="2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635" y="851545"/>
            <a:ext cx="4624070" cy="4749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550"/>
              </a:spcBef>
              <a:tabLst>
                <a:tab pos="1998980" algn="l"/>
              </a:tabLst>
            </a:pPr>
            <a:r>
              <a:rPr dirty="0" sz="1100" spc="70" i="1">
                <a:latin typeface="Calibri"/>
                <a:cs typeface="Calibri"/>
              </a:rPr>
              <a:t>Numerator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0">
                <a:latin typeface="Lucida Sans Unicode"/>
                <a:cs typeface="Lucida Sans Unicode"/>
              </a:rPr>
              <a:t> </a:t>
            </a:r>
            <a:r>
              <a:rPr dirty="0" sz="1100" spc="30" i="1">
                <a:latin typeface="Calibri"/>
                <a:cs typeface="Calibri"/>
              </a:rPr>
              <a:t>w</a:t>
            </a:r>
            <a:r>
              <a:rPr dirty="0" baseline="31250" sz="1200" spc="44">
                <a:latin typeface="Cambria"/>
                <a:cs typeface="Cambria"/>
              </a:rPr>
              <a:t>∗</a:t>
            </a:r>
            <a:r>
              <a:rPr dirty="0" baseline="31250" sz="1200" spc="187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0">
                <a:latin typeface="Lucida Sans Unicode"/>
                <a:cs typeface="Lucida Sans Unicode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0</a:t>
            </a:r>
            <a:r>
              <a:rPr dirty="0" baseline="-10416" sz="1200" spc="17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kδ	</a:t>
            </a:r>
            <a:r>
              <a:rPr dirty="0" sz="1100">
                <a:latin typeface="Calibri"/>
                <a:cs typeface="Calibri"/>
              </a:rPr>
              <a:t>(</a:t>
            </a:r>
            <a:r>
              <a:rPr dirty="0" sz="1100" i="1">
                <a:latin typeface="Calibri"/>
                <a:cs typeface="Calibri"/>
              </a:rPr>
              <a:t>proved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-15" i="1">
                <a:latin typeface="Calibri"/>
                <a:cs typeface="Calibri"/>
              </a:rPr>
              <a:t>by</a:t>
            </a:r>
            <a:r>
              <a:rPr dirty="0" sz="1100" spc="125" i="1">
                <a:latin typeface="Calibri"/>
                <a:cs typeface="Calibri"/>
              </a:rPr>
              <a:t> </a:t>
            </a:r>
            <a:r>
              <a:rPr dirty="0" sz="1100" spc="35" i="1">
                <a:latin typeface="Calibri"/>
                <a:cs typeface="Calibri"/>
              </a:rPr>
              <a:t>induction</a:t>
            </a:r>
            <a:r>
              <a:rPr dirty="0" sz="1100" spc="3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  <a:tabLst>
                <a:tab pos="1882775" algn="l"/>
              </a:tabLst>
            </a:pPr>
            <a:r>
              <a:rPr dirty="0" sz="1100" spc="60" i="1">
                <a:latin typeface="Calibri"/>
                <a:cs typeface="Calibri"/>
              </a:rPr>
              <a:t>Denominator</a:t>
            </a:r>
            <a:r>
              <a:rPr dirty="0" baseline="31250" sz="1200" spc="89">
                <a:latin typeface="Calibri"/>
                <a:cs typeface="Calibri"/>
              </a:rPr>
              <a:t>2</a:t>
            </a:r>
            <a:r>
              <a:rPr dirty="0" baseline="31250" sz="1200" spc="27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35">
                <a:latin typeface="Lucida Sans Unicode"/>
                <a:cs typeface="Lucida Sans Unicode"/>
              </a:rPr>
              <a:t> 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sz="1100" spc="-55" i="1">
                <a:latin typeface="Calibri"/>
                <a:cs typeface="Calibri"/>
              </a:rPr>
              <a:t>w</a:t>
            </a:r>
            <a:r>
              <a:rPr dirty="0" baseline="-10416" sz="1200" spc="-82">
                <a:latin typeface="Calibri"/>
                <a:cs typeface="Calibri"/>
              </a:rPr>
              <a:t>0</a:t>
            </a:r>
            <a:r>
              <a:rPr dirty="0" sz="1100" spc="-55">
                <a:latin typeface="Lucida Sans Unicode"/>
                <a:cs typeface="Lucida Sans Unicode"/>
              </a:rPr>
              <a:t>||</a:t>
            </a:r>
            <a:r>
              <a:rPr dirty="0" baseline="31250" sz="1200" spc="-82">
                <a:latin typeface="Calibri"/>
                <a:cs typeface="Calibri"/>
              </a:rPr>
              <a:t>2</a:t>
            </a:r>
            <a:r>
              <a:rPr dirty="0" baseline="31250" sz="1200" spc="179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	</a:t>
            </a:r>
            <a:r>
              <a:rPr dirty="0" sz="1100" spc="95">
                <a:latin typeface="Calibri"/>
                <a:cs typeface="Calibri"/>
              </a:rPr>
              <a:t>(</a:t>
            </a:r>
            <a:r>
              <a:rPr dirty="0" sz="1100" spc="95" i="1">
                <a:latin typeface="Calibri"/>
                <a:cs typeface="Calibri"/>
              </a:rPr>
              <a:t>By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same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observation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that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we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-5" i="1">
                <a:latin typeface="Calibri"/>
                <a:cs typeface="Calibri"/>
              </a:rPr>
              <a:t>made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-30" i="1">
                <a:latin typeface="Calibri"/>
                <a:cs typeface="Calibri"/>
              </a:rPr>
              <a:t>about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δ</a:t>
            </a:r>
            <a:r>
              <a:rPr dirty="0" sz="1100" spc="1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7679" y="1334222"/>
            <a:ext cx="8064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w</a:t>
            </a:r>
            <a:r>
              <a:rPr dirty="0" baseline="27777" sz="1200" spc="52">
                <a:latin typeface="Cambria"/>
                <a:cs typeface="Cambria"/>
              </a:rPr>
              <a:t>∗</a:t>
            </a:r>
            <a:r>
              <a:rPr dirty="0" baseline="27777" sz="1200">
                <a:latin typeface="Cambria"/>
                <a:cs typeface="Cambria"/>
              </a:rPr>
              <a:t> </a:t>
            </a:r>
            <a:r>
              <a:rPr dirty="0" baseline="27777" sz="1200" spc="-89">
                <a:latin typeface="Cambria"/>
                <a:cs typeface="Cambria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0" i="1">
                <a:latin typeface="Calibri"/>
                <a:cs typeface="Calibri"/>
              </a:rPr>
              <a:t>k</a:t>
            </a:r>
            <a:r>
              <a:rPr dirty="0" sz="1100" spc="-95" i="1">
                <a:latin typeface="Calibri"/>
                <a:cs typeface="Calibri"/>
              </a:rPr>
              <a:t>δ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4438" y="1544561"/>
            <a:ext cx="758190" cy="0"/>
          </a:xfrm>
          <a:custGeom>
            <a:avLst/>
            <a:gdLst/>
            <a:ahLst/>
            <a:cxnLst/>
            <a:rect l="l" t="t" r="r" b="b"/>
            <a:pathLst>
              <a:path w="758189" h="0">
                <a:moveTo>
                  <a:pt x="0" y="0"/>
                </a:moveTo>
                <a:lnTo>
                  <a:pt x="7576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44091" y="1427948"/>
            <a:ext cx="6419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7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40">
                <a:latin typeface="Lucida Sans Unicode"/>
                <a:cs typeface="Lucida Sans Unicode"/>
              </a:rPr>
              <a:t> </a:t>
            </a:r>
            <a:r>
              <a:rPr dirty="0" baseline="2525" sz="1650" spc="300">
                <a:latin typeface="Lucida Sans Unicode"/>
                <a:cs typeface="Lucida Sans Unicode"/>
              </a:rPr>
              <a:t>√</a:t>
            </a:r>
            <a:endParaRPr baseline="2525" sz="16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2982" y="1572272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 h="0">
                <a:moveTo>
                  <a:pt x="0" y="0"/>
                </a:moveTo>
                <a:lnTo>
                  <a:pt x="6191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36444" y="1601036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73515" y="154022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0282" y="1542921"/>
            <a:ext cx="640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Lucida Sans Unicode"/>
                <a:cs typeface="Lucida Sans Unicode"/>
              </a:rPr>
              <a:t>||</a:t>
            </a:r>
            <a:r>
              <a:rPr dirty="0" sz="1100" spc="-75" i="1">
                <a:latin typeface="Calibri"/>
                <a:cs typeface="Calibri"/>
              </a:rPr>
              <a:t>w</a:t>
            </a:r>
            <a:r>
              <a:rPr dirty="0" sz="1100" spc="195" i="1">
                <a:latin typeface="Calibri"/>
                <a:cs typeface="Calibri"/>
              </a:rPr>
              <a:t> </a:t>
            </a:r>
            <a:r>
              <a:rPr dirty="0" sz="1100" spc="-110">
                <a:latin typeface="Lucida Sans Unicode"/>
                <a:cs typeface="Lucida Sans Unicode"/>
              </a:rPr>
              <a:t>||</a:t>
            </a:r>
            <a:r>
              <a:rPr dirty="0" sz="1100" spc="325">
                <a:latin typeface="Lucida Sans Unicode"/>
                <a:cs typeface="Lucida Sans Unicode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905139"/>
            <a:ext cx="63233" cy="6323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737853" y="1850059"/>
            <a:ext cx="76835" cy="0"/>
          </a:xfrm>
          <a:custGeom>
            <a:avLst/>
            <a:gdLst/>
            <a:ahLst/>
            <a:cxnLst/>
            <a:rect l="l" t="t" r="r" b="b"/>
            <a:pathLst>
              <a:path w="76835" h="0">
                <a:moveTo>
                  <a:pt x="0" y="0"/>
                </a:moveTo>
                <a:lnTo>
                  <a:pt x="7649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98995" y="1775876"/>
            <a:ext cx="483870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60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proportional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baseline="47979" sz="1650" spc="60">
                <a:latin typeface="Lucida Sans Unicode"/>
                <a:cs typeface="Lucida Sans Unicode"/>
              </a:rPr>
              <a:t>√</a:t>
            </a:r>
            <a:r>
              <a:rPr dirty="0" sz="1100" spc="40" i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  <a:p>
            <a:pPr marL="38100" marR="379730">
              <a:lnSpc>
                <a:spcPct val="125299"/>
              </a:lnSpc>
            </a:pPr>
            <a:r>
              <a:rPr dirty="0" sz="1100" spc="90">
                <a:latin typeface="Calibri"/>
                <a:cs typeface="Calibri"/>
              </a:rPr>
              <a:t>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15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(number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corrections)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7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become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arbitrarily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large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But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since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cosβ</a:t>
            </a:r>
            <a:r>
              <a:rPr dirty="0" sz="1100" spc="11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≤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5">
                <a:latin typeface="Calibri"/>
                <a:cs typeface="Calibri"/>
              </a:rPr>
              <a:t>1,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k</a:t>
            </a:r>
            <a:r>
              <a:rPr dirty="0" sz="1100" spc="145" i="1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must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bounded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maximum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number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Calibri"/>
                <a:cs typeface="Calibri"/>
              </a:rPr>
              <a:t>Thus, </a:t>
            </a:r>
            <a:r>
              <a:rPr dirty="0" sz="1100" spc="-5">
                <a:latin typeface="Calibri"/>
                <a:cs typeface="Calibri"/>
              </a:rPr>
              <a:t>there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finite number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0">
                <a:latin typeface="Calibri"/>
                <a:cs typeface="Calibri"/>
              </a:rPr>
              <a:t>corrections </a:t>
            </a:r>
            <a:r>
              <a:rPr dirty="0" sz="1100" spc="90">
                <a:latin typeface="Calibri"/>
                <a:cs typeface="Calibri"/>
              </a:rPr>
              <a:t>(</a:t>
            </a:r>
            <a:r>
              <a:rPr dirty="0" sz="1100" spc="90" i="1">
                <a:latin typeface="Calibri"/>
                <a:cs typeface="Calibri"/>
              </a:rPr>
              <a:t>k</a:t>
            </a:r>
            <a:r>
              <a:rPr dirty="0" sz="1100" spc="90">
                <a:latin typeface="Calibri"/>
                <a:cs typeface="Calibri"/>
              </a:rPr>
              <a:t>)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10" i="1">
                <a:latin typeface="Calibri"/>
                <a:cs typeface="Calibri"/>
              </a:rPr>
              <a:t>w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algorithm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converge!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115172"/>
            <a:ext cx="63233" cy="632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2325204"/>
            <a:ext cx="63233" cy="632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2535237"/>
            <a:ext cx="63233" cy="6323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1" name="object 2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587653"/>
            <a:ext cx="5193030" cy="1788160"/>
            <a:chOff x="309193" y="587653"/>
            <a:chExt cx="5193030" cy="1788160"/>
          </a:xfrm>
        </p:grpSpPr>
        <p:sp>
          <p:nvSpPr>
            <p:cNvPr id="3" name="object 3"/>
            <p:cNvSpPr/>
            <p:nvPr/>
          </p:nvSpPr>
          <p:spPr>
            <a:xfrm>
              <a:off x="309193" y="587653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761555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27402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26132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631888"/>
              <a:ext cx="50742" cy="16421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805828"/>
              <a:ext cx="5142230" cy="1519555"/>
            </a:xfrm>
            <a:custGeom>
              <a:avLst/>
              <a:gdLst/>
              <a:ahLst/>
              <a:cxnLst/>
              <a:rect l="l" t="t" r="r" b="b"/>
              <a:pathLst>
                <a:path w="5142230" h="1519555">
                  <a:moveTo>
                    <a:pt x="5141666" y="0"/>
                  </a:moveTo>
                  <a:lnTo>
                    <a:pt x="0" y="0"/>
                  </a:lnTo>
                  <a:lnTo>
                    <a:pt x="0" y="1468195"/>
                  </a:lnTo>
                  <a:lnTo>
                    <a:pt x="4008" y="1487920"/>
                  </a:lnTo>
                  <a:lnTo>
                    <a:pt x="14922" y="1504073"/>
                  </a:lnTo>
                  <a:lnTo>
                    <a:pt x="31075" y="1514987"/>
                  </a:lnTo>
                  <a:lnTo>
                    <a:pt x="50800" y="1518995"/>
                  </a:lnTo>
                  <a:lnTo>
                    <a:pt x="5090865" y="1518995"/>
                  </a:lnTo>
                  <a:lnTo>
                    <a:pt x="5110590" y="1514987"/>
                  </a:lnTo>
                  <a:lnTo>
                    <a:pt x="5126743" y="1504073"/>
                  </a:lnTo>
                  <a:lnTo>
                    <a:pt x="5137657" y="1487920"/>
                  </a:lnTo>
                  <a:lnTo>
                    <a:pt x="5141666" y="146819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669975"/>
              <a:ext cx="0" cy="1623695"/>
            </a:xfrm>
            <a:custGeom>
              <a:avLst/>
              <a:gdLst/>
              <a:ahLst/>
              <a:cxnLst/>
              <a:rect l="l" t="t" r="r" b="b"/>
              <a:pathLst>
                <a:path w="0" h="1623695">
                  <a:moveTo>
                    <a:pt x="0" y="16230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6572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6445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6318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869302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251407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633512"/>
              <a:ext cx="63233" cy="632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2015616"/>
              <a:ext cx="63233" cy="632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7294" y="523885"/>
            <a:ext cx="5064760" cy="159829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Coming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back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our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questions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5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non-boolean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real)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</a:pPr>
            <a:r>
              <a:rPr dirty="0" sz="1100" spc="60">
                <a:latin typeface="Calibri"/>
                <a:cs typeface="Calibri"/>
              </a:rPr>
              <a:t>Do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hand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code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5"/>
              </a:spcBef>
            </a:pPr>
            <a:r>
              <a:rPr dirty="0" sz="1100" spc="50">
                <a:latin typeface="Calibri"/>
                <a:cs typeface="Calibri"/>
              </a:rPr>
              <a:t>Are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equal?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What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assign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weight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(importance)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587653"/>
            <a:ext cx="5193030" cy="1788160"/>
            <a:chOff x="309193" y="587653"/>
            <a:chExt cx="5193030" cy="1788160"/>
          </a:xfrm>
        </p:grpSpPr>
        <p:sp>
          <p:nvSpPr>
            <p:cNvPr id="3" name="object 3"/>
            <p:cNvSpPr/>
            <p:nvPr/>
          </p:nvSpPr>
          <p:spPr>
            <a:xfrm>
              <a:off x="309193" y="587653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761555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27402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26132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631888"/>
              <a:ext cx="50742" cy="16421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805828"/>
              <a:ext cx="5142230" cy="1519555"/>
            </a:xfrm>
            <a:custGeom>
              <a:avLst/>
              <a:gdLst/>
              <a:ahLst/>
              <a:cxnLst/>
              <a:rect l="l" t="t" r="r" b="b"/>
              <a:pathLst>
                <a:path w="5142230" h="1519555">
                  <a:moveTo>
                    <a:pt x="5141666" y="0"/>
                  </a:moveTo>
                  <a:lnTo>
                    <a:pt x="0" y="0"/>
                  </a:lnTo>
                  <a:lnTo>
                    <a:pt x="0" y="1468195"/>
                  </a:lnTo>
                  <a:lnTo>
                    <a:pt x="4008" y="1487920"/>
                  </a:lnTo>
                  <a:lnTo>
                    <a:pt x="14922" y="1504073"/>
                  </a:lnTo>
                  <a:lnTo>
                    <a:pt x="31075" y="1514987"/>
                  </a:lnTo>
                  <a:lnTo>
                    <a:pt x="50800" y="1518995"/>
                  </a:lnTo>
                  <a:lnTo>
                    <a:pt x="5090865" y="1518995"/>
                  </a:lnTo>
                  <a:lnTo>
                    <a:pt x="5110590" y="1514987"/>
                  </a:lnTo>
                  <a:lnTo>
                    <a:pt x="5126743" y="1504073"/>
                  </a:lnTo>
                  <a:lnTo>
                    <a:pt x="5137657" y="1487920"/>
                  </a:lnTo>
                  <a:lnTo>
                    <a:pt x="5141666" y="146819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669975"/>
              <a:ext cx="0" cy="1623695"/>
            </a:xfrm>
            <a:custGeom>
              <a:avLst/>
              <a:gdLst/>
              <a:ahLst/>
              <a:cxnLst/>
              <a:rect l="l" t="t" r="r" b="b"/>
              <a:pathLst>
                <a:path w="0" h="1623695">
                  <a:moveTo>
                    <a:pt x="0" y="16230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6572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6445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6318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869302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251407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633512"/>
              <a:ext cx="63233" cy="632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2015616"/>
              <a:ext cx="63233" cy="632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7294" y="523885"/>
            <a:ext cx="5064760" cy="159829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Coming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back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our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questions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32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non-boolean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real)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r>
              <a:rPr dirty="0" sz="1100" spc="290"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FF0000"/>
                </a:solidFill>
                <a:latin typeface="Calibri"/>
                <a:cs typeface="Calibri"/>
              </a:rPr>
              <a:t>Real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valued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allowed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dirty="0" sz="1100" spc="-2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Do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hand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code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Are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equal?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What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assign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weight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(importance)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587653"/>
            <a:ext cx="5193030" cy="1788160"/>
            <a:chOff x="309193" y="587653"/>
            <a:chExt cx="5193030" cy="1788160"/>
          </a:xfrm>
        </p:grpSpPr>
        <p:sp>
          <p:nvSpPr>
            <p:cNvPr id="3" name="object 3"/>
            <p:cNvSpPr/>
            <p:nvPr/>
          </p:nvSpPr>
          <p:spPr>
            <a:xfrm>
              <a:off x="309193" y="587653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761555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27402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26132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631888"/>
              <a:ext cx="50742" cy="16421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805828"/>
              <a:ext cx="5142230" cy="1519555"/>
            </a:xfrm>
            <a:custGeom>
              <a:avLst/>
              <a:gdLst/>
              <a:ahLst/>
              <a:cxnLst/>
              <a:rect l="l" t="t" r="r" b="b"/>
              <a:pathLst>
                <a:path w="5142230" h="1519555">
                  <a:moveTo>
                    <a:pt x="5141666" y="0"/>
                  </a:moveTo>
                  <a:lnTo>
                    <a:pt x="0" y="0"/>
                  </a:lnTo>
                  <a:lnTo>
                    <a:pt x="0" y="1468195"/>
                  </a:lnTo>
                  <a:lnTo>
                    <a:pt x="4008" y="1487920"/>
                  </a:lnTo>
                  <a:lnTo>
                    <a:pt x="14922" y="1504073"/>
                  </a:lnTo>
                  <a:lnTo>
                    <a:pt x="31075" y="1514987"/>
                  </a:lnTo>
                  <a:lnTo>
                    <a:pt x="50800" y="1518995"/>
                  </a:lnTo>
                  <a:lnTo>
                    <a:pt x="5090865" y="1518995"/>
                  </a:lnTo>
                  <a:lnTo>
                    <a:pt x="5110590" y="1514987"/>
                  </a:lnTo>
                  <a:lnTo>
                    <a:pt x="5126743" y="1504073"/>
                  </a:lnTo>
                  <a:lnTo>
                    <a:pt x="5137657" y="1487920"/>
                  </a:lnTo>
                  <a:lnTo>
                    <a:pt x="5141666" y="146819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669975"/>
              <a:ext cx="0" cy="1623695"/>
            </a:xfrm>
            <a:custGeom>
              <a:avLst/>
              <a:gdLst/>
              <a:ahLst/>
              <a:cxnLst/>
              <a:rect l="l" t="t" r="r" b="b"/>
              <a:pathLst>
                <a:path w="0" h="1623695">
                  <a:moveTo>
                    <a:pt x="0" y="16230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6572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6445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6318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869302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251407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633512"/>
              <a:ext cx="63233" cy="632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2015616"/>
              <a:ext cx="63233" cy="632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7294" y="523885"/>
            <a:ext cx="5066665" cy="159829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Coming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back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our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questions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 marR="6350">
              <a:lnSpc>
                <a:spcPct val="102600"/>
              </a:lnSpc>
              <a:spcBef>
                <a:spcPts val="32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non-boolean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real)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r>
              <a:rPr dirty="0" sz="1100" spc="295"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FF0000"/>
                </a:solidFill>
                <a:latin typeface="Calibri"/>
                <a:cs typeface="Calibri"/>
              </a:rPr>
              <a:t>Real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valued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allowed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dirty="0" sz="1100" spc="-2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Do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hand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code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threshold?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No,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0000"/>
                </a:solidFill>
                <a:latin typeface="Calibri"/>
                <a:cs typeface="Calibri"/>
              </a:rPr>
              <a:t>can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0000"/>
                </a:solidFill>
                <a:latin typeface="Calibri"/>
                <a:cs typeface="Calibri"/>
              </a:rPr>
              <a:t>learn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dirty="0" sz="1100" spc="8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threshold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289560" marR="63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Are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equal?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What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assign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weight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(importance)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587653"/>
            <a:ext cx="5193030" cy="1788160"/>
            <a:chOff x="309193" y="587653"/>
            <a:chExt cx="5193030" cy="1788160"/>
          </a:xfrm>
        </p:grpSpPr>
        <p:sp>
          <p:nvSpPr>
            <p:cNvPr id="3" name="object 3"/>
            <p:cNvSpPr/>
            <p:nvPr/>
          </p:nvSpPr>
          <p:spPr>
            <a:xfrm>
              <a:off x="309193" y="587653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761555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27402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26132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631888"/>
              <a:ext cx="50742" cy="16421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805828"/>
              <a:ext cx="5142230" cy="1519555"/>
            </a:xfrm>
            <a:custGeom>
              <a:avLst/>
              <a:gdLst/>
              <a:ahLst/>
              <a:cxnLst/>
              <a:rect l="l" t="t" r="r" b="b"/>
              <a:pathLst>
                <a:path w="5142230" h="1519555">
                  <a:moveTo>
                    <a:pt x="5141666" y="0"/>
                  </a:moveTo>
                  <a:lnTo>
                    <a:pt x="0" y="0"/>
                  </a:lnTo>
                  <a:lnTo>
                    <a:pt x="0" y="1468195"/>
                  </a:lnTo>
                  <a:lnTo>
                    <a:pt x="4008" y="1487920"/>
                  </a:lnTo>
                  <a:lnTo>
                    <a:pt x="14922" y="1504073"/>
                  </a:lnTo>
                  <a:lnTo>
                    <a:pt x="31075" y="1514987"/>
                  </a:lnTo>
                  <a:lnTo>
                    <a:pt x="50800" y="1518995"/>
                  </a:lnTo>
                  <a:lnTo>
                    <a:pt x="5090865" y="1518995"/>
                  </a:lnTo>
                  <a:lnTo>
                    <a:pt x="5110590" y="1514987"/>
                  </a:lnTo>
                  <a:lnTo>
                    <a:pt x="5126743" y="1504073"/>
                  </a:lnTo>
                  <a:lnTo>
                    <a:pt x="5137657" y="1487920"/>
                  </a:lnTo>
                  <a:lnTo>
                    <a:pt x="5141666" y="146819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669975"/>
              <a:ext cx="0" cy="1623695"/>
            </a:xfrm>
            <a:custGeom>
              <a:avLst/>
              <a:gdLst/>
              <a:ahLst/>
              <a:cxnLst/>
              <a:rect l="l" t="t" r="r" b="b"/>
              <a:pathLst>
                <a:path w="0" h="1623695">
                  <a:moveTo>
                    <a:pt x="0" y="16230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6572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6445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6318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869302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251407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633512"/>
              <a:ext cx="63233" cy="632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2015616"/>
              <a:ext cx="63233" cy="632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7294" y="523885"/>
            <a:ext cx="5066665" cy="159829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Coming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back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our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questions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 marR="6350">
              <a:lnSpc>
                <a:spcPct val="102600"/>
              </a:lnSpc>
              <a:spcBef>
                <a:spcPts val="32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non-boolean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real)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r>
              <a:rPr dirty="0" sz="1100" spc="295"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FF0000"/>
                </a:solidFill>
                <a:latin typeface="Calibri"/>
                <a:cs typeface="Calibri"/>
              </a:rPr>
              <a:t>Real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valued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allowed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dirty="0" sz="1100" spc="-2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Do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hand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code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threshold?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No,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0000"/>
                </a:solidFill>
                <a:latin typeface="Calibri"/>
                <a:cs typeface="Calibri"/>
              </a:rPr>
              <a:t>can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0000"/>
                </a:solidFill>
                <a:latin typeface="Calibri"/>
                <a:cs typeface="Calibri"/>
              </a:rPr>
              <a:t>learn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dirty="0" sz="1100" spc="8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threshold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289560" marR="63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Are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equal?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What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assign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weight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(importance)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8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perceptron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FF0000"/>
                </a:solidFill>
                <a:latin typeface="Calibri"/>
                <a:cs typeface="Calibri"/>
              </a:rPr>
              <a:t>allows</a:t>
            </a:r>
            <a:r>
              <a:rPr dirty="0" sz="1100" spc="1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0000"/>
                </a:solidFill>
                <a:latin typeface="Calibri"/>
                <a:cs typeface="Calibri"/>
              </a:rPr>
              <a:t>weights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assigned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587653"/>
            <a:ext cx="5193030" cy="1788160"/>
            <a:chOff x="309193" y="587653"/>
            <a:chExt cx="5193030" cy="1788160"/>
          </a:xfrm>
        </p:grpSpPr>
        <p:sp>
          <p:nvSpPr>
            <p:cNvPr id="3" name="object 3"/>
            <p:cNvSpPr/>
            <p:nvPr/>
          </p:nvSpPr>
          <p:spPr>
            <a:xfrm>
              <a:off x="309193" y="587653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761555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27402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26132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631888"/>
              <a:ext cx="50742" cy="16421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805828"/>
              <a:ext cx="5142230" cy="1519555"/>
            </a:xfrm>
            <a:custGeom>
              <a:avLst/>
              <a:gdLst/>
              <a:ahLst/>
              <a:cxnLst/>
              <a:rect l="l" t="t" r="r" b="b"/>
              <a:pathLst>
                <a:path w="5142230" h="1519555">
                  <a:moveTo>
                    <a:pt x="5141666" y="0"/>
                  </a:moveTo>
                  <a:lnTo>
                    <a:pt x="0" y="0"/>
                  </a:lnTo>
                  <a:lnTo>
                    <a:pt x="0" y="1468195"/>
                  </a:lnTo>
                  <a:lnTo>
                    <a:pt x="4008" y="1487920"/>
                  </a:lnTo>
                  <a:lnTo>
                    <a:pt x="14922" y="1504073"/>
                  </a:lnTo>
                  <a:lnTo>
                    <a:pt x="31075" y="1514987"/>
                  </a:lnTo>
                  <a:lnTo>
                    <a:pt x="50800" y="1518995"/>
                  </a:lnTo>
                  <a:lnTo>
                    <a:pt x="5090865" y="1518995"/>
                  </a:lnTo>
                  <a:lnTo>
                    <a:pt x="5110590" y="1514987"/>
                  </a:lnTo>
                  <a:lnTo>
                    <a:pt x="5126743" y="1504073"/>
                  </a:lnTo>
                  <a:lnTo>
                    <a:pt x="5137657" y="1487920"/>
                  </a:lnTo>
                  <a:lnTo>
                    <a:pt x="5141666" y="146819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669975"/>
              <a:ext cx="0" cy="1623695"/>
            </a:xfrm>
            <a:custGeom>
              <a:avLst/>
              <a:gdLst/>
              <a:ahLst/>
              <a:cxnLst/>
              <a:rect l="l" t="t" r="r" b="b"/>
              <a:pathLst>
                <a:path w="0" h="1623695">
                  <a:moveTo>
                    <a:pt x="0" y="16230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6572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6445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6318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869302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251407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583" y="1633512"/>
              <a:ext cx="63233" cy="632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2015616"/>
              <a:ext cx="63233" cy="632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7294" y="523885"/>
            <a:ext cx="5066665" cy="177038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50">
                <a:solidFill>
                  <a:srgbClr val="3333B2"/>
                </a:solidFill>
                <a:latin typeface="Calibri"/>
                <a:cs typeface="Calibri"/>
              </a:rPr>
              <a:t>Coming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back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to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3333B2"/>
                </a:solidFill>
                <a:latin typeface="Calibri"/>
                <a:cs typeface="Calibri"/>
              </a:rPr>
              <a:t>our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questions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 marR="6350">
              <a:lnSpc>
                <a:spcPct val="102600"/>
              </a:lnSpc>
              <a:spcBef>
                <a:spcPts val="32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non-boolean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real)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r>
              <a:rPr dirty="0" sz="1100" spc="295"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FF0000"/>
                </a:solidFill>
                <a:latin typeface="Calibri"/>
                <a:cs typeface="Calibri"/>
              </a:rPr>
              <a:t>Real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valued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allowed</a:t>
            </a:r>
            <a:r>
              <a:rPr dirty="0" sz="1100" spc="1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dirty="0" sz="1100" spc="-2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Do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hand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code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threshold?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No,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0000"/>
                </a:solidFill>
                <a:latin typeface="Calibri"/>
                <a:cs typeface="Calibri"/>
              </a:rPr>
              <a:t>can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0000"/>
                </a:solidFill>
                <a:latin typeface="Calibri"/>
                <a:cs typeface="Calibri"/>
              </a:rPr>
              <a:t>learn</a:t>
            </a:r>
            <a:r>
              <a:rPr dirty="0" sz="1100" spc="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dirty="0" sz="1100" spc="8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threshold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289560" marR="6350">
              <a:lnSpc>
                <a:spcPct val="102600"/>
              </a:lnSpc>
            </a:pPr>
            <a:r>
              <a:rPr dirty="0" sz="1100" spc="50">
                <a:latin typeface="Calibri"/>
                <a:cs typeface="Calibri"/>
              </a:rPr>
              <a:t>Are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equal?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What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assign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weight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(importance)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8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perceptron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FF0000"/>
                </a:solidFill>
                <a:latin typeface="Calibri"/>
                <a:cs typeface="Calibri"/>
              </a:rPr>
              <a:t>allows</a:t>
            </a:r>
            <a:r>
              <a:rPr dirty="0" sz="1100" spc="1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0000"/>
                </a:solidFill>
                <a:latin typeface="Calibri"/>
                <a:cs typeface="Calibri"/>
              </a:rPr>
              <a:t>weights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assigned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  <a:p>
            <a:pPr marL="289560" marR="635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4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100" spc="17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possible</a:t>
            </a:r>
            <a:r>
              <a:rPr dirty="0" sz="1100" spc="1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dirty="0" sz="1100" spc="17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dirty="0" sz="1100" spc="-2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FF0000"/>
                </a:solidFill>
                <a:latin typeface="Calibri"/>
                <a:cs typeface="Calibri"/>
              </a:rPr>
              <a:t>single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perceptron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FF0000"/>
                </a:solidFill>
                <a:latin typeface="Calibri"/>
                <a:cs typeface="Calibri"/>
              </a:rPr>
              <a:t>but</a:t>
            </a:r>
            <a:r>
              <a:rPr dirty="0" sz="1100" spc="1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5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FF0000"/>
                </a:solidFill>
                <a:latin typeface="Calibri"/>
                <a:cs typeface="Calibri"/>
              </a:rPr>
              <a:t>will</a:t>
            </a:r>
            <a:r>
              <a:rPr dirty="0" sz="1100" spc="1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45">
                <a:solidFill>
                  <a:srgbClr val="FF0000"/>
                </a:solidFill>
                <a:latin typeface="Calibri"/>
                <a:cs typeface="Calibri"/>
              </a:rPr>
              <a:t>see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15">
                <a:solidFill>
                  <a:srgbClr val="FF0000"/>
                </a:solidFill>
                <a:latin typeface="Calibri"/>
                <a:cs typeface="Calibri"/>
              </a:rPr>
              <a:t>how</a:t>
            </a:r>
            <a:r>
              <a:rPr dirty="0" sz="1100" spc="1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0">
                <a:solidFill>
                  <a:srgbClr val="FF0000"/>
                </a:solidFill>
                <a:latin typeface="Calibri"/>
                <a:cs typeface="Calibri"/>
              </a:rPr>
              <a:t>handle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dirty="0" sz="1100" spc="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0000"/>
                </a:solidFill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49/1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222402"/>
            <a:ext cx="2728569" cy="185074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98983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264395" y="113498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30">
                <a:latin typeface="Calibri"/>
                <a:cs typeface="Calibri"/>
              </a:rPr>
              <a:t>brain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arranged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hierarchy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illustrate</a:t>
            </a:r>
            <a:r>
              <a:rPr dirty="0" sz="1100" spc="30">
                <a:latin typeface="Calibri"/>
                <a:cs typeface="Calibri"/>
              </a:rPr>
              <a:t> 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help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visual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cortex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(part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brain)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deals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10">
                <a:latin typeface="Calibri"/>
                <a:cs typeface="Calibri"/>
              </a:rPr>
              <a:t>processing </a:t>
            </a:r>
            <a:r>
              <a:rPr dirty="0" sz="1100" spc="35">
                <a:latin typeface="Calibri"/>
                <a:cs typeface="Calibri"/>
              </a:rPr>
              <a:t>visual </a:t>
            </a:r>
            <a:r>
              <a:rPr dirty="0" sz="1100" spc="15">
                <a:latin typeface="Calibri"/>
                <a:cs typeface="Calibri"/>
              </a:rPr>
              <a:t>informa-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581088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2123"/>
            <a:ext cx="457835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1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2.7:</a:t>
            </a:r>
            <a:r>
              <a:rPr dirty="0" sz="1400" spc="390" b="1">
                <a:latin typeface="Calibri"/>
                <a:cs typeface="Calibri"/>
              </a:rPr>
              <a:t> </a:t>
            </a:r>
            <a:r>
              <a:rPr dirty="0" sz="1400" spc="150" b="1">
                <a:latin typeface="Calibri"/>
                <a:cs typeface="Calibri"/>
              </a:rPr>
              <a:t>Linearly</a:t>
            </a:r>
            <a:r>
              <a:rPr dirty="0" sz="1400" spc="210" b="1">
                <a:latin typeface="Calibri"/>
                <a:cs typeface="Calibri"/>
              </a:rPr>
              <a:t> </a:t>
            </a:r>
            <a:r>
              <a:rPr dirty="0" sz="1400" spc="114" b="1">
                <a:latin typeface="Calibri"/>
                <a:cs typeface="Calibri"/>
              </a:rPr>
              <a:t>Separable</a:t>
            </a:r>
            <a:r>
              <a:rPr dirty="0" sz="1400" spc="210" b="1">
                <a:latin typeface="Calibri"/>
                <a:cs typeface="Calibri"/>
              </a:rPr>
              <a:t> </a:t>
            </a:r>
            <a:r>
              <a:rPr dirty="0" sz="1400" spc="125" b="1">
                <a:latin typeface="Calibri"/>
                <a:cs typeface="Calibri"/>
              </a:rPr>
              <a:t>Boolean</a:t>
            </a:r>
            <a:r>
              <a:rPr dirty="0" sz="1400" spc="215" b="1">
                <a:latin typeface="Calibri"/>
                <a:cs typeface="Calibri"/>
              </a:rPr>
              <a:t> </a:t>
            </a:r>
            <a:r>
              <a:rPr dirty="0" sz="1400" spc="130" b="1">
                <a:latin typeface="Calibri"/>
                <a:cs typeface="Calibri"/>
              </a:rPr>
              <a:t>Functions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50</a:t>
            </a:r>
            <a:r>
              <a:rPr dirty="0" spc="75"/>
              <a:t>/1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199895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114423"/>
            <a:ext cx="41922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199895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070645"/>
            <a:ext cx="4192270" cy="44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z="1100" spc="30">
                <a:latin typeface="Calibri"/>
                <a:cs typeface="Calibri"/>
              </a:rPr>
              <a:t>So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simple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first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409928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879" y="158407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80" h="0">
                <a:moveTo>
                  <a:pt x="0" y="0"/>
                </a:moveTo>
                <a:lnTo>
                  <a:pt x="239226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7779" y="130148"/>
            <a:ext cx="2468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43014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2150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963" y="315898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1575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150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2963" y="496594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1575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5883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100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1613" y="301457"/>
            <a:ext cx="9525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2150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2963" y="677302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1575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37829" y="289380"/>
            <a:ext cx="200025" cy="61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25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5883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2150" y="91610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100" y="857998"/>
            <a:ext cx="1332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80085" algn="l"/>
                <a:tab pos="1021080" algn="l"/>
              </a:tabLst>
            </a:pPr>
            <a:r>
              <a:rPr dirty="0" sz="1100" spc="-15">
                <a:latin typeface="Calibri"/>
                <a:cs typeface="Calibri"/>
              </a:rPr>
              <a:t>1	1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1575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37829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3179" y="936280"/>
            <a:ext cx="24180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7185" algn="l"/>
                <a:tab pos="240474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5883" y="8579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879" y="158407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80" h="0">
                <a:moveTo>
                  <a:pt x="0" y="0"/>
                </a:moveTo>
                <a:lnTo>
                  <a:pt x="239226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7779" y="130148"/>
            <a:ext cx="2468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43014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2150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963" y="315898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1575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150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2963" y="496594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1575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5883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100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1613" y="301457"/>
            <a:ext cx="9525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2150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2963" y="677302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1575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37829" y="289380"/>
            <a:ext cx="200025" cy="61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25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5883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2150" y="91610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100" y="857998"/>
            <a:ext cx="1332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80085" algn="l"/>
                <a:tab pos="1021080" algn="l"/>
              </a:tabLst>
            </a:pPr>
            <a:r>
              <a:rPr dirty="0" sz="1100" spc="-15">
                <a:latin typeface="Calibri"/>
                <a:cs typeface="Calibri"/>
              </a:rPr>
              <a:t>1	1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1575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37829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3179" y="936280"/>
            <a:ext cx="24180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7185" algn="l"/>
                <a:tab pos="240474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5883" y="8579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0900" y="1238578"/>
            <a:ext cx="2275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879" y="158407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80" h="0">
                <a:moveTo>
                  <a:pt x="0" y="0"/>
                </a:moveTo>
                <a:lnTo>
                  <a:pt x="239226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7779" y="130148"/>
            <a:ext cx="2468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43014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2150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963" y="315898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1575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150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2963" y="496594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1575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5883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100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1613" y="301457"/>
            <a:ext cx="9525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2150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2963" y="677302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1575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37829" y="289380"/>
            <a:ext cx="200025" cy="61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25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5883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2150" y="91610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100" y="857998"/>
            <a:ext cx="1332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80085" algn="l"/>
                <a:tab pos="1021080" algn="l"/>
              </a:tabLst>
            </a:pPr>
            <a:r>
              <a:rPr dirty="0" sz="1100" spc="-15">
                <a:latin typeface="Calibri"/>
                <a:cs typeface="Calibri"/>
              </a:rPr>
              <a:t>1	1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1575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37829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3179" y="936280"/>
            <a:ext cx="24180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7185" algn="l"/>
                <a:tab pos="240474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5883" y="8579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0900" y="1194801"/>
            <a:ext cx="246761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879" y="158407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80" h="0">
                <a:moveTo>
                  <a:pt x="0" y="0"/>
                </a:moveTo>
                <a:lnTo>
                  <a:pt x="239226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7779" y="130148"/>
            <a:ext cx="2468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43014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2150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963" y="315898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1575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150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2963" y="496594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1575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5883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100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1613" y="301457"/>
            <a:ext cx="9525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2150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2963" y="677302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1575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37829" y="289380"/>
            <a:ext cx="200025" cy="61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25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5883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2150" y="91610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100" y="857998"/>
            <a:ext cx="1332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80085" algn="l"/>
                <a:tab pos="1021080" algn="l"/>
              </a:tabLst>
            </a:pPr>
            <a:r>
              <a:rPr dirty="0" sz="1100" spc="-15">
                <a:latin typeface="Calibri"/>
                <a:cs typeface="Calibri"/>
              </a:rPr>
              <a:t>1	1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1575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37829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3179" y="936280"/>
            <a:ext cx="24180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7185" algn="l"/>
                <a:tab pos="240474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5883" y="8579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0900" y="1194801"/>
            <a:ext cx="2467610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879" y="158407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80" h="0">
                <a:moveTo>
                  <a:pt x="0" y="0"/>
                </a:moveTo>
                <a:lnTo>
                  <a:pt x="239226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7779" y="130148"/>
            <a:ext cx="2468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43014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2150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963" y="315898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1575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150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2963" y="496594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1575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5883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100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1613" y="301457"/>
            <a:ext cx="9525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2150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2963" y="677302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1575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37829" y="289380"/>
            <a:ext cx="200025" cy="61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25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5883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2150" y="91610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100" y="857998"/>
            <a:ext cx="1332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80085" algn="l"/>
                <a:tab pos="1021080" algn="l"/>
              </a:tabLst>
            </a:pPr>
            <a:r>
              <a:rPr dirty="0" sz="1100" spc="-15">
                <a:latin typeface="Calibri"/>
                <a:cs typeface="Calibri"/>
              </a:rPr>
              <a:t>1	1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1575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37829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3179" y="936280"/>
            <a:ext cx="24180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7185" algn="l"/>
                <a:tab pos="240474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5883" y="8579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0900" y="1194801"/>
            <a:ext cx="2795905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879" y="158407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80" h="0">
                <a:moveTo>
                  <a:pt x="0" y="0"/>
                </a:moveTo>
                <a:lnTo>
                  <a:pt x="239226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7779" y="130148"/>
            <a:ext cx="2468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430145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	</a:t>
            </a:r>
            <a:r>
              <a:rPr dirty="0" u="sng" sz="1100" spc="1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2150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963" y="315898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1575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150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2963" y="496594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1575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5883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100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1613" y="301457"/>
            <a:ext cx="9525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2150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2963" y="677302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1575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37829" y="289380"/>
            <a:ext cx="200025" cy="61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25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5883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2150" y="91610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100" y="857998"/>
            <a:ext cx="1332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80085" algn="l"/>
                <a:tab pos="1021080" algn="l"/>
              </a:tabLst>
            </a:pPr>
            <a:r>
              <a:rPr dirty="0" sz="1100" spc="-15">
                <a:latin typeface="Calibri"/>
                <a:cs typeface="Calibri"/>
              </a:rPr>
              <a:t>1	1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1575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37829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3179" y="936280"/>
            <a:ext cx="24180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7185" algn="l"/>
                <a:tab pos="240474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5883" y="8579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94" y="2353983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50900" y="1194801"/>
            <a:ext cx="2951480" cy="14376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alibri"/>
              <a:cs typeface="Calibri"/>
            </a:endParaRPr>
          </a:p>
          <a:p>
            <a:pPr marL="165735" marR="30480">
              <a:lnSpc>
                <a:spcPct val="102600"/>
              </a:lnSpc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fourth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condition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contradicts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conditions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5879" y="158407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80" h="0">
                <a:moveTo>
                  <a:pt x="0" y="0"/>
                </a:moveTo>
                <a:lnTo>
                  <a:pt x="239226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7779" y="130148"/>
            <a:ext cx="246888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430145" algn="l"/>
              </a:tabLst>
            </a:pPr>
            <a:r>
              <a:rPr dirty="0" u="sng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2	</a:t>
            </a:r>
            <a:r>
              <a:rPr dirty="0" u="sng" sz="1100" spc="175">
                <a:uFill>
                  <a:solidFill>
                    <a:srgbClr val="000000"/>
                  </a:solidFill>
                </a:uFill>
              </a:rPr>
              <a:t>XOR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150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2963" y="315898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1575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2150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2963" y="496594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1575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5883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100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1613" y="301457"/>
            <a:ext cx="9525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2150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62963" y="677302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91575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7829" y="289380"/>
            <a:ext cx="200025" cy="61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25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15883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2150" y="91610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100" y="857998"/>
            <a:ext cx="1332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80085" algn="l"/>
                <a:tab pos="1021080" algn="l"/>
              </a:tabLst>
            </a:pPr>
            <a:r>
              <a:rPr dirty="0" sz="1100" spc="-15">
                <a:latin typeface="Calibri"/>
                <a:cs typeface="Calibri"/>
              </a:rPr>
              <a:t>1	1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91575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37829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3179" y="936280"/>
            <a:ext cx="24180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7185" algn="l"/>
                <a:tab pos="240474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15883" y="8579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353983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736088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50900" y="1194801"/>
            <a:ext cx="2951480" cy="18199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alibri"/>
              <a:cs typeface="Calibri"/>
            </a:endParaRPr>
          </a:p>
          <a:p>
            <a:pPr marL="165735" marR="30480">
              <a:lnSpc>
                <a:spcPct val="102600"/>
              </a:lnSpc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fourth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condition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contradicts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conditions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  <a:p>
            <a:pPr marL="165735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Hence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have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inequalities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695560" y="170239"/>
            <a:ext cx="1304925" cy="1304925"/>
            <a:chOff x="3695560" y="170239"/>
            <a:chExt cx="1304925" cy="1304925"/>
          </a:xfrm>
        </p:grpSpPr>
        <p:sp>
          <p:nvSpPr>
            <p:cNvPr id="29" name="object 29"/>
            <p:cNvSpPr/>
            <p:nvPr/>
          </p:nvSpPr>
          <p:spPr>
            <a:xfrm>
              <a:off x="3740149" y="143027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962713" y="139076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740149" y="180380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00640" y="175319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845811" y="1370455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24996" y="142857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60406" y="110463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37508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37508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93514" y="1421662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65510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12314" y="682429"/>
            <a:ext cx="775970" cy="775970"/>
            <a:chOff x="3712314" y="682429"/>
            <a:chExt cx="775970" cy="775970"/>
          </a:xfrm>
        </p:grpSpPr>
        <p:sp>
          <p:nvSpPr>
            <p:cNvPr id="41" name="object 41"/>
            <p:cNvSpPr/>
            <p:nvPr/>
          </p:nvSpPr>
          <p:spPr>
            <a:xfrm>
              <a:off x="3714844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714844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714844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714844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434853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434853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434853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434853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222402"/>
            <a:ext cx="2728569" cy="185074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98983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264395" y="113498"/>
            <a:ext cx="2269490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30">
                <a:latin typeface="Calibri"/>
                <a:cs typeface="Calibri"/>
              </a:rPr>
              <a:t>brain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arranged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hierarchy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illustrate</a:t>
            </a:r>
            <a:r>
              <a:rPr dirty="0" sz="1100" spc="30">
                <a:latin typeface="Calibri"/>
                <a:cs typeface="Calibri"/>
              </a:rPr>
              <a:t> 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help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visual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cortex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(part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brain)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deals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10">
                <a:latin typeface="Calibri"/>
                <a:cs typeface="Calibri"/>
              </a:rPr>
              <a:t>processing </a:t>
            </a:r>
            <a:r>
              <a:rPr dirty="0" sz="1100" spc="35">
                <a:latin typeface="Calibri"/>
                <a:cs typeface="Calibri"/>
              </a:rPr>
              <a:t>visual </a:t>
            </a:r>
            <a:r>
              <a:rPr dirty="0" sz="1100" spc="15">
                <a:latin typeface="Calibri"/>
                <a:cs typeface="Calibri"/>
              </a:rPr>
              <a:t>informa-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5">
                <a:latin typeface="Calibri"/>
                <a:cs typeface="Calibri"/>
              </a:rPr>
              <a:t>Starting </a:t>
            </a:r>
            <a:r>
              <a:rPr dirty="0" sz="1100" spc="5">
                <a:latin typeface="Calibri"/>
                <a:cs typeface="Calibri"/>
              </a:rPr>
              <a:t>from the </a:t>
            </a:r>
            <a:r>
              <a:rPr dirty="0" sz="1100" spc="20">
                <a:latin typeface="Calibri"/>
                <a:cs typeface="Calibri"/>
              </a:rPr>
              <a:t>retina,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informa-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 is </a:t>
            </a:r>
            <a:r>
              <a:rPr dirty="0" sz="1100">
                <a:latin typeface="Calibri"/>
                <a:cs typeface="Calibri"/>
              </a:rPr>
              <a:t>relayed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>
                <a:latin typeface="Calibri"/>
                <a:cs typeface="Calibri"/>
              </a:rPr>
              <a:t>several </a:t>
            </a:r>
            <a:r>
              <a:rPr dirty="0" sz="1100" spc="10">
                <a:latin typeface="Calibri"/>
                <a:cs typeface="Calibri"/>
              </a:rPr>
              <a:t>layers (follow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arrows)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581088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307338"/>
            <a:ext cx="63233" cy="6323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5879" y="158407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80" h="0">
                <a:moveTo>
                  <a:pt x="0" y="0"/>
                </a:moveTo>
                <a:lnTo>
                  <a:pt x="239226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7779" y="130148"/>
            <a:ext cx="246888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404495" algn="l"/>
                <a:tab pos="695960" algn="l"/>
                <a:tab pos="2430145" algn="l"/>
              </a:tabLst>
            </a:pPr>
            <a:r>
              <a:rPr dirty="0" u="sng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1	</a:t>
            </a:r>
            <a:r>
              <a:rPr dirty="0" u="sng" sz="1100" spc="8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dirty="0" u="sng" baseline="-10416" sz="1200" spc="120">
                <a:uFill>
                  <a:solidFill>
                    <a:srgbClr val="000000"/>
                  </a:solidFill>
                </a:uFill>
              </a:rPr>
              <a:t>2	</a:t>
            </a:r>
            <a:r>
              <a:rPr dirty="0" u="sng" sz="1100" spc="175">
                <a:uFill>
                  <a:solidFill>
                    <a:srgbClr val="000000"/>
                  </a:solidFill>
                </a:uFill>
              </a:rPr>
              <a:t>XOR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150" y="37401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2963" y="315898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1575" y="211987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2150" y="554709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2963" y="496594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1575" y="392695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5883" y="301457"/>
            <a:ext cx="594995" cy="3873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19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100" y="301457"/>
            <a:ext cx="38608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5">
                <a:latin typeface="Calibri"/>
                <a:cs typeface="Calibri"/>
              </a:rPr>
              <a:t>	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1613" y="301457"/>
            <a:ext cx="95250" cy="567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2150" y="73540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62963" y="677302"/>
            <a:ext cx="3232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91575" y="573391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7829" y="289380"/>
            <a:ext cx="200025" cy="61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6220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00">
                <a:latin typeface="Calibri"/>
                <a:cs typeface="Calibri"/>
              </a:rPr>
              <a:t>=1  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25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15883" y="677302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2150" y="91610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100" y="857998"/>
            <a:ext cx="13322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  <a:tab pos="680085" algn="l"/>
                <a:tab pos="1021080" algn="l"/>
              </a:tabLst>
            </a:pPr>
            <a:r>
              <a:rPr dirty="0" sz="1100" spc="-15">
                <a:latin typeface="Calibri"/>
                <a:cs typeface="Calibri"/>
              </a:rPr>
              <a:t>1	1	0	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3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91575" y="75408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37829" y="83148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3179" y="936280"/>
            <a:ext cx="24180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7185" algn="l"/>
                <a:tab pos="2404745" algn="l"/>
              </a:tabLst>
            </a:pP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800" spc="12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800" spc="1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15883" y="857998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w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sz="1100" spc="95" i="1">
                <a:latin typeface="Calibri"/>
                <a:cs typeface="Calibri"/>
              </a:rPr>
              <a:t>x</a:t>
            </a:r>
            <a:r>
              <a:rPr dirty="0" baseline="-10416" sz="1200" spc="142" i="1">
                <a:latin typeface="Calibri"/>
                <a:cs typeface="Calibri"/>
              </a:rPr>
              <a:t>i</a:t>
            </a:r>
            <a:r>
              <a:rPr dirty="0" baseline="-10416" sz="1200" spc="209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3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353983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94" y="2736088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50900" y="1194801"/>
            <a:ext cx="2951480" cy="18199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0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r>
              <a:rPr dirty="0" baseline="-10416" sz="1200" spc="22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-395">
                <a:latin typeface="Lucida Sans Unicode"/>
                <a:cs typeface="Lucida Sans Unicode"/>
              </a:rPr>
              <a:t>·</a:t>
            </a:r>
            <a:r>
              <a:rPr dirty="0" sz="1100" spc="-105">
                <a:latin typeface="Lucida Sans Unicode"/>
                <a:cs typeface="Lucida Sans Unicode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10">
                <a:latin typeface="Calibri"/>
                <a:cs typeface="Calibri"/>
              </a:rPr>
              <a:t>=</a:t>
            </a:r>
            <a:r>
              <a:rPr dirty="0" sz="1100" spc="55">
                <a:latin typeface="Lucida Sans Unicode"/>
                <a:cs typeface="Lucida Sans Unicode"/>
              </a:rPr>
              <a:t>⇒</a:t>
            </a:r>
            <a:r>
              <a:rPr dirty="0" sz="1100">
                <a:latin typeface="Lucida Sans Unicode"/>
                <a:cs typeface="Lucida Sans Unicode"/>
              </a:rPr>
              <a:t> </a:t>
            </a:r>
            <a:r>
              <a:rPr dirty="0" sz="1100" spc="-9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04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>
                <a:latin typeface="Calibri"/>
                <a:cs typeface="Calibri"/>
              </a:rPr>
              <a:t> </a:t>
            </a:r>
            <a:r>
              <a:rPr dirty="0" baseline="-10416" sz="1200" spc="-15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5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−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0</a:t>
            </a:r>
            <a:endParaRPr baseline="-10416"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alibri"/>
              <a:cs typeface="Calibri"/>
            </a:endParaRPr>
          </a:p>
          <a:p>
            <a:pPr marL="165735" marR="30480">
              <a:lnSpc>
                <a:spcPct val="102600"/>
              </a:lnSpc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fourth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condition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contradicts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conditions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  <a:p>
            <a:pPr marL="165735" marR="30480">
              <a:lnSpc>
                <a:spcPct val="102699"/>
              </a:lnSpc>
              <a:spcBef>
                <a:spcPts val="300"/>
              </a:spcBef>
            </a:pPr>
            <a:r>
              <a:rPr dirty="0" sz="1100" spc="10">
                <a:latin typeface="Calibri"/>
                <a:cs typeface="Calibri"/>
              </a:rPr>
              <a:t>Hence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have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solution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inequalities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695560" y="170239"/>
            <a:ext cx="1304925" cy="1304925"/>
            <a:chOff x="3695560" y="170239"/>
            <a:chExt cx="1304925" cy="1304925"/>
          </a:xfrm>
        </p:grpSpPr>
        <p:sp>
          <p:nvSpPr>
            <p:cNvPr id="29" name="object 29"/>
            <p:cNvSpPr/>
            <p:nvPr/>
          </p:nvSpPr>
          <p:spPr>
            <a:xfrm>
              <a:off x="3740149" y="143027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962713" y="139076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740149" y="180380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5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00640" y="175319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845811" y="1370455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24996" y="1428570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60406" y="110463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37508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37508" y="1421662"/>
            <a:ext cx="1089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8350" algn="l"/>
              </a:tabLst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65510" y="48565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712314" y="682429"/>
            <a:ext cx="775970" cy="775970"/>
            <a:chOff x="3712314" y="682429"/>
            <a:chExt cx="775970" cy="775970"/>
          </a:xfrm>
        </p:grpSpPr>
        <p:sp>
          <p:nvSpPr>
            <p:cNvPr id="40" name="object 40"/>
            <p:cNvSpPr/>
            <p:nvPr/>
          </p:nvSpPr>
          <p:spPr>
            <a:xfrm>
              <a:off x="3714844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714844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714844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714844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434853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434853" y="140496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434853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434853" y="68495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8621" y="1797989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3768420" y="1712504"/>
            <a:ext cx="1764664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5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indeed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impossible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 </a:t>
            </a:r>
            <a:r>
              <a:rPr dirty="0" sz="1100" spc="15">
                <a:latin typeface="Calibri"/>
                <a:cs typeface="Calibri"/>
              </a:rPr>
              <a:t>draw  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 which </a:t>
            </a:r>
            <a:r>
              <a:rPr dirty="0" sz="1100">
                <a:latin typeface="Calibri"/>
                <a:cs typeface="Calibri"/>
              </a:rPr>
              <a:t>separates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blue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1" name="object 5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52</a:t>
            </a:r>
            <a:r>
              <a:rPr dirty="0" spc="75"/>
              <a:t>/1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sp>
          <p:nvSpPr>
            <p:cNvPr id="3" name="object 3"/>
            <p:cNvSpPr/>
            <p:nvPr/>
          </p:nvSpPr>
          <p:spPr>
            <a:xfrm>
              <a:off x="284563" y="1480482"/>
              <a:ext cx="1430020" cy="0"/>
            </a:xfrm>
            <a:custGeom>
              <a:avLst/>
              <a:gdLst/>
              <a:ahLst/>
              <a:cxnLst/>
              <a:rect l="l" t="t" r="r" b="b"/>
              <a:pathLst>
                <a:path w="1430020" h="0">
                  <a:moveTo>
                    <a:pt x="0" y="0"/>
                  </a:moveTo>
                  <a:lnTo>
                    <a:pt x="142989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87129" y="1440972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4563" y="50586"/>
              <a:ext cx="0" cy="1430020"/>
            </a:xfrm>
            <a:custGeom>
              <a:avLst/>
              <a:gdLst/>
              <a:ahLst/>
              <a:cxnLst/>
              <a:rect l="l" t="t" r="r" b="b"/>
              <a:pathLst>
                <a:path w="0" h="1430020">
                  <a:moveTo>
                    <a:pt x="0" y="142989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5054" y="4552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0558" y="186321"/>
              <a:ext cx="63233" cy="6323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37306" y="552734"/>
            <a:ext cx="773430" cy="756920"/>
            <a:chOff x="437306" y="552734"/>
            <a:chExt cx="773430" cy="756920"/>
          </a:xfrm>
        </p:grpSpPr>
        <p:sp>
          <p:nvSpPr>
            <p:cNvPr id="9" name="object 9"/>
            <p:cNvSpPr/>
            <p:nvPr/>
          </p:nvSpPr>
          <p:spPr>
            <a:xfrm>
              <a:off x="997713" y="1242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7713" y="1242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06" y="552734"/>
              <a:ext cx="773010" cy="75678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60357" y="100849"/>
            <a:ext cx="277304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Most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real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world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outliers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sp>
          <p:nvSpPr>
            <p:cNvPr id="3" name="object 3"/>
            <p:cNvSpPr/>
            <p:nvPr/>
          </p:nvSpPr>
          <p:spPr>
            <a:xfrm>
              <a:off x="284563" y="1480482"/>
              <a:ext cx="1430020" cy="0"/>
            </a:xfrm>
            <a:custGeom>
              <a:avLst/>
              <a:gdLst/>
              <a:ahLst/>
              <a:cxnLst/>
              <a:rect l="l" t="t" r="r" b="b"/>
              <a:pathLst>
                <a:path w="1430020" h="0">
                  <a:moveTo>
                    <a:pt x="0" y="0"/>
                  </a:moveTo>
                  <a:lnTo>
                    <a:pt x="142989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87129" y="1440972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4563" y="50586"/>
              <a:ext cx="0" cy="1430020"/>
            </a:xfrm>
            <a:custGeom>
              <a:avLst/>
              <a:gdLst/>
              <a:ahLst/>
              <a:cxnLst/>
              <a:rect l="l" t="t" r="r" b="b"/>
              <a:pathLst>
                <a:path w="0" h="1430020">
                  <a:moveTo>
                    <a:pt x="0" y="142989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5054" y="4552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0558" y="186321"/>
              <a:ext cx="63233" cy="632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0558" y="568439"/>
              <a:ext cx="63233" cy="6323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37306" y="552734"/>
            <a:ext cx="773430" cy="756920"/>
            <a:chOff x="437306" y="552734"/>
            <a:chExt cx="773430" cy="756920"/>
          </a:xfrm>
        </p:grpSpPr>
        <p:sp>
          <p:nvSpPr>
            <p:cNvPr id="10" name="object 10"/>
            <p:cNvSpPr/>
            <p:nvPr/>
          </p:nvSpPr>
          <p:spPr>
            <a:xfrm>
              <a:off x="997713" y="1242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97713" y="1242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06" y="552734"/>
              <a:ext cx="773010" cy="7567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760357" y="100849"/>
            <a:ext cx="277304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Most </a:t>
            </a:r>
            <a:r>
              <a:rPr dirty="0" sz="1100" spc="10">
                <a:latin typeface="Calibri"/>
                <a:cs typeface="Calibri"/>
              </a:rPr>
              <a:t>real world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outliers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20">
                <a:latin typeface="Calibri"/>
                <a:cs typeface="Calibri"/>
              </a:rPr>
              <a:t>fact, </a:t>
            </a:r>
            <a:r>
              <a:rPr dirty="0" sz="1100">
                <a:latin typeface="Calibri"/>
                <a:cs typeface="Calibri"/>
              </a:rPr>
              <a:t>sometimes </a:t>
            </a:r>
            <a:r>
              <a:rPr dirty="0" sz="1100" spc="-5">
                <a:latin typeface="Calibri"/>
                <a:cs typeface="Calibri"/>
              </a:rPr>
              <a:t>there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10">
                <a:latin typeface="Calibri"/>
                <a:cs typeface="Calibri"/>
              </a:rPr>
              <a:t>not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25">
                <a:latin typeface="Calibri"/>
                <a:cs typeface="Calibri"/>
              </a:rPr>
              <a:t>any </a:t>
            </a:r>
            <a:r>
              <a:rPr dirty="0" sz="1100" spc="15">
                <a:latin typeface="Calibri"/>
                <a:cs typeface="Calibri"/>
              </a:rPr>
              <a:t>out-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liers </a:t>
            </a:r>
            <a:r>
              <a:rPr dirty="0" sz="1100" spc="35">
                <a:latin typeface="Calibri"/>
                <a:cs typeface="Calibri"/>
              </a:rPr>
              <a:t>but </a:t>
            </a:r>
            <a:r>
              <a:rPr dirty="0" sz="1100" spc="40">
                <a:latin typeface="Calibri"/>
                <a:cs typeface="Calibri"/>
              </a:rPr>
              <a:t>still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-5">
                <a:latin typeface="Calibri"/>
                <a:cs typeface="Calibri"/>
              </a:rPr>
              <a:t>sep-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arable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1525270"/>
            <a:chOff x="0" y="0"/>
            <a:chExt cx="5760085" cy="1525270"/>
          </a:xfrm>
        </p:grpSpPr>
        <p:sp>
          <p:nvSpPr>
            <p:cNvPr id="3" name="object 3"/>
            <p:cNvSpPr/>
            <p:nvPr/>
          </p:nvSpPr>
          <p:spPr>
            <a:xfrm>
              <a:off x="284563" y="1480482"/>
              <a:ext cx="1430020" cy="0"/>
            </a:xfrm>
            <a:custGeom>
              <a:avLst/>
              <a:gdLst/>
              <a:ahLst/>
              <a:cxnLst/>
              <a:rect l="l" t="t" r="r" b="b"/>
              <a:pathLst>
                <a:path w="1430020" h="0">
                  <a:moveTo>
                    <a:pt x="0" y="0"/>
                  </a:moveTo>
                  <a:lnTo>
                    <a:pt x="142989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87129" y="1440972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4563" y="50586"/>
              <a:ext cx="0" cy="1430020"/>
            </a:xfrm>
            <a:custGeom>
              <a:avLst/>
              <a:gdLst/>
              <a:ahLst/>
              <a:cxnLst/>
              <a:rect l="l" t="t" r="r" b="b"/>
              <a:pathLst>
                <a:path w="0" h="1430020">
                  <a:moveTo>
                    <a:pt x="0" y="142989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5054" y="4552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37306" y="552734"/>
            <a:ext cx="773430" cy="756920"/>
            <a:chOff x="437306" y="552734"/>
            <a:chExt cx="773430" cy="756920"/>
          </a:xfrm>
        </p:grpSpPr>
        <p:sp>
          <p:nvSpPr>
            <p:cNvPr id="8" name="object 8"/>
            <p:cNvSpPr/>
            <p:nvPr/>
          </p:nvSpPr>
          <p:spPr>
            <a:xfrm>
              <a:off x="997713" y="1242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7713" y="1242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306" y="552734"/>
              <a:ext cx="773010" cy="75678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18223" y="2094749"/>
            <a:ext cx="6851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3880" algn="l"/>
              </a:tabLst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701" y="2449282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8223" y="2557562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481" y="2680689"/>
            <a:ext cx="258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30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3994" y="2637928"/>
            <a:ext cx="4933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72110" algn="l"/>
              </a:tabLst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9771" y="2557562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2281" y="2449282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46098" y="2227578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6881" y="2136659"/>
            <a:ext cx="3327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5252" sz="1650" spc="442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baseline="-25252" sz="1650" spc="494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1950" y="2051353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1782" y="1789542"/>
            <a:ext cx="8375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47979" sz="1650" spc="5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25252" sz="1650" spc="15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10101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10101" sz="1650" spc="-97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-6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10101" sz="1650" spc="15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25252" sz="1650" spc="5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47979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baseline="-47979" sz="16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234" y="1974238"/>
            <a:ext cx="9709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50825" algn="l"/>
                <a:tab pos="864869" algn="l"/>
              </a:tabLst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	</a:t>
            </a:r>
            <a:r>
              <a:rPr dirty="0" baseline="-15151" sz="1650" spc="55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370">
                <a:solidFill>
                  <a:srgbClr val="0000FF"/>
                </a:solidFill>
                <a:latin typeface="Calibri"/>
                <a:cs typeface="Calibri"/>
              </a:rPr>
              <a:t>++</a:t>
            </a:r>
            <a:r>
              <a:rPr dirty="0" baseline="-15151" sz="1650" spc="555">
                <a:solidFill>
                  <a:srgbClr val="0000FF"/>
                </a:solidFill>
                <a:latin typeface="Calibri"/>
                <a:cs typeface="Calibri"/>
              </a:rPr>
              <a:t>+	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6633" y="2051353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1457" y="2136659"/>
            <a:ext cx="3327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12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25252" sz="1650" spc="442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baseline="-25252" sz="16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2498" y="2227578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4294" y="2326156"/>
            <a:ext cx="2933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" sz="1650" spc="592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2498" y="2415119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857" y="2506038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6633" y="2591344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5234" y="2668459"/>
            <a:ext cx="2870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5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25252" sz="1650" spc="-2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47979" sz="1650" spc="-2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baseline="-47979" sz="16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4202" y="2861346"/>
            <a:ext cx="5130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12626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12626" sz="1650" spc="-97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" sz="1650" spc="-97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12626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baseline="12626" sz="16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8887" y="2668459"/>
            <a:ext cx="2870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47979" sz="1650" spc="-2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25252" sz="1650" spc="-2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-15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1950" y="2591344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1727" y="2506038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46098" y="2415119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53998" y="2326156"/>
            <a:ext cx="2933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39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baseline="2525" sz="165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39998" y="186321"/>
            <a:ext cx="2463800" cy="2877185"/>
            <a:chOff x="239998" y="186321"/>
            <a:chExt cx="2463800" cy="2877185"/>
          </a:xfrm>
        </p:grpSpPr>
        <p:sp>
          <p:nvSpPr>
            <p:cNvPr id="38" name="object 38"/>
            <p:cNvSpPr/>
            <p:nvPr/>
          </p:nvSpPr>
          <p:spPr>
            <a:xfrm>
              <a:off x="284568" y="3018778"/>
              <a:ext cx="1466215" cy="0"/>
            </a:xfrm>
            <a:custGeom>
              <a:avLst/>
              <a:gdLst/>
              <a:ahLst/>
              <a:cxnLst/>
              <a:rect l="l" t="t" r="r" b="b"/>
              <a:pathLst>
                <a:path w="1466214" h="0">
                  <a:moveTo>
                    <a:pt x="0" y="0"/>
                  </a:moveTo>
                  <a:lnTo>
                    <a:pt x="146589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23136" y="2979269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4568" y="1552879"/>
              <a:ext cx="0" cy="1466215"/>
            </a:xfrm>
            <a:custGeom>
              <a:avLst/>
              <a:gdLst/>
              <a:ahLst/>
              <a:cxnLst/>
              <a:rect l="l" t="t" r="r" b="b"/>
              <a:pathLst>
                <a:path w="0" h="1466214">
                  <a:moveTo>
                    <a:pt x="0" y="1465898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5059" y="154781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0558" y="186321"/>
              <a:ext cx="63233" cy="632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0558" y="568439"/>
              <a:ext cx="63233" cy="632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0558" y="1122616"/>
              <a:ext cx="63233" cy="63233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760357" y="100849"/>
            <a:ext cx="277304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Most </a:t>
            </a:r>
            <a:r>
              <a:rPr dirty="0" sz="1100" spc="10">
                <a:latin typeface="Calibri"/>
                <a:cs typeface="Calibri"/>
              </a:rPr>
              <a:t>real world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outliers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20">
                <a:latin typeface="Calibri"/>
                <a:cs typeface="Calibri"/>
              </a:rPr>
              <a:t>fact, </a:t>
            </a:r>
            <a:r>
              <a:rPr dirty="0" sz="1100">
                <a:latin typeface="Calibri"/>
                <a:cs typeface="Calibri"/>
              </a:rPr>
              <a:t>sometimes </a:t>
            </a:r>
            <a:r>
              <a:rPr dirty="0" sz="1100" spc="-5">
                <a:latin typeface="Calibri"/>
                <a:cs typeface="Calibri"/>
              </a:rPr>
              <a:t>there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10">
                <a:latin typeface="Calibri"/>
                <a:cs typeface="Calibri"/>
              </a:rPr>
              <a:t>not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25">
                <a:latin typeface="Calibri"/>
                <a:cs typeface="Calibri"/>
              </a:rPr>
              <a:t>any </a:t>
            </a:r>
            <a:r>
              <a:rPr dirty="0" sz="1100" spc="15">
                <a:latin typeface="Calibri"/>
                <a:cs typeface="Calibri"/>
              </a:rPr>
              <a:t>out-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liers </a:t>
            </a:r>
            <a:r>
              <a:rPr dirty="0" sz="1100" spc="35">
                <a:latin typeface="Calibri"/>
                <a:cs typeface="Calibri"/>
              </a:rPr>
              <a:t>but </a:t>
            </a:r>
            <a:r>
              <a:rPr dirty="0" sz="1100" spc="40">
                <a:latin typeface="Calibri"/>
                <a:cs typeface="Calibri"/>
              </a:rPr>
              <a:t>still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-5">
                <a:latin typeface="Calibri"/>
                <a:cs typeface="Calibri"/>
              </a:rPr>
              <a:t>sep-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arable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20">
                <a:latin typeface="Calibri"/>
                <a:cs typeface="Calibri"/>
              </a:rPr>
              <a:t>need </a:t>
            </a:r>
            <a:r>
              <a:rPr dirty="0" sz="1100" spc="20">
                <a:latin typeface="Calibri"/>
                <a:cs typeface="Calibri"/>
              </a:rPr>
              <a:t>computational </a:t>
            </a:r>
            <a:r>
              <a:rPr dirty="0" sz="1100" spc="30">
                <a:latin typeface="Calibri"/>
                <a:cs typeface="Calibri"/>
              </a:rPr>
              <a:t>units </a:t>
            </a:r>
            <a:r>
              <a:rPr dirty="0" sz="1100" spc="25">
                <a:latin typeface="Calibri"/>
                <a:cs typeface="Calibri"/>
              </a:rPr>
              <a:t>(models)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7" name="object 4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306" y="552734"/>
            <a:ext cx="773430" cy="756920"/>
            <a:chOff x="437306" y="552734"/>
            <a:chExt cx="773430" cy="756920"/>
          </a:xfrm>
        </p:grpSpPr>
        <p:sp>
          <p:nvSpPr>
            <p:cNvPr id="3" name="object 3"/>
            <p:cNvSpPr/>
            <p:nvPr/>
          </p:nvSpPr>
          <p:spPr>
            <a:xfrm>
              <a:off x="997713" y="1242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7713" y="1242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306" y="552734"/>
              <a:ext cx="773010" cy="75678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39974" y="40445"/>
            <a:ext cx="1484630" cy="1484630"/>
            <a:chOff x="239974" y="40445"/>
            <a:chExt cx="1484630" cy="1484630"/>
          </a:xfrm>
        </p:grpSpPr>
        <p:sp>
          <p:nvSpPr>
            <p:cNvPr id="7" name="object 7"/>
            <p:cNvSpPr/>
            <p:nvPr/>
          </p:nvSpPr>
          <p:spPr>
            <a:xfrm>
              <a:off x="284563" y="1480481"/>
              <a:ext cx="1430020" cy="0"/>
            </a:xfrm>
            <a:custGeom>
              <a:avLst/>
              <a:gdLst/>
              <a:ahLst/>
              <a:cxnLst/>
              <a:rect l="l" t="t" r="r" b="b"/>
              <a:pathLst>
                <a:path w="1430020" h="0">
                  <a:moveTo>
                    <a:pt x="0" y="0"/>
                  </a:moveTo>
                  <a:lnTo>
                    <a:pt x="142989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87129" y="1440972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4563" y="50586"/>
              <a:ext cx="0" cy="1430020"/>
            </a:xfrm>
            <a:custGeom>
              <a:avLst/>
              <a:gdLst/>
              <a:ahLst/>
              <a:cxnLst/>
              <a:rect l="l" t="t" r="r" b="b"/>
              <a:pathLst>
                <a:path w="0" h="1430020">
                  <a:moveTo>
                    <a:pt x="0" y="142989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5054" y="4552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18223" y="2094749"/>
            <a:ext cx="6851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3880" algn="l"/>
              </a:tabLst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701" y="2449282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8223" y="2557562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481" y="2680689"/>
            <a:ext cx="2584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30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3994" y="2637928"/>
            <a:ext cx="4933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72110" algn="l"/>
              </a:tabLst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9771" y="2557562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2281" y="2449282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46098" y="2227578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6881" y="2136659"/>
            <a:ext cx="3327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5252" sz="1650" spc="442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baseline="-25252" sz="1650" spc="494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1950" y="2051353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8896" y="1789542"/>
            <a:ext cx="6832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5252" sz="1650" spc="15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10101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10101" sz="1650" spc="-97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-6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10101" sz="1650" spc="15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25252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baseline="-25252" sz="16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234" y="1974238"/>
            <a:ext cx="9709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2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2" sz="1650" spc="202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15151" sz="1650" spc="55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370">
                <a:solidFill>
                  <a:srgbClr val="0000FF"/>
                </a:solidFill>
                <a:latin typeface="Calibri"/>
                <a:cs typeface="Calibri"/>
              </a:rPr>
              <a:t>++</a:t>
            </a:r>
            <a:r>
              <a:rPr dirty="0" baseline="-15151" sz="1650" spc="55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baseline="-15151" sz="1650" spc="509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baseline="25252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6633" y="2051353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1457" y="2136659"/>
            <a:ext cx="3327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12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25252" sz="1650" spc="442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baseline="-25252" sz="16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2498" y="2227578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4294" y="2326156"/>
            <a:ext cx="2933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" sz="1650" spc="592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2498" y="2415119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857" y="2506038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6633" y="2591344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5234" y="2668459"/>
            <a:ext cx="2870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5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25252" sz="1650" spc="-2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47979" sz="1650" spc="-2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baseline="-47979" sz="16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4202" y="2861346"/>
            <a:ext cx="5130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12626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12626" sz="1650" spc="-97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2525" sz="1650" spc="-97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12626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baseline="12626" sz="16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8887" y="2668459"/>
            <a:ext cx="2870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47979" sz="1650" spc="-2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baseline="-25252" sz="1650" spc="-22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100" spc="-15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1950" y="2591344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1727" y="2506038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46098" y="2415119"/>
            <a:ext cx="927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53998" y="2326156"/>
            <a:ext cx="2933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95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dirty="0" sz="1100" spc="39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baseline="2525" sz="1650" spc="-60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endParaRPr baseline="2525" sz="165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39998" y="1542757"/>
            <a:ext cx="1520825" cy="1520825"/>
            <a:chOff x="239998" y="1542757"/>
            <a:chExt cx="1520825" cy="1520825"/>
          </a:xfrm>
        </p:grpSpPr>
        <p:sp>
          <p:nvSpPr>
            <p:cNvPr id="38" name="object 38"/>
            <p:cNvSpPr/>
            <p:nvPr/>
          </p:nvSpPr>
          <p:spPr>
            <a:xfrm>
              <a:off x="284568" y="3018778"/>
              <a:ext cx="1466215" cy="0"/>
            </a:xfrm>
            <a:custGeom>
              <a:avLst/>
              <a:gdLst/>
              <a:ahLst/>
              <a:cxnLst/>
              <a:rect l="l" t="t" r="r" b="b"/>
              <a:pathLst>
                <a:path w="1466214" h="0">
                  <a:moveTo>
                    <a:pt x="0" y="0"/>
                  </a:moveTo>
                  <a:lnTo>
                    <a:pt x="146589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23136" y="2979268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4568" y="1552879"/>
              <a:ext cx="0" cy="1466215"/>
            </a:xfrm>
            <a:custGeom>
              <a:avLst/>
              <a:gdLst/>
              <a:ahLst/>
              <a:cxnLst/>
              <a:rect l="l" t="t" r="r" b="b"/>
              <a:pathLst>
                <a:path w="0" h="1466214">
                  <a:moveTo>
                    <a:pt x="0" y="1465898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5059" y="1547818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760357" y="100849"/>
            <a:ext cx="277304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5">
                <a:latin typeface="Calibri"/>
                <a:cs typeface="Calibri"/>
              </a:rPr>
              <a:t>Most </a:t>
            </a:r>
            <a:r>
              <a:rPr dirty="0" sz="1100" spc="10">
                <a:latin typeface="Calibri"/>
                <a:cs typeface="Calibri"/>
              </a:rPr>
              <a:t>real world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outliers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20">
                <a:latin typeface="Calibri"/>
                <a:cs typeface="Calibri"/>
              </a:rPr>
              <a:t>fact, </a:t>
            </a:r>
            <a:r>
              <a:rPr dirty="0" sz="1100">
                <a:latin typeface="Calibri"/>
                <a:cs typeface="Calibri"/>
              </a:rPr>
              <a:t>sometimes </a:t>
            </a:r>
            <a:r>
              <a:rPr dirty="0" sz="1100" spc="-5">
                <a:latin typeface="Calibri"/>
                <a:cs typeface="Calibri"/>
              </a:rPr>
              <a:t>there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10">
                <a:latin typeface="Calibri"/>
                <a:cs typeface="Calibri"/>
              </a:rPr>
              <a:t>not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25">
                <a:latin typeface="Calibri"/>
                <a:cs typeface="Calibri"/>
              </a:rPr>
              <a:t>any </a:t>
            </a:r>
            <a:r>
              <a:rPr dirty="0" sz="1100" spc="15">
                <a:latin typeface="Calibri"/>
                <a:cs typeface="Calibri"/>
              </a:rPr>
              <a:t>out-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liers </a:t>
            </a:r>
            <a:r>
              <a:rPr dirty="0" sz="1100" spc="35">
                <a:latin typeface="Calibri"/>
                <a:cs typeface="Calibri"/>
              </a:rPr>
              <a:t>but </a:t>
            </a:r>
            <a:r>
              <a:rPr dirty="0" sz="1100" spc="40">
                <a:latin typeface="Calibri"/>
                <a:cs typeface="Calibri"/>
              </a:rPr>
              <a:t>still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30">
                <a:latin typeface="Calibri"/>
                <a:cs typeface="Calibri"/>
              </a:rPr>
              <a:t>may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-5">
                <a:latin typeface="Calibri"/>
                <a:cs typeface="Calibri"/>
              </a:rPr>
              <a:t>sep-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arable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20">
                <a:latin typeface="Calibri"/>
                <a:cs typeface="Calibri"/>
              </a:rPr>
              <a:t>need </a:t>
            </a:r>
            <a:r>
              <a:rPr dirty="0" sz="1100" spc="20">
                <a:latin typeface="Calibri"/>
                <a:cs typeface="Calibri"/>
              </a:rPr>
              <a:t>computational </a:t>
            </a:r>
            <a:r>
              <a:rPr dirty="0" sz="1100" spc="30">
                <a:latin typeface="Calibri"/>
                <a:cs typeface="Calibri"/>
              </a:rPr>
              <a:t>units </a:t>
            </a:r>
            <a:r>
              <a:rPr dirty="0" sz="1100" spc="25">
                <a:latin typeface="Calibri"/>
                <a:cs typeface="Calibri"/>
              </a:rPr>
              <a:t>(models)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20">
                <a:latin typeface="Calibri"/>
                <a:cs typeface="Calibri"/>
              </a:rPr>
              <a:t> 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34"/>
              </a:spcBef>
            </a:pPr>
            <a:r>
              <a:rPr dirty="0" sz="1100" spc="40">
                <a:latin typeface="Calibri"/>
                <a:cs typeface="Calibri"/>
              </a:rPr>
              <a:t>While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 single 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cannot  </a:t>
            </a:r>
            <a:r>
              <a:rPr dirty="0" sz="1100" spc="5">
                <a:latin typeface="Calibri"/>
                <a:cs typeface="Calibri"/>
              </a:rPr>
              <a:t>deal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22616"/>
            <a:ext cx="63233" cy="6323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5047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60357" y="1591321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data,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show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indeed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9" name="object 4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53</a:t>
            </a:r>
            <a:r>
              <a:rPr dirty="0" spc="75"/>
              <a:t>/1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215085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129600"/>
            <a:ext cx="478853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">
                <a:latin typeface="Calibri"/>
                <a:cs typeface="Calibri"/>
              </a:rPr>
              <a:t>Before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seeing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inseparable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detail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54</a:t>
            </a:r>
            <a:r>
              <a:rPr dirty="0" spc="75"/>
              <a:t>/1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282281"/>
            <a:ext cx="370395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How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design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271396"/>
            <a:ext cx="3703954" cy="379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z="1100" spc="20">
                <a:latin typeface="Calibri"/>
                <a:cs typeface="Calibri"/>
              </a:rPr>
              <a:t>How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design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begin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easy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ones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already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37095" y="840943"/>
            <a:ext cx="5048250" cy="0"/>
          </a:xfrm>
          <a:custGeom>
            <a:avLst/>
            <a:gdLst/>
            <a:ahLst/>
            <a:cxnLst/>
            <a:rect l="l" t="t" r="r" b="b"/>
            <a:pathLst>
              <a:path w="5048250" h="0">
                <a:moveTo>
                  <a:pt x="0" y="0"/>
                </a:moveTo>
                <a:lnTo>
                  <a:pt x="50481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40197" y="840943"/>
          <a:ext cx="488315" cy="70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795"/>
                <a:gridCol w="223520"/>
              </a:tblGrid>
              <a:tr h="144233">
                <a:tc>
                  <a:txBody>
                    <a:bodyPr/>
                    <a:lstStyle/>
                    <a:p>
                      <a:pPr marL="7239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699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1076">
                <a:tc>
                  <a:txBody>
                    <a:bodyPr/>
                    <a:lstStyle/>
                    <a:p>
                      <a:pPr marL="1028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2"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37095" y="985177"/>
            <a:ext cx="5048250" cy="0"/>
          </a:xfrm>
          <a:custGeom>
            <a:avLst/>
            <a:gdLst/>
            <a:ahLst/>
            <a:cxnLst/>
            <a:rect l="l" t="t" r="r" b="b"/>
            <a:pathLst>
              <a:path w="5048250" h="0">
                <a:moveTo>
                  <a:pt x="0" y="0"/>
                </a:moveTo>
                <a:lnTo>
                  <a:pt x="50481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7095" y="1546948"/>
            <a:ext cx="5048250" cy="0"/>
          </a:xfrm>
          <a:custGeom>
            <a:avLst/>
            <a:gdLst/>
            <a:ahLst/>
            <a:cxnLst/>
            <a:rect l="l" t="t" r="r" b="b"/>
            <a:pathLst>
              <a:path w="5048250" h="0">
                <a:moveTo>
                  <a:pt x="0" y="0"/>
                </a:moveTo>
                <a:lnTo>
                  <a:pt x="50481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37095" y="840943"/>
            <a:ext cx="5048250" cy="0"/>
          </a:xfrm>
          <a:custGeom>
            <a:avLst/>
            <a:gdLst/>
            <a:ahLst/>
            <a:cxnLst/>
            <a:rect l="l" t="t" r="r" b="b"/>
            <a:pathLst>
              <a:path w="5048250" h="0">
                <a:moveTo>
                  <a:pt x="0" y="0"/>
                </a:moveTo>
                <a:lnTo>
                  <a:pt x="50481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40197" y="840943"/>
          <a:ext cx="749935" cy="70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795"/>
                <a:gridCol w="271145"/>
                <a:gridCol w="213995"/>
              </a:tblGrid>
              <a:tr h="144233">
                <a:tc>
                  <a:txBody>
                    <a:bodyPr/>
                    <a:lstStyle/>
                    <a:p>
                      <a:pPr marL="7239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1076">
                <a:tc>
                  <a:txBody>
                    <a:bodyPr/>
                    <a:lstStyle/>
                    <a:p>
                      <a:pPr marL="1028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18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2"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18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18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18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37095" y="985177"/>
            <a:ext cx="5048250" cy="0"/>
          </a:xfrm>
          <a:custGeom>
            <a:avLst/>
            <a:gdLst/>
            <a:ahLst/>
            <a:cxnLst/>
            <a:rect l="l" t="t" r="r" b="b"/>
            <a:pathLst>
              <a:path w="5048250" h="0">
                <a:moveTo>
                  <a:pt x="0" y="0"/>
                </a:moveTo>
                <a:lnTo>
                  <a:pt x="50481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7095" y="1546948"/>
            <a:ext cx="5048250" cy="0"/>
          </a:xfrm>
          <a:custGeom>
            <a:avLst/>
            <a:gdLst/>
            <a:ahLst/>
            <a:cxnLst/>
            <a:rect l="l" t="t" r="r" b="b"/>
            <a:pathLst>
              <a:path w="5048250" h="0">
                <a:moveTo>
                  <a:pt x="0" y="0"/>
                </a:moveTo>
                <a:lnTo>
                  <a:pt x="50481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222402"/>
            <a:ext cx="2728569" cy="185074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98983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264395" y="113498"/>
            <a:ext cx="2269490" cy="23704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5">
                <a:latin typeface="Calibri"/>
                <a:cs typeface="Calibri"/>
              </a:rPr>
              <a:t> the </a:t>
            </a:r>
            <a:r>
              <a:rPr dirty="0" sz="1100" spc="30">
                <a:latin typeface="Calibri"/>
                <a:cs typeface="Calibri"/>
              </a:rPr>
              <a:t>brain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arranged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hierarchy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illustrate</a:t>
            </a:r>
            <a:r>
              <a:rPr dirty="0" sz="1100" spc="30">
                <a:latin typeface="Calibri"/>
                <a:cs typeface="Calibri"/>
              </a:rPr>
              <a:t> this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">
                <a:latin typeface="Calibri"/>
                <a:cs typeface="Calibri"/>
              </a:rPr>
              <a:t> help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visual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cortex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(part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brain)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deals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10">
                <a:latin typeface="Calibri"/>
                <a:cs typeface="Calibri"/>
              </a:rPr>
              <a:t>processing </a:t>
            </a:r>
            <a:r>
              <a:rPr dirty="0" sz="1100" spc="35">
                <a:latin typeface="Calibri"/>
                <a:cs typeface="Calibri"/>
              </a:rPr>
              <a:t>visual </a:t>
            </a:r>
            <a:r>
              <a:rPr dirty="0" sz="1100" spc="15">
                <a:latin typeface="Calibri"/>
                <a:cs typeface="Calibri"/>
              </a:rPr>
              <a:t>informa- </a:t>
            </a:r>
            <a:r>
              <a:rPr dirty="0" sz="1100" spc="20">
                <a:latin typeface="Calibri"/>
                <a:cs typeface="Calibri"/>
              </a:rPr>
              <a:t> tion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5">
                <a:latin typeface="Calibri"/>
                <a:cs typeface="Calibri"/>
              </a:rPr>
              <a:t>Starting </a:t>
            </a:r>
            <a:r>
              <a:rPr dirty="0" sz="1100" spc="5">
                <a:latin typeface="Calibri"/>
                <a:cs typeface="Calibri"/>
              </a:rPr>
              <a:t>from the </a:t>
            </a:r>
            <a:r>
              <a:rPr dirty="0" sz="1100" spc="20">
                <a:latin typeface="Calibri"/>
                <a:cs typeface="Calibri"/>
              </a:rPr>
              <a:t>retina,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informa-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tion is </a:t>
            </a:r>
            <a:r>
              <a:rPr dirty="0" sz="1100">
                <a:latin typeface="Calibri"/>
                <a:cs typeface="Calibri"/>
              </a:rPr>
              <a:t>relayed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>
                <a:latin typeface="Calibri"/>
                <a:cs typeface="Calibri"/>
              </a:rPr>
              <a:t>several </a:t>
            </a:r>
            <a:r>
              <a:rPr dirty="0" sz="1100" spc="10">
                <a:latin typeface="Calibri"/>
                <a:cs typeface="Calibri"/>
              </a:rPr>
              <a:t>layers (follow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arrows)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Calibri"/>
                <a:cs typeface="Calibri"/>
              </a:rPr>
              <a:t>We observe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layers </a:t>
            </a:r>
            <a:r>
              <a:rPr dirty="0" sz="1100" spc="10" i="1">
                <a:latin typeface="Calibri"/>
                <a:cs typeface="Calibri"/>
              </a:rPr>
              <a:t>V </a:t>
            </a:r>
            <a:r>
              <a:rPr dirty="0" sz="1100" spc="5">
                <a:latin typeface="Calibri"/>
                <a:cs typeface="Calibri"/>
              </a:rPr>
              <a:t>1, </a:t>
            </a:r>
            <a:r>
              <a:rPr dirty="0" sz="1100" spc="10" i="1">
                <a:latin typeface="Calibri"/>
                <a:cs typeface="Calibri"/>
              </a:rPr>
              <a:t>V </a:t>
            </a:r>
            <a:r>
              <a:rPr dirty="0" sz="1100" spc="-15">
                <a:latin typeface="Calibri"/>
                <a:cs typeface="Calibri"/>
              </a:rPr>
              <a:t>2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85" i="1">
                <a:latin typeface="Calibri"/>
                <a:cs typeface="Calibri"/>
              </a:rPr>
              <a:t>AIT </a:t>
            </a:r>
            <a:r>
              <a:rPr dirty="0" sz="1100" spc="5">
                <a:latin typeface="Calibri"/>
                <a:cs typeface="Calibri"/>
              </a:rPr>
              <a:t>form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hierarchy </a:t>
            </a:r>
            <a:r>
              <a:rPr dirty="0" sz="1100" spc="25">
                <a:latin typeface="Calibri"/>
                <a:cs typeface="Calibri"/>
              </a:rPr>
              <a:t>(from </a:t>
            </a:r>
            <a:r>
              <a:rPr dirty="0" sz="1100" spc="20">
                <a:latin typeface="Calibri"/>
                <a:cs typeface="Calibri"/>
              </a:rPr>
              <a:t>identify-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ing </a:t>
            </a:r>
            <a:r>
              <a:rPr dirty="0" sz="1100" spc="15">
                <a:latin typeface="Calibri"/>
                <a:cs typeface="Calibri"/>
              </a:rPr>
              <a:t>simple </a:t>
            </a:r>
            <a:r>
              <a:rPr dirty="0" sz="1100" spc="35">
                <a:latin typeface="Calibri"/>
                <a:cs typeface="Calibri"/>
              </a:rPr>
              <a:t>visual </a:t>
            </a:r>
            <a:r>
              <a:rPr dirty="0" sz="1100" spc="5">
                <a:latin typeface="Calibri"/>
                <a:cs typeface="Calibri"/>
              </a:rPr>
              <a:t>forms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0">
                <a:latin typeface="Calibri"/>
                <a:cs typeface="Calibri"/>
              </a:rPr>
              <a:t>high </a:t>
            </a:r>
            <a:r>
              <a:rPr dirty="0" sz="1100">
                <a:latin typeface="Calibri"/>
                <a:cs typeface="Calibri"/>
              </a:rPr>
              <a:t>level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objects)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581088"/>
            <a:ext cx="63233" cy="632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307338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1527"/>
            <a:ext cx="63233" cy="63233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230120"/>
                <a:gridCol w="22796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099310"/>
                <a:gridCol w="214884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915034"/>
                <a:gridCol w="1969134"/>
                <a:gridCol w="13652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215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784225"/>
                <a:gridCol w="1838324"/>
                <a:gridCol w="13652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134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67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67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67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67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653414"/>
                <a:gridCol w="1707514"/>
                <a:gridCol w="13652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965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965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965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65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523240"/>
                <a:gridCol w="1577339"/>
                <a:gridCol w="13652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36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392430"/>
                <a:gridCol w="1446530"/>
                <a:gridCol w="13652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1315720"/>
                <a:gridCol w="13652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1184909"/>
                <a:gridCol w="1234439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1077594"/>
                <a:gridCol w="108077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222402"/>
            <a:ext cx="2728569" cy="185074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2492" y="168528"/>
            <a:ext cx="1954987" cy="44805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2999994" y="281056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923641" y="2403832"/>
            <a:ext cx="2813685" cy="831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200">
              <a:lnSpc>
                <a:spcPts val="1140"/>
              </a:lnSpc>
            </a:pPr>
            <a:r>
              <a:rPr dirty="0" sz="1100" spc="25">
                <a:latin typeface="Calibri"/>
                <a:cs typeface="Calibri"/>
              </a:rPr>
              <a:t>Sample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illustration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hierarchical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processing</a:t>
            </a:r>
            <a:r>
              <a:rPr dirty="0" baseline="27777" sz="1200" spc="15">
                <a:latin typeface="Cambria"/>
                <a:cs typeface="Cambria"/>
              </a:rPr>
              <a:t>∗</a:t>
            </a:r>
            <a:endParaRPr baseline="27777"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baseline="37037" sz="900" spc="22">
                <a:latin typeface="Lucida Sans Unicode"/>
                <a:cs typeface="Lucida Sans Unicode"/>
              </a:rPr>
              <a:t>∗</a:t>
            </a:r>
            <a:r>
              <a:rPr dirty="0" sz="900" spc="15">
                <a:latin typeface="Calibri"/>
                <a:cs typeface="Calibri"/>
              </a:rPr>
              <a:t>Idea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borrowed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45">
                <a:latin typeface="Calibri"/>
                <a:cs typeface="Calibri"/>
              </a:rPr>
              <a:t>Hugo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Larochelle’s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lecture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slides</a:t>
            </a:r>
            <a:endParaRPr sz="900">
              <a:latin typeface="Calibri"/>
              <a:cs typeface="Calibri"/>
            </a:endParaRPr>
          </a:p>
          <a:p>
            <a:pPr marL="2660650">
              <a:lnSpc>
                <a:spcPct val="100000"/>
              </a:lnSpc>
              <a:spcBef>
                <a:spcPts val="275"/>
              </a:spcBef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9/1</a:t>
            </a:r>
            <a:endParaRPr sz="6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270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923289"/>
                <a:gridCol w="926464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769620"/>
                <a:gridCol w="772795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307975"/>
                <a:gridCol w="615950"/>
                <a:gridCol w="619125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2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307975"/>
                <a:gridCol w="307975"/>
                <a:gridCol w="461645"/>
                <a:gridCol w="46482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0495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568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68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68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68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307975"/>
                <a:gridCol w="307975"/>
                <a:gridCol w="307975"/>
                <a:gridCol w="307975"/>
                <a:gridCol w="3111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307975"/>
                <a:gridCol w="307975"/>
                <a:gridCol w="307975"/>
                <a:gridCol w="307975"/>
                <a:gridCol w="3111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7141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4395" y="1628672"/>
            <a:ext cx="27666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these,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307975"/>
                <a:gridCol w="307975"/>
                <a:gridCol w="307975"/>
                <a:gridCol w="307975"/>
                <a:gridCol w="3111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7141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4395" y="1628672"/>
            <a:ext cx="478790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these,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 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(turns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except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75">
                <a:latin typeface="Calibri"/>
                <a:cs typeface="Calibri"/>
              </a:rPr>
              <a:t>XOR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120">
                <a:latin typeface="Calibri"/>
                <a:cs typeface="Calibri"/>
              </a:rPr>
              <a:t>!XOR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-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feel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free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verify)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307975"/>
                <a:gridCol w="307975"/>
                <a:gridCol w="307975"/>
                <a:gridCol w="307975"/>
                <a:gridCol w="3111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7141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4395" y="1628672"/>
            <a:ext cx="4787900" cy="574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these,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 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(turns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except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75">
                <a:latin typeface="Calibri"/>
                <a:cs typeface="Calibri"/>
              </a:rPr>
              <a:t>XOR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120">
                <a:latin typeface="Calibri"/>
                <a:cs typeface="Calibri"/>
              </a:rPr>
              <a:t>!XOR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-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feel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free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verify)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general,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209626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307975"/>
                <a:gridCol w="307975"/>
                <a:gridCol w="307975"/>
                <a:gridCol w="307975"/>
                <a:gridCol w="3111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7141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8995" y="1628672"/>
            <a:ext cx="4838700" cy="574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these,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 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(turns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except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75">
                <a:latin typeface="Calibri"/>
                <a:cs typeface="Calibri"/>
              </a:rPr>
              <a:t>XOR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 sz="1100" spc="120">
                <a:latin typeface="Calibri"/>
                <a:cs typeface="Calibri"/>
              </a:rPr>
              <a:t>!XOR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-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feel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free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verify)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general,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2</a:t>
            </a:r>
            <a:r>
              <a:rPr dirty="0" baseline="27777" sz="1200" spc="52">
                <a:latin typeface="Calibri"/>
                <a:cs typeface="Calibri"/>
              </a:rPr>
              <a:t>2</a:t>
            </a:r>
            <a:r>
              <a:rPr dirty="0" baseline="64814" sz="900" spc="52" i="1">
                <a:latin typeface="Georgia"/>
                <a:cs typeface="Georgia"/>
              </a:rPr>
              <a:t>n</a:t>
            </a:r>
            <a:endParaRPr baseline="64814" sz="900">
              <a:latin typeface="Georgia"/>
              <a:cs typeface="Georgi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2096261"/>
            <a:ext cx="63233" cy="632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307975"/>
                <a:gridCol w="307975"/>
                <a:gridCol w="307975"/>
                <a:gridCol w="307975"/>
                <a:gridCol w="3111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7141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8995" y="1628672"/>
            <a:ext cx="4838700" cy="784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these,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 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(turns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except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75">
                <a:latin typeface="Calibri"/>
                <a:cs typeface="Calibri"/>
              </a:rPr>
              <a:t>XOR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 sz="1100" spc="120">
                <a:latin typeface="Calibri"/>
                <a:cs typeface="Calibri"/>
              </a:rPr>
              <a:t>!XOR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-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feel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free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verify)</a:t>
            </a:r>
            <a:endParaRPr sz="1100">
              <a:latin typeface="Calibri"/>
              <a:cs typeface="Calibri"/>
            </a:endParaRPr>
          </a:p>
          <a:p>
            <a:pPr marL="38100" marR="415290">
              <a:lnSpc>
                <a:spcPct val="125299"/>
              </a:lnSpc>
            </a:pPr>
            <a:r>
              <a:rPr dirty="0" sz="1100" spc="70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general,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2</a:t>
            </a:r>
            <a:r>
              <a:rPr dirty="0" baseline="27777" sz="1200" spc="52">
                <a:latin typeface="Calibri"/>
                <a:cs typeface="Calibri"/>
              </a:rPr>
              <a:t>2</a:t>
            </a:r>
            <a:r>
              <a:rPr dirty="0" baseline="64814" sz="900" spc="52" i="1">
                <a:latin typeface="Georgia"/>
                <a:cs typeface="Georgia"/>
              </a:rPr>
              <a:t>n </a:t>
            </a:r>
            <a:r>
              <a:rPr dirty="0" baseline="64814" sz="900" spc="-195" i="1">
                <a:latin typeface="Georgia"/>
                <a:cs typeface="Georgia"/>
              </a:rPr>
              <a:t> </a:t>
            </a:r>
            <a:r>
              <a:rPr dirty="0" sz="1100" spc="20">
                <a:latin typeface="Calibri"/>
                <a:cs typeface="Calibri"/>
              </a:rPr>
              <a:t>How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many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2</a:t>
            </a:r>
            <a:r>
              <a:rPr dirty="0" baseline="27777" sz="1200" spc="52">
                <a:latin typeface="Calibri"/>
                <a:cs typeface="Calibri"/>
              </a:rPr>
              <a:t>2</a:t>
            </a:r>
            <a:r>
              <a:rPr dirty="0" baseline="64814" sz="900" spc="52" i="1">
                <a:latin typeface="Georgia"/>
                <a:cs typeface="Georgia"/>
              </a:rPr>
              <a:t>n</a:t>
            </a:r>
            <a:r>
              <a:rPr dirty="0" baseline="64814" sz="900" spc="75" i="1">
                <a:latin typeface="Georgia"/>
                <a:cs typeface="Georgia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2096261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230629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222402"/>
            <a:ext cx="2728569" cy="185074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2492" y="168528"/>
            <a:ext cx="1954987" cy="4480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82492" y="932903"/>
            <a:ext cx="1954987" cy="46268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999994" y="281056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923641" y="2403832"/>
            <a:ext cx="2813685" cy="831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200">
              <a:lnSpc>
                <a:spcPts val="1140"/>
              </a:lnSpc>
            </a:pPr>
            <a:r>
              <a:rPr dirty="0" sz="1100" spc="25">
                <a:latin typeface="Calibri"/>
                <a:cs typeface="Calibri"/>
              </a:rPr>
              <a:t>Sample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illustration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hierarchical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processing</a:t>
            </a:r>
            <a:r>
              <a:rPr dirty="0" baseline="27777" sz="1200" spc="15">
                <a:latin typeface="Cambria"/>
                <a:cs typeface="Cambria"/>
              </a:rPr>
              <a:t>∗</a:t>
            </a:r>
            <a:endParaRPr baseline="27777"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baseline="37037" sz="900" spc="22">
                <a:latin typeface="Lucida Sans Unicode"/>
                <a:cs typeface="Lucida Sans Unicode"/>
              </a:rPr>
              <a:t>∗</a:t>
            </a:r>
            <a:r>
              <a:rPr dirty="0" sz="900" spc="15">
                <a:latin typeface="Calibri"/>
                <a:cs typeface="Calibri"/>
              </a:rPr>
              <a:t>Idea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borrowed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45">
                <a:latin typeface="Calibri"/>
                <a:cs typeface="Calibri"/>
              </a:rPr>
              <a:t>Hugo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Larochelle’s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lecture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slides</a:t>
            </a:r>
            <a:endParaRPr sz="900">
              <a:latin typeface="Calibri"/>
              <a:cs typeface="Calibri"/>
            </a:endParaRPr>
          </a:p>
          <a:p>
            <a:pPr marL="2660650">
              <a:lnSpc>
                <a:spcPct val="100000"/>
              </a:lnSpc>
              <a:spcBef>
                <a:spcPts val="275"/>
              </a:spcBef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9/1</a:t>
            </a:r>
            <a:endParaRPr sz="6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270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367766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271396"/>
            <a:ext cx="3703954" cy="3797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dirty="0" spc="20"/>
              <a:t>How</a:t>
            </a:r>
            <a:r>
              <a:rPr dirty="0" spc="114"/>
              <a:t> </a:t>
            </a:r>
            <a:r>
              <a:rPr dirty="0" spc="25"/>
              <a:t>many</a:t>
            </a:r>
            <a:r>
              <a:rPr dirty="0" spc="114"/>
              <a:t> </a:t>
            </a:r>
            <a:r>
              <a:rPr dirty="0" spc="5"/>
              <a:t>boolean</a:t>
            </a:r>
            <a:r>
              <a:rPr dirty="0" spc="114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20"/>
              <a:t>can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0"/>
              <a:t> </a:t>
            </a:r>
            <a:r>
              <a:rPr dirty="0" spc="10"/>
              <a:t>design</a:t>
            </a:r>
            <a:r>
              <a:rPr dirty="0" spc="120"/>
              <a:t> </a:t>
            </a:r>
            <a:r>
              <a:rPr dirty="0" spc="5"/>
              <a:t>from</a:t>
            </a:r>
            <a:r>
              <a:rPr dirty="0" spc="114"/>
              <a:t> </a:t>
            </a:r>
            <a:r>
              <a:rPr dirty="0" spc="-15"/>
              <a:t>2</a:t>
            </a:r>
            <a:r>
              <a:rPr dirty="0" spc="110"/>
              <a:t> </a:t>
            </a:r>
            <a:r>
              <a:rPr dirty="0" spc="30"/>
              <a:t>inputs</a:t>
            </a:r>
            <a:r>
              <a:rPr dirty="0" spc="120"/>
              <a:t> </a:t>
            </a:r>
            <a:r>
              <a:rPr dirty="0" spc="5"/>
              <a:t>? </a:t>
            </a:r>
            <a:r>
              <a:rPr dirty="0" spc="-235"/>
              <a:t> </a:t>
            </a:r>
            <a:r>
              <a:rPr dirty="0" spc="70"/>
              <a:t>Let</a:t>
            </a:r>
            <a:r>
              <a:rPr dirty="0" spc="114"/>
              <a:t> </a:t>
            </a:r>
            <a:r>
              <a:rPr dirty="0" spc="10"/>
              <a:t>us</a:t>
            </a:r>
            <a:r>
              <a:rPr dirty="0" spc="120"/>
              <a:t> </a:t>
            </a:r>
            <a:r>
              <a:rPr dirty="0" spc="15"/>
              <a:t>begin</a:t>
            </a:r>
            <a:r>
              <a:rPr dirty="0" spc="120"/>
              <a:t> </a:t>
            </a:r>
            <a:r>
              <a:rPr dirty="0" spc="30"/>
              <a:t>with</a:t>
            </a:r>
            <a:r>
              <a:rPr dirty="0" spc="114"/>
              <a:t> </a:t>
            </a:r>
            <a:r>
              <a:rPr dirty="0" spc="-20"/>
              <a:t>some</a:t>
            </a:r>
            <a:r>
              <a:rPr dirty="0" spc="120"/>
              <a:t> </a:t>
            </a:r>
            <a:r>
              <a:rPr dirty="0" spc="5"/>
              <a:t>easy</a:t>
            </a:r>
            <a:r>
              <a:rPr dirty="0" spc="114"/>
              <a:t> </a:t>
            </a:r>
            <a:r>
              <a:rPr dirty="0" spc="-20"/>
              <a:t>ones</a:t>
            </a:r>
            <a:r>
              <a:rPr dirty="0" spc="114"/>
              <a:t> </a:t>
            </a:r>
            <a:r>
              <a:rPr dirty="0" spc="15"/>
              <a:t>which</a:t>
            </a:r>
            <a:r>
              <a:rPr dirty="0" spc="120"/>
              <a:t> </a:t>
            </a:r>
            <a:r>
              <a:rPr dirty="0" spc="10"/>
              <a:t>you</a:t>
            </a:r>
            <a:r>
              <a:rPr dirty="0" spc="114"/>
              <a:t> </a:t>
            </a:r>
            <a:r>
              <a:rPr dirty="0" spc="20"/>
              <a:t>already</a:t>
            </a:r>
            <a:r>
              <a:rPr dirty="0" spc="120"/>
              <a:t> </a:t>
            </a:r>
            <a:r>
              <a:rPr dirty="0" spc="5"/>
              <a:t>know</a:t>
            </a:r>
            <a:r>
              <a:rPr dirty="0" spc="114"/>
              <a:t> </a:t>
            </a:r>
            <a:r>
              <a:rPr dirty="0" spc="20"/>
              <a:t>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544893"/>
            <a:ext cx="63233" cy="6323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095" y="840943"/>
          <a:ext cx="5048250" cy="71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70"/>
                <a:gridCol w="271145"/>
                <a:gridCol w="261620"/>
                <a:gridCol w="261620"/>
                <a:gridCol w="261619"/>
                <a:gridCol w="261619"/>
                <a:gridCol w="261619"/>
                <a:gridCol w="261619"/>
                <a:gridCol w="261619"/>
                <a:gridCol w="261619"/>
                <a:gridCol w="261619"/>
                <a:gridCol w="307975"/>
                <a:gridCol w="307975"/>
                <a:gridCol w="307975"/>
                <a:gridCol w="307975"/>
                <a:gridCol w="307975"/>
                <a:gridCol w="307975"/>
                <a:gridCol w="311150"/>
              </a:tblGrid>
              <a:tr h="144233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x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035"/>
                        </a:lnSpc>
                      </a:pPr>
                      <a:r>
                        <a:rPr dirty="0" baseline="6172" sz="1350" spc="37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25"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baseline="6172" sz="1350" spc="52" i="1">
                          <a:latin typeface="Comic Sans MS"/>
                          <a:cs typeface="Comic Sans MS"/>
                        </a:rPr>
                        <a:t>f</a:t>
                      </a:r>
                      <a:r>
                        <a:rPr dirty="0" sz="600" spc="35">
                          <a:latin typeface="Calibri"/>
                          <a:cs typeface="Calibri"/>
                        </a:rPr>
                        <a:t>16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076">
                <a:tc>
                  <a:txBody>
                    <a:bodyPr/>
                    <a:lstStyle/>
                    <a:p>
                      <a:pPr marL="10604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6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17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179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2342">
                <a:tc>
                  <a:txBody>
                    <a:bodyPr/>
                    <a:lstStyle/>
                    <a:p>
                      <a:pPr marL="10604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9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714156"/>
            <a:ext cx="63233" cy="632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8995" y="1628672"/>
            <a:ext cx="4840605" cy="11283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Of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these,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6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(turns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except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75">
                <a:latin typeface="Calibri"/>
                <a:cs typeface="Calibri"/>
              </a:rPr>
              <a:t>XOR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5"/>
              </a:spcBef>
            </a:pPr>
            <a:r>
              <a:rPr dirty="0" sz="1100" spc="120">
                <a:latin typeface="Calibri"/>
                <a:cs typeface="Calibri"/>
              </a:rPr>
              <a:t>!XOR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-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feel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free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verify)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In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general,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many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2</a:t>
            </a:r>
            <a:r>
              <a:rPr dirty="0" baseline="27777" sz="1200" spc="52">
                <a:latin typeface="Calibri"/>
                <a:cs typeface="Calibri"/>
              </a:rPr>
              <a:t>2</a:t>
            </a:r>
            <a:r>
              <a:rPr dirty="0" baseline="64814" sz="900" spc="52" i="1">
                <a:latin typeface="Georgia"/>
                <a:cs typeface="Georgia"/>
              </a:rPr>
              <a:t>n</a:t>
            </a:r>
            <a:endParaRPr baseline="64814" sz="900">
              <a:latin typeface="Georgia"/>
              <a:cs typeface="Georgia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Calibri"/>
                <a:cs typeface="Calibri"/>
              </a:rPr>
              <a:t>How </a:t>
            </a:r>
            <a:r>
              <a:rPr dirty="0" sz="1100" spc="30">
                <a:latin typeface="Calibri"/>
                <a:cs typeface="Calibri"/>
              </a:rPr>
              <a:t>many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35">
                <a:latin typeface="Calibri"/>
                <a:cs typeface="Calibri"/>
              </a:rPr>
              <a:t>2</a:t>
            </a:r>
            <a:r>
              <a:rPr dirty="0" baseline="27777" sz="1200" spc="52">
                <a:latin typeface="Calibri"/>
                <a:cs typeface="Calibri"/>
              </a:rPr>
              <a:t>2</a:t>
            </a:r>
            <a:r>
              <a:rPr dirty="0" baseline="64814" sz="900" spc="52" i="1">
                <a:latin typeface="Georgia"/>
                <a:cs typeface="Georgia"/>
              </a:rPr>
              <a:t>n</a:t>
            </a:r>
            <a:r>
              <a:rPr dirty="0" baseline="64814" sz="900" spc="60" i="1">
                <a:latin typeface="Georgia"/>
                <a:cs typeface="Georgia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spc="30">
                <a:latin typeface="Calibri"/>
                <a:cs typeface="Calibri"/>
              </a:rPr>
              <a:t>linearly </a:t>
            </a:r>
            <a:r>
              <a:rPr dirty="0" sz="1100" spc="5">
                <a:latin typeface="Calibri"/>
                <a:cs typeface="Calibri"/>
              </a:rPr>
              <a:t>separable ? </a:t>
            </a: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time </a:t>
            </a:r>
            <a:r>
              <a:rPr dirty="0" sz="1100" spc="20">
                <a:latin typeface="Calibri"/>
                <a:cs typeface="Calibri"/>
              </a:rPr>
              <a:t>being,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suffices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know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least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inseparable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0">
                <a:latin typeface="Calibri"/>
                <a:cs typeface="Calibri"/>
              </a:rPr>
              <a:t>(I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encourage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you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figure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exact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answer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:-)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2096261"/>
            <a:ext cx="63233" cy="632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2306294"/>
            <a:ext cx="63233" cy="632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143289"/>
            <a:ext cx="4623435" cy="416559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45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2.8:</a:t>
            </a:r>
            <a:r>
              <a:rPr dirty="0" sz="1400" spc="405" b="1">
                <a:latin typeface="Calibri"/>
                <a:cs typeface="Calibri"/>
              </a:rPr>
              <a:t> </a:t>
            </a:r>
            <a:r>
              <a:rPr dirty="0" sz="1400" spc="114" b="1">
                <a:latin typeface="Calibri"/>
                <a:cs typeface="Calibri"/>
              </a:rPr>
              <a:t>Representation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114" b="1">
                <a:latin typeface="Calibri"/>
                <a:cs typeface="Calibri"/>
              </a:rPr>
              <a:t>Power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of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90" b="1">
                <a:latin typeface="Calibri"/>
                <a:cs typeface="Calibri"/>
              </a:rPr>
              <a:t>a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130" b="1">
                <a:latin typeface="Calibri"/>
                <a:cs typeface="Calibri"/>
              </a:rPr>
              <a:t>Network</a:t>
            </a:r>
            <a:r>
              <a:rPr dirty="0" sz="1400" spc="225" b="1">
                <a:latin typeface="Calibri"/>
                <a:cs typeface="Calibri"/>
              </a:rPr>
              <a:t> </a:t>
            </a:r>
            <a:r>
              <a:rPr dirty="0" sz="1400" spc="50" b="1">
                <a:latin typeface="Calibri"/>
                <a:cs typeface="Calibri"/>
              </a:rPr>
              <a:t>of </a:t>
            </a:r>
            <a:r>
              <a:rPr dirty="0" sz="1400" spc="-300" b="1">
                <a:latin typeface="Calibri"/>
                <a:cs typeface="Calibri"/>
              </a:rPr>
              <a:t> </a:t>
            </a:r>
            <a:r>
              <a:rPr dirty="0" sz="1400" spc="125" b="1">
                <a:latin typeface="Calibri"/>
                <a:cs typeface="Calibri"/>
              </a:rPr>
              <a:t>Perceptrons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56</a:t>
            </a:r>
            <a:r>
              <a:rPr dirty="0" spc="75"/>
              <a:t>/1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215085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129600"/>
            <a:ext cx="478790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now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implement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any</a:t>
            </a:r>
            <a:r>
              <a:rPr dirty="0" sz="1100" spc="220" b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using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57</a:t>
            </a:r>
            <a:r>
              <a:rPr dirty="0" spc="75"/>
              <a:t>/1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12376" y="100849"/>
            <a:ext cx="252031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discussion,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True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False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-1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6957" y="2096488"/>
            <a:ext cx="19621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4949" y="2096488"/>
            <a:ext cx="19621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643" y="1401292"/>
            <a:ext cx="334645" cy="334645"/>
            <a:chOff x="342643" y="1401292"/>
            <a:chExt cx="334645" cy="334645"/>
          </a:xfrm>
        </p:grpSpPr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990647" y="1401292"/>
            <a:ext cx="334645" cy="334645"/>
            <a:chOff x="990647" y="1401292"/>
            <a:chExt cx="334645" cy="334645"/>
          </a:xfrm>
        </p:grpSpPr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638650" y="1401292"/>
            <a:ext cx="334645" cy="334645"/>
            <a:chOff x="1638650" y="1401292"/>
            <a:chExt cx="334645" cy="334645"/>
          </a:xfrm>
        </p:grpSpPr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286654" y="1401292"/>
            <a:ext cx="334645" cy="334645"/>
            <a:chOff x="2286654" y="1401292"/>
            <a:chExt cx="334645" cy="334645"/>
          </a:xfrm>
        </p:grpSpPr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012376" y="100849"/>
            <a:ext cx="2520315" cy="574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discussion,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True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False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-1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6957" y="2096488"/>
            <a:ext cx="19621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4949" y="2096488"/>
            <a:ext cx="19621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643" y="1401292"/>
            <a:ext cx="334645" cy="334645"/>
            <a:chOff x="342643" y="1401292"/>
            <a:chExt cx="334645" cy="334645"/>
          </a:xfrm>
        </p:grpSpPr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990647" y="1401292"/>
            <a:ext cx="334645" cy="334645"/>
            <a:chOff x="990647" y="1401292"/>
            <a:chExt cx="334645" cy="334645"/>
          </a:xfrm>
        </p:grpSpPr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638650" y="1401292"/>
            <a:ext cx="334645" cy="334645"/>
            <a:chOff x="1638650" y="1401292"/>
            <a:chExt cx="334645" cy="334645"/>
          </a:xfrm>
        </p:grpSpPr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286654" y="1401292"/>
            <a:ext cx="334645" cy="334645"/>
            <a:chOff x="2286654" y="1401292"/>
            <a:chExt cx="334645" cy="334645"/>
          </a:xfrm>
        </p:grpSpPr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012376" y="100849"/>
            <a:ext cx="2520950" cy="956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discussion,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True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False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-1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connected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1" name="object 2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643" y="1401292"/>
            <a:ext cx="334645" cy="334645"/>
            <a:chOff x="342643" y="1401292"/>
            <a:chExt cx="334645" cy="334645"/>
          </a:xfrm>
        </p:grpSpPr>
        <p:sp>
          <p:nvSpPr>
            <p:cNvPr id="4" name="object 4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990647" y="1401292"/>
            <a:ext cx="334645" cy="334645"/>
            <a:chOff x="990647" y="1401292"/>
            <a:chExt cx="334645" cy="334645"/>
          </a:xfrm>
        </p:grpSpPr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638650" y="1401292"/>
            <a:ext cx="334645" cy="334645"/>
            <a:chOff x="1638650" y="1401292"/>
            <a:chExt cx="334645" cy="334645"/>
          </a:xfrm>
        </p:grpSpPr>
        <p:sp>
          <p:nvSpPr>
            <p:cNvPr id="10" name="object 10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286654" y="1401292"/>
            <a:ext cx="334645" cy="334645"/>
            <a:chOff x="2286654" y="1401292"/>
            <a:chExt cx="334645" cy="334645"/>
          </a:xfrm>
        </p:grpSpPr>
        <p:sp>
          <p:nvSpPr>
            <p:cNvPr id="13" name="object 1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012376" y="100849"/>
            <a:ext cx="2520950" cy="956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discussion,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True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False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-1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connected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643" y="1401292"/>
            <a:ext cx="1630680" cy="767080"/>
            <a:chOff x="342643" y="1401292"/>
            <a:chExt cx="1630680" cy="767080"/>
          </a:xfrm>
        </p:grpSpPr>
        <p:sp>
          <p:nvSpPr>
            <p:cNvPr id="3" name="object 3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86654" y="1401292"/>
            <a:ext cx="334645" cy="334645"/>
            <a:chOff x="2286654" y="1401292"/>
            <a:chExt cx="334645" cy="334645"/>
          </a:xfrm>
        </p:grpSpPr>
        <p:sp>
          <p:nvSpPr>
            <p:cNvPr id="15" name="object 15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012376" y="100849"/>
            <a:ext cx="2520950" cy="956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discussion,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True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False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-1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connected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643" y="1401292"/>
            <a:ext cx="1630680" cy="767080"/>
            <a:chOff x="342643" y="1401292"/>
            <a:chExt cx="1630680" cy="767080"/>
          </a:xfrm>
        </p:grpSpPr>
        <p:sp>
          <p:nvSpPr>
            <p:cNvPr id="3" name="object 3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86654" y="1401292"/>
            <a:ext cx="334645" cy="334645"/>
            <a:chOff x="2286654" y="1401292"/>
            <a:chExt cx="334645" cy="334645"/>
          </a:xfrm>
        </p:grpSpPr>
        <p:sp>
          <p:nvSpPr>
            <p:cNvPr id="19" name="object 19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012376" y="100849"/>
            <a:ext cx="2520950" cy="956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discussion,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True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False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-1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connected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643" y="1401292"/>
            <a:ext cx="1630680" cy="767080"/>
            <a:chOff x="342643" y="1401292"/>
            <a:chExt cx="1630680" cy="767080"/>
          </a:xfrm>
        </p:grpSpPr>
        <p:sp>
          <p:nvSpPr>
            <p:cNvPr id="3" name="object 3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86654" y="1401292"/>
            <a:ext cx="334645" cy="334645"/>
            <a:chOff x="2286654" y="1401292"/>
            <a:chExt cx="334645" cy="334645"/>
          </a:xfrm>
        </p:grpSpPr>
        <p:sp>
          <p:nvSpPr>
            <p:cNvPr id="23" name="object 2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012376" y="100849"/>
            <a:ext cx="2520950" cy="956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Calibri"/>
                <a:cs typeface="Calibri"/>
              </a:rPr>
              <a:t>For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discussion,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assume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True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False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-1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connected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04" y="222402"/>
            <a:ext cx="2728569" cy="185074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2492" y="168528"/>
            <a:ext cx="1954987" cy="4480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82492" y="932903"/>
            <a:ext cx="1954987" cy="46268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2492" y="1711909"/>
            <a:ext cx="1954987" cy="484631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999994" y="281056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923641" y="2403832"/>
            <a:ext cx="2813685" cy="831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200">
              <a:lnSpc>
                <a:spcPts val="1140"/>
              </a:lnSpc>
            </a:pPr>
            <a:r>
              <a:rPr dirty="0" sz="1100" spc="25">
                <a:latin typeface="Calibri"/>
                <a:cs typeface="Calibri"/>
              </a:rPr>
              <a:t>Sample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illustration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hierarchical</a:t>
            </a:r>
            <a:endParaRPr sz="11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processing</a:t>
            </a:r>
            <a:r>
              <a:rPr dirty="0" baseline="27777" sz="1200" spc="15">
                <a:latin typeface="Cambria"/>
                <a:cs typeface="Cambria"/>
              </a:rPr>
              <a:t>∗</a:t>
            </a:r>
            <a:endParaRPr baseline="27777"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baseline="37037" sz="900" spc="22">
                <a:latin typeface="Lucida Sans Unicode"/>
                <a:cs typeface="Lucida Sans Unicode"/>
              </a:rPr>
              <a:t>∗</a:t>
            </a:r>
            <a:r>
              <a:rPr dirty="0" sz="900" spc="15">
                <a:latin typeface="Calibri"/>
                <a:cs typeface="Calibri"/>
              </a:rPr>
              <a:t>Idea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borrowed</a:t>
            </a:r>
            <a:r>
              <a:rPr dirty="0" sz="900" spc="95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45">
                <a:latin typeface="Calibri"/>
                <a:cs typeface="Calibri"/>
              </a:rPr>
              <a:t>Hugo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Larochelle’s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lecture</a:t>
            </a:r>
            <a:r>
              <a:rPr dirty="0" sz="900" spc="10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slides</a:t>
            </a:r>
            <a:endParaRPr sz="900">
              <a:latin typeface="Calibri"/>
              <a:cs typeface="Calibri"/>
            </a:endParaRPr>
          </a:p>
          <a:p>
            <a:pPr marL="2660650">
              <a:lnSpc>
                <a:spcPct val="100000"/>
              </a:lnSpc>
              <a:spcBef>
                <a:spcPts val="275"/>
              </a:spcBef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9/1</a:t>
            </a:r>
            <a:endParaRPr sz="6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270"/>
              </a:spcBef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43" y="1401292"/>
            <a:ext cx="2278380" cy="767080"/>
            <a:chOff x="342643" y="1401292"/>
            <a:chExt cx="2278380" cy="767080"/>
          </a:xfrm>
        </p:grpSpPr>
        <p:sp>
          <p:nvSpPr>
            <p:cNvPr id="4" name="object 4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791460">
              <a:lnSpc>
                <a:spcPct val="100000"/>
              </a:lnSpc>
              <a:spcBef>
                <a:spcPts val="90"/>
              </a:spcBef>
            </a:pPr>
            <a:r>
              <a:rPr dirty="0" spc="40"/>
              <a:t>For</a:t>
            </a:r>
            <a:r>
              <a:rPr dirty="0" spc="190"/>
              <a:t> </a:t>
            </a:r>
            <a:r>
              <a:rPr dirty="0" spc="30"/>
              <a:t>this</a:t>
            </a:r>
            <a:r>
              <a:rPr dirty="0" spc="190"/>
              <a:t> </a:t>
            </a:r>
            <a:r>
              <a:rPr dirty="0" spc="15"/>
              <a:t>discussion,</a:t>
            </a:r>
            <a:r>
              <a:rPr dirty="0" spc="210"/>
              <a:t> </a:t>
            </a:r>
            <a:r>
              <a:rPr dirty="0" spc="-50"/>
              <a:t>we</a:t>
            </a:r>
            <a:r>
              <a:rPr dirty="0" spc="190"/>
              <a:t> </a:t>
            </a:r>
            <a:r>
              <a:rPr dirty="0" spc="35"/>
              <a:t>will</a:t>
            </a:r>
            <a:r>
              <a:rPr dirty="0" spc="190"/>
              <a:t> </a:t>
            </a:r>
            <a:r>
              <a:rPr dirty="0"/>
              <a:t>assume</a:t>
            </a:r>
            <a:r>
              <a:rPr dirty="0" spc="190"/>
              <a:t> </a:t>
            </a:r>
            <a:r>
              <a:rPr dirty="0" spc="40"/>
              <a:t>True</a:t>
            </a:r>
          </a:p>
          <a:p>
            <a:pPr marL="2791460">
              <a:lnSpc>
                <a:spcPct val="100000"/>
              </a:lnSpc>
              <a:spcBef>
                <a:spcPts val="35"/>
              </a:spcBef>
            </a:pPr>
            <a:r>
              <a:rPr dirty="0" spc="295"/>
              <a:t>=</a:t>
            </a:r>
            <a:r>
              <a:rPr dirty="0" spc="105"/>
              <a:t> </a:t>
            </a:r>
            <a:r>
              <a:rPr dirty="0" spc="140"/>
              <a:t>+1</a:t>
            </a:r>
            <a:r>
              <a:rPr dirty="0" spc="105"/>
              <a:t> </a:t>
            </a:r>
            <a:r>
              <a:rPr dirty="0" spc="20"/>
              <a:t>and</a:t>
            </a:r>
            <a:r>
              <a:rPr dirty="0" spc="105"/>
              <a:t> </a:t>
            </a:r>
            <a:r>
              <a:rPr dirty="0" spc="20"/>
              <a:t>False</a:t>
            </a:r>
            <a:r>
              <a:rPr dirty="0" spc="105"/>
              <a:t> </a:t>
            </a:r>
            <a:r>
              <a:rPr dirty="0" spc="295"/>
              <a:t>=</a:t>
            </a:r>
            <a:r>
              <a:rPr dirty="0" spc="105"/>
              <a:t> </a:t>
            </a:r>
            <a:r>
              <a:rPr dirty="0" spc="5"/>
              <a:t>-1</a:t>
            </a: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012376" y="439176"/>
            <a:ext cx="252095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connected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5" name="object 3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43" y="1401292"/>
            <a:ext cx="2278380" cy="767080"/>
            <a:chOff x="342643" y="1401292"/>
            <a:chExt cx="2278380" cy="767080"/>
          </a:xfrm>
        </p:grpSpPr>
        <p:sp>
          <p:nvSpPr>
            <p:cNvPr id="4" name="object 4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30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791460">
              <a:lnSpc>
                <a:spcPct val="100000"/>
              </a:lnSpc>
              <a:spcBef>
                <a:spcPts val="90"/>
              </a:spcBef>
            </a:pPr>
            <a:r>
              <a:rPr dirty="0" spc="40"/>
              <a:t>For</a:t>
            </a:r>
            <a:r>
              <a:rPr dirty="0" spc="190"/>
              <a:t> </a:t>
            </a:r>
            <a:r>
              <a:rPr dirty="0" spc="30"/>
              <a:t>this</a:t>
            </a:r>
            <a:r>
              <a:rPr dirty="0" spc="190"/>
              <a:t> </a:t>
            </a:r>
            <a:r>
              <a:rPr dirty="0" spc="15"/>
              <a:t>discussion,</a:t>
            </a:r>
            <a:r>
              <a:rPr dirty="0" spc="210"/>
              <a:t> </a:t>
            </a:r>
            <a:r>
              <a:rPr dirty="0" spc="-50"/>
              <a:t>we</a:t>
            </a:r>
            <a:r>
              <a:rPr dirty="0" spc="190"/>
              <a:t> </a:t>
            </a:r>
            <a:r>
              <a:rPr dirty="0" spc="35"/>
              <a:t>will</a:t>
            </a:r>
            <a:r>
              <a:rPr dirty="0" spc="190"/>
              <a:t> </a:t>
            </a:r>
            <a:r>
              <a:rPr dirty="0"/>
              <a:t>assume</a:t>
            </a:r>
            <a:r>
              <a:rPr dirty="0" spc="190"/>
              <a:t> </a:t>
            </a:r>
            <a:r>
              <a:rPr dirty="0" spc="40"/>
              <a:t>True</a:t>
            </a:r>
          </a:p>
          <a:p>
            <a:pPr marL="2791460">
              <a:lnSpc>
                <a:spcPct val="100000"/>
              </a:lnSpc>
              <a:spcBef>
                <a:spcPts val="35"/>
              </a:spcBef>
            </a:pPr>
            <a:r>
              <a:rPr dirty="0" spc="295"/>
              <a:t>=</a:t>
            </a:r>
            <a:r>
              <a:rPr dirty="0" spc="105"/>
              <a:t> </a:t>
            </a:r>
            <a:r>
              <a:rPr dirty="0" spc="140"/>
              <a:t>+1</a:t>
            </a:r>
            <a:r>
              <a:rPr dirty="0" spc="105"/>
              <a:t> </a:t>
            </a:r>
            <a:r>
              <a:rPr dirty="0" spc="20"/>
              <a:t>and</a:t>
            </a:r>
            <a:r>
              <a:rPr dirty="0" spc="105"/>
              <a:t> </a:t>
            </a:r>
            <a:r>
              <a:rPr dirty="0" spc="20"/>
              <a:t>False</a:t>
            </a:r>
            <a:r>
              <a:rPr dirty="0" spc="105"/>
              <a:t> </a:t>
            </a:r>
            <a:r>
              <a:rPr dirty="0" spc="295"/>
              <a:t>=</a:t>
            </a:r>
            <a:r>
              <a:rPr dirty="0" spc="105"/>
              <a:t> </a:t>
            </a:r>
            <a:r>
              <a:rPr dirty="0" spc="5"/>
              <a:t>-1</a:t>
            </a: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999676" y="439176"/>
            <a:ext cx="2546350" cy="11722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254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connected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4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bias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(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-10416" sz="1200" spc="89">
                <a:latin typeface="Calibri"/>
                <a:cs typeface="Calibri"/>
              </a:rPr>
              <a:t>0</a:t>
            </a:r>
            <a:r>
              <a:rPr dirty="0" sz="1100" spc="60">
                <a:latin typeface="Calibri"/>
                <a:cs typeface="Calibri"/>
              </a:rPr>
              <a:t>)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each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5">
                <a:latin typeface="Calibri"/>
                <a:cs typeface="Calibri"/>
              </a:rPr>
              <a:t>-2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(i.e.,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">
                <a:latin typeface="Calibri"/>
                <a:cs typeface="Calibri"/>
              </a:rPr>
              <a:t>fire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weighted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2)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160576"/>
            <a:ext cx="63233" cy="6323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1849" y="850489"/>
            <a:ext cx="139722" cy="13972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42624" y="1401273"/>
            <a:ext cx="2278380" cy="334645"/>
            <a:chOff x="342624" y="1401273"/>
            <a:chExt cx="2278380" cy="334645"/>
          </a:xfrm>
        </p:grpSpPr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30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0972" y="1619207"/>
            <a:ext cx="1721485" cy="549275"/>
            <a:chOff x="620972" y="1619207"/>
            <a:chExt cx="1721485" cy="549275"/>
          </a:xfrm>
        </p:grpSpPr>
        <p:sp>
          <p:nvSpPr>
            <p:cNvPr id="15" name="object 15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791460">
              <a:lnSpc>
                <a:spcPct val="100000"/>
              </a:lnSpc>
              <a:spcBef>
                <a:spcPts val="90"/>
              </a:spcBef>
            </a:pPr>
            <a:r>
              <a:rPr dirty="0" spc="40"/>
              <a:t>For</a:t>
            </a:r>
            <a:r>
              <a:rPr dirty="0" spc="190"/>
              <a:t> </a:t>
            </a:r>
            <a:r>
              <a:rPr dirty="0" spc="30"/>
              <a:t>this</a:t>
            </a:r>
            <a:r>
              <a:rPr dirty="0" spc="190"/>
              <a:t> </a:t>
            </a:r>
            <a:r>
              <a:rPr dirty="0" spc="15"/>
              <a:t>discussion,</a:t>
            </a:r>
            <a:r>
              <a:rPr dirty="0" spc="210"/>
              <a:t> </a:t>
            </a:r>
            <a:r>
              <a:rPr dirty="0" spc="-50"/>
              <a:t>we</a:t>
            </a:r>
            <a:r>
              <a:rPr dirty="0" spc="190"/>
              <a:t> </a:t>
            </a:r>
            <a:r>
              <a:rPr dirty="0" spc="35"/>
              <a:t>will</a:t>
            </a:r>
            <a:r>
              <a:rPr dirty="0" spc="190"/>
              <a:t> </a:t>
            </a:r>
            <a:r>
              <a:rPr dirty="0"/>
              <a:t>assume</a:t>
            </a:r>
            <a:r>
              <a:rPr dirty="0" spc="190"/>
              <a:t> </a:t>
            </a:r>
            <a:r>
              <a:rPr dirty="0" spc="40"/>
              <a:t>True</a:t>
            </a:r>
          </a:p>
          <a:p>
            <a:pPr marL="2791460">
              <a:lnSpc>
                <a:spcPct val="100000"/>
              </a:lnSpc>
              <a:spcBef>
                <a:spcPts val="35"/>
              </a:spcBef>
            </a:pPr>
            <a:r>
              <a:rPr dirty="0" spc="295"/>
              <a:t>=</a:t>
            </a:r>
            <a:r>
              <a:rPr dirty="0" spc="105"/>
              <a:t> </a:t>
            </a:r>
            <a:r>
              <a:rPr dirty="0" spc="140"/>
              <a:t>+1</a:t>
            </a:r>
            <a:r>
              <a:rPr dirty="0" spc="105"/>
              <a:t> </a:t>
            </a:r>
            <a:r>
              <a:rPr dirty="0" spc="20"/>
              <a:t>and</a:t>
            </a:r>
            <a:r>
              <a:rPr dirty="0" spc="105"/>
              <a:t> </a:t>
            </a:r>
            <a:r>
              <a:rPr dirty="0" spc="20"/>
              <a:t>False</a:t>
            </a:r>
            <a:r>
              <a:rPr dirty="0" spc="105"/>
              <a:t> </a:t>
            </a:r>
            <a:r>
              <a:rPr dirty="0" spc="295"/>
              <a:t>=</a:t>
            </a:r>
            <a:r>
              <a:rPr dirty="0" spc="105"/>
              <a:t> </a:t>
            </a:r>
            <a:r>
              <a:rPr dirty="0" spc="5"/>
              <a:t>-1</a:t>
            </a:r>
          </a:p>
        </p:txBody>
      </p: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999676" y="439176"/>
            <a:ext cx="2546985" cy="17259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254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connected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4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  <a:p>
            <a:pPr algn="just" marL="25400" marR="18415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bias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(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-10416" sz="1200" spc="89">
                <a:latin typeface="Calibri"/>
                <a:cs typeface="Calibri"/>
              </a:rPr>
              <a:t>0</a:t>
            </a:r>
            <a:r>
              <a:rPr dirty="0" sz="1100" spc="60">
                <a:latin typeface="Calibri"/>
                <a:cs typeface="Calibri"/>
              </a:rPr>
              <a:t>)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each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5">
                <a:latin typeface="Calibri"/>
                <a:cs typeface="Calibri"/>
              </a:rPr>
              <a:t>-2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(i.e.,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">
                <a:latin typeface="Calibri"/>
                <a:cs typeface="Calibri"/>
              </a:rPr>
              <a:t>fire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weighted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2)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5">
                <a:latin typeface="Calibri"/>
                <a:cs typeface="Calibri"/>
              </a:rPr>
              <a:t>perceptrons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connected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>
                <a:latin typeface="Calibri"/>
                <a:cs typeface="Calibri"/>
              </a:rPr>
              <a:t>weights </a:t>
            </a:r>
            <a:r>
              <a:rPr dirty="0" sz="1100" spc="30">
                <a:latin typeface="Calibri"/>
                <a:cs typeface="Calibri"/>
              </a:rPr>
              <a:t>(which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learned)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1160576"/>
            <a:ext cx="63233" cy="6323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714754"/>
            <a:ext cx="63233" cy="63233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0" name="object 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30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0972" y="947126"/>
            <a:ext cx="1721485" cy="1221105"/>
            <a:chOff x="620972" y="947126"/>
            <a:chExt cx="1721485" cy="1221105"/>
          </a:xfrm>
        </p:grpSpPr>
        <p:sp>
          <p:nvSpPr>
            <p:cNvPr id="15" name="object 15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791460">
              <a:lnSpc>
                <a:spcPct val="100000"/>
              </a:lnSpc>
              <a:spcBef>
                <a:spcPts val="90"/>
              </a:spcBef>
            </a:pPr>
            <a:r>
              <a:rPr dirty="0" spc="40"/>
              <a:t>For</a:t>
            </a:r>
            <a:r>
              <a:rPr dirty="0" spc="190"/>
              <a:t> </a:t>
            </a:r>
            <a:r>
              <a:rPr dirty="0" spc="30"/>
              <a:t>this</a:t>
            </a:r>
            <a:r>
              <a:rPr dirty="0" spc="190"/>
              <a:t> </a:t>
            </a:r>
            <a:r>
              <a:rPr dirty="0" spc="15"/>
              <a:t>discussion,</a:t>
            </a:r>
            <a:r>
              <a:rPr dirty="0" spc="210"/>
              <a:t> </a:t>
            </a:r>
            <a:r>
              <a:rPr dirty="0" spc="-50"/>
              <a:t>we</a:t>
            </a:r>
            <a:r>
              <a:rPr dirty="0" spc="190"/>
              <a:t> </a:t>
            </a:r>
            <a:r>
              <a:rPr dirty="0" spc="35"/>
              <a:t>will</a:t>
            </a:r>
            <a:r>
              <a:rPr dirty="0" spc="190"/>
              <a:t> </a:t>
            </a:r>
            <a:r>
              <a:rPr dirty="0"/>
              <a:t>assume</a:t>
            </a:r>
            <a:r>
              <a:rPr dirty="0" spc="190"/>
              <a:t> </a:t>
            </a:r>
            <a:r>
              <a:rPr dirty="0" spc="40"/>
              <a:t>True</a:t>
            </a:r>
          </a:p>
          <a:p>
            <a:pPr marL="2791460">
              <a:lnSpc>
                <a:spcPct val="100000"/>
              </a:lnSpc>
              <a:spcBef>
                <a:spcPts val="35"/>
              </a:spcBef>
            </a:pPr>
            <a:r>
              <a:rPr dirty="0" spc="295"/>
              <a:t>=</a:t>
            </a:r>
            <a:r>
              <a:rPr dirty="0" spc="105"/>
              <a:t> </a:t>
            </a:r>
            <a:r>
              <a:rPr dirty="0" spc="140"/>
              <a:t>+1</a:t>
            </a:r>
            <a:r>
              <a:rPr dirty="0" spc="105"/>
              <a:t> </a:t>
            </a:r>
            <a:r>
              <a:rPr dirty="0" spc="20"/>
              <a:t>and</a:t>
            </a:r>
            <a:r>
              <a:rPr dirty="0" spc="105"/>
              <a:t> </a:t>
            </a:r>
            <a:r>
              <a:rPr dirty="0" spc="20"/>
              <a:t>False</a:t>
            </a:r>
            <a:r>
              <a:rPr dirty="0" spc="105"/>
              <a:t> </a:t>
            </a:r>
            <a:r>
              <a:rPr dirty="0" spc="295"/>
              <a:t>=</a:t>
            </a:r>
            <a:r>
              <a:rPr dirty="0" spc="105"/>
              <a:t> </a:t>
            </a:r>
            <a:r>
              <a:rPr dirty="0" spc="5"/>
              <a:t>-1</a:t>
            </a:r>
          </a:p>
        </p:txBody>
      </p:sp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999676" y="439176"/>
            <a:ext cx="2546985" cy="17259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254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connected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4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  <a:p>
            <a:pPr algn="just" marL="25400" marR="18415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bias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(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-10416" sz="1200" spc="89">
                <a:latin typeface="Calibri"/>
                <a:cs typeface="Calibri"/>
              </a:rPr>
              <a:t>0</a:t>
            </a:r>
            <a:r>
              <a:rPr dirty="0" sz="1100" spc="60">
                <a:latin typeface="Calibri"/>
                <a:cs typeface="Calibri"/>
              </a:rPr>
              <a:t>)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each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5">
                <a:latin typeface="Calibri"/>
                <a:cs typeface="Calibri"/>
              </a:rPr>
              <a:t>-2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(i.e.,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">
                <a:latin typeface="Calibri"/>
                <a:cs typeface="Calibri"/>
              </a:rPr>
              <a:t>fire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weighted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2)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5">
                <a:latin typeface="Calibri"/>
                <a:cs typeface="Calibri"/>
              </a:rPr>
              <a:t>perceptrons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connected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>
                <a:latin typeface="Calibri"/>
                <a:cs typeface="Calibri"/>
              </a:rPr>
              <a:t>weights </a:t>
            </a:r>
            <a:r>
              <a:rPr dirty="0" sz="1100" spc="30">
                <a:latin typeface="Calibri"/>
                <a:cs typeface="Calibri"/>
              </a:rPr>
              <a:t>(which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learned)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1160576"/>
            <a:ext cx="63233" cy="6323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714754"/>
            <a:ext cx="63233" cy="63233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8" name="object 4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30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0048" y="1124493"/>
            <a:ext cx="883919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374650" algn="l"/>
                <a:tab pos="68199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0972" y="947126"/>
            <a:ext cx="1721485" cy="1221105"/>
            <a:chOff x="620972" y="947126"/>
            <a:chExt cx="1721485" cy="1221105"/>
          </a:xfrm>
        </p:grpSpPr>
        <p:sp>
          <p:nvSpPr>
            <p:cNvPr id="17" name="object 17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791460">
              <a:lnSpc>
                <a:spcPct val="100000"/>
              </a:lnSpc>
              <a:spcBef>
                <a:spcPts val="90"/>
              </a:spcBef>
            </a:pPr>
            <a:r>
              <a:rPr dirty="0" spc="40"/>
              <a:t>For</a:t>
            </a:r>
            <a:r>
              <a:rPr dirty="0" spc="190"/>
              <a:t> </a:t>
            </a:r>
            <a:r>
              <a:rPr dirty="0" spc="30"/>
              <a:t>this</a:t>
            </a:r>
            <a:r>
              <a:rPr dirty="0" spc="190"/>
              <a:t> </a:t>
            </a:r>
            <a:r>
              <a:rPr dirty="0" spc="15"/>
              <a:t>discussion,</a:t>
            </a:r>
            <a:r>
              <a:rPr dirty="0" spc="210"/>
              <a:t> </a:t>
            </a:r>
            <a:r>
              <a:rPr dirty="0" spc="-50"/>
              <a:t>we</a:t>
            </a:r>
            <a:r>
              <a:rPr dirty="0" spc="190"/>
              <a:t> </a:t>
            </a:r>
            <a:r>
              <a:rPr dirty="0" spc="35"/>
              <a:t>will</a:t>
            </a:r>
            <a:r>
              <a:rPr dirty="0" spc="190"/>
              <a:t> </a:t>
            </a:r>
            <a:r>
              <a:rPr dirty="0"/>
              <a:t>assume</a:t>
            </a:r>
            <a:r>
              <a:rPr dirty="0" spc="190"/>
              <a:t> </a:t>
            </a:r>
            <a:r>
              <a:rPr dirty="0" spc="40"/>
              <a:t>True</a:t>
            </a:r>
          </a:p>
          <a:p>
            <a:pPr marL="2791460">
              <a:lnSpc>
                <a:spcPct val="100000"/>
              </a:lnSpc>
              <a:spcBef>
                <a:spcPts val="35"/>
              </a:spcBef>
            </a:pPr>
            <a:r>
              <a:rPr dirty="0" spc="295"/>
              <a:t>=</a:t>
            </a:r>
            <a:r>
              <a:rPr dirty="0" spc="105"/>
              <a:t> </a:t>
            </a:r>
            <a:r>
              <a:rPr dirty="0" spc="140"/>
              <a:t>+1</a:t>
            </a:r>
            <a:r>
              <a:rPr dirty="0" spc="105"/>
              <a:t> </a:t>
            </a:r>
            <a:r>
              <a:rPr dirty="0" spc="20"/>
              <a:t>and</a:t>
            </a:r>
            <a:r>
              <a:rPr dirty="0" spc="105"/>
              <a:t> </a:t>
            </a:r>
            <a:r>
              <a:rPr dirty="0" spc="20"/>
              <a:t>False</a:t>
            </a:r>
            <a:r>
              <a:rPr dirty="0" spc="105"/>
              <a:t> </a:t>
            </a:r>
            <a:r>
              <a:rPr dirty="0" spc="295"/>
              <a:t>=</a:t>
            </a:r>
            <a:r>
              <a:rPr dirty="0" spc="105"/>
              <a:t> </a:t>
            </a:r>
            <a:r>
              <a:rPr dirty="0" spc="5"/>
              <a:t>-1</a:t>
            </a:r>
          </a:p>
        </p:txBody>
      </p:sp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999676" y="439176"/>
            <a:ext cx="2546985" cy="17259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254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connected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4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  <a:p>
            <a:pPr algn="just" marL="25400" marR="18415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bias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(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-10416" sz="1200" spc="89">
                <a:latin typeface="Calibri"/>
                <a:cs typeface="Calibri"/>
              </a:rPr>
              <a:t>0</a:t>
            </a:r>
            <a:r>
              <a:rPr dirty="0" sz="1100" spc="60">
                <a:latin typeface="Calibri"/>
                <a:cs typeface="Calibri"/>
              </a:rPr>
              <a:t>)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each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5">
                <a:latin typeface="Calibri"/>
                <a:cs typeface="Calibri"/>
              </a:rPr>
              <a:t>-2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(i.e.,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">
                <a:latin typeface="Calibri"/>
                <a:cs typeface="Calibri"/>
              </a:rPr>
              <a:t>fire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weighted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2)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5">
                <a:latin typeface="Calibri"/>
                <a:cs typeface="Calibri"/>
              </a:rPr>
              <a:t>perceptrons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connected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>
                <a:latin typeface="Calibri"/>
                <a:cs typeface="Calibri"/>
              </a:rPr>
              <a:t>weights </a:t>
            </a:r>
            <a:r>
              <a:rPr dirty="0" sz="1100" spc="30">
                <a:latin typeface="Calibri"/>
                <a:cs typeface="Calibri"/>
              </a:rPr>
              <a:t>(which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learned)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1160576"/>
            <a:ext cx="63233" cy="6323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714754"/>
            <a:ext cx="63233" cy="63233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30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0048" y="1124493"/>
            <a:ext cx="883919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374650" algn="l"/>
                <a:tab pos="68199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0972" y="679166"/>
            <a:ext cx="1721485" cy="1489075"/>
            <a:chOff x="620972" y="679166"/>
            <a:chExt cx="1721485" cy="1489075"/>
          </a:xfrm>
        </p:grpSpPr>
        <p:sp>
          <p:nvSpPr>
            <p:cNvPr id="18" name="object 18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 indent="4572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791460">
              <a:lnSpc>
                <a:spcPct val="100000"/>
              </a:lnSpc>
              <a:spcBef>
                <a:spcPts val="90"/>
              </a:spcBef>
            </a:pPr>
            <a:r>
              <a:rPr dirty="0" spc="40"/>
              <a:t>For</a:t>
            </a:r>
            <a:r>
              <a:rPr dirty="0" spc="190"/>
              <a:t> </a:t>
            </a:r>
            <a:r>
              <a:rPr dirty="0" spc="30"/>
              <a:t>this</a:t>
            </a:r>
            <a:r>
              <a:rPr dirty="0" spc="190"/>
              <a:t> </a:t>
            </a:r>
            <a:r>
              <a:rPr dirty="0" spc="15"/>
              <a:t>discussion,</a:t>
            </a:r>
            <a:r>
              <a:rPr dirty="0" spc="210"/>
              <a:t> </a:t>
            </a:r>
            <a:r>
              <a:rPr dirty="0" spc="-50"/>
              <a:t>we</a:t>
            </a:r>
            <a:r>
              <a:rPr dirty="0" spc="190"/>
              <a:t> </a:t>
            </a:r>
            <a:r>
              <a:rPr dirty="0" spc="35"/>
              <a:t>will</a:t>
            </a:r>
            <a:r>
              <a:rPr dirty="0" spc="190"/>
              <a:t> </a:t>
            </a:r>
            <a:r>
              <a:rPr dirty="0"/>
              <a:t>assume</a:t>
            </a:r>
            <a:r>
              <a:rPr dirty="0" spc="190"/>
              <a:t> </a:t>
            </a:r>
            <a:r>
              <a:rPr dirty="0" spc="40"/>
              <a:t>True</a:t>
            </a:r>
          </a:p>
          <a:p>
            <a:pPr marL="2791460">
              <a:lnSpc>
                <a:spcPct val="100000"/>
              </a:lnSpc>
              <a:spcBef>
                <a:spcPts val="35"/>
              </a:spcBef>
            </a:pPr>
            <a:r>
              <a:rPr dirty="0" spc="295"/>
              <a:t>=</a:t>
            </a:r>
            <a:r>
              <a:rPr dirty="0" spc="105"/>
              <a:t> </a:t>
            </a:r>
            <a:r>
              <a:rPr dirty="0" spc="140"/>
              <a:t>+1</a:t>
            </a:r>
            <a:r>
              <a:rPr dirty="0" spc="105"/>
              <a:t> </a:t>
            </a:r>
            <a:r>
              <a:rPr dirty="0" spc="20"/>
              <a:t>and</a:t>
            </a:r>
            <a:r>
              <a:rPr dirty="0" spc="105"/>
              <a:t> </a:t>
            </a:r>
            <a:r>
              <a:rPr dirty="0" spc="20"/>
              <a:t>False</a:t>
            </a:r>
            <a:r>
              <a:rPr dirty="0" spc="105"/>
              <a:t> </a:t>
            </a:r>
            <a:r>
              <a:rPr dirty="0" spc="295"/>
              <a:t>=</a:t>
            </a:r>
            <a:r>
              <a:rPr dirty="0" spc="105"/>
              <a:t> </a:t>
            </a:r>
            <a:r>
              <a:rPr dirty="0" spc="5"/>
              <a:t>-1</a:t>
            </a:r>
          </a:p>
        </p:txBody>
      </p:sp>
      <p:pic>
        <p:nvPicPr>
          <p:cNvPr id="47" name="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568439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999676" y="439176"/>
            <a:ext cx="2546985" cy="21082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254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consider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35">
                <a:latin typeface="Calibri"/>
                <a:cs typeface="Calibri"/>
              </a:rPr>
              <a:t>input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connected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15">
                <a:latin typeface="Calibri"/>
                <a:cs typeface="Calibri"/>
              </a:rPr>
              <a:t>4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specific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  <a:p>
            <a:pPr algn="just" marL="25400" marR="18415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bias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(</a:t>
            </a:r>
            <a:r>
              <a:rPr dirty="0" sz="1100" spc="60" i="1">
                <a:latin typeface="Calibri"/>
                <a:cs typeface="Calibri"/>
              </a:rPr>
              <a:t>w</a:t>
            </a:r>
            <a:r>
              <a:rPr dirty="0" baseline="-10416" sz="1200" spc="89">
                <a:latin typeface="Calibri"/>
                <a:cs typeface="Calibri"/>
              </a:rPr>
              <a:t>0</a:t>
            </a:r>
            <a:r>
              <a:rPr dirty="0" sz="1100" spc="60">
                <a:latin typeface="Calibri"/>
                <a:cs typeface="Calibri"/>
              </a:rPr>
              <a:t>)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each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5">
                <a:latin typeface="Calibri"/>
                <a:cs typeface="Calibri"/>
              </a:rPr>
              <a:t>-2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(i.e.,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">
                <a:latin typeface="Calibri"/>
                <a:cs typeface="Calibri"/>
              </a:rPr>
              <a:t>fire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weighted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sum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15">
                <a:latin typeface="Lucida Sans Unicode"/>
                <a:cs typeface="Lucida Sans Unicode"/>
              </a:rPr>
              <a:t> </a:t>
            </a:r>
            <a:r>
              <a:rPr dirty="0" sz="1100" spc="35">
                <a:latin typeface="Calibri"/>
                <a:cs typeface="Calibri"/>
              </a:rPr>
              <a:t>2)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these </a:t>
            </a:r>
            <a:r>
              <a:rPr dirty="0" sz="1100" spc="5">
                <a:latin typeface="Calibri"/>
                <a:cs typeface="Calibri"/>
              </a:rPr>
              <a:t>perceptrons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connected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>
                <a:latin typeface="Calibri"/>
                <a:cs typeface="Calibri"/>
              </a:rPr>
              <a:t>weights </a:t>
            </a:r>
            <a:r>
              <a:rPr dirty="0" sz="1100" spc="30">
                <a:latin typeface="Calibri"/>
                <a:cs typeface="Calibri"/>
              </a:rPr>
              <a:t>(which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learned)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295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85" i="1">
                <a:latin typeface="Calibri"/>
                <a:cs typeface="Calibri"/>
              </a:rPr>
              <a:t>y</a:t>
            </a:r>
            <a:r>
              <a:rPr dirty="0" sz="1100" spc="85">
                <a:latin typeface="Calibri"/>
                <a:cs typeface="Calibri"/>
              </a:rPr>
              <a:t>)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78471"/>
            <a:ext cx="63233" cy="6323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1160576"/>
            <a:ext cx="63233" cy="6323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714754"/>
            <a:ext cx="63233" cy="6323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2268931"/>
            <a:ext cx="63233" cy="63233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4" name="object 5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0048" y="1124493"/>
            <a:ext cx="883919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374650" algn="l"/>
                <a:tab pos="68199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0972" y="679166"/>
            <a:ext cx="1721485" cy="1489075"/>
            <a:chOff x="620972" y="679166"/>
            <a:chExt cx="1721485" cy="1489075"/>
          </a:xfrm>
        </p:grpSpPr>
        <p:sp>
          <p:nvSpPr>
            <p:cNvPr id="17" name="object 17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2735287" y="4634"/>
            <a:ext cx="93853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20" b="1">
                <a:latin typeface="Calibri"/>
                <a:cs typeface="Calibri"/>
              </a:rPr>
              <a:t>T</a:t>
            </a:r>
            <a:r>
              <a:rPr dirty="0" spc="80" b="1">
                <a:latin typeface="Calibri"/>
                <a:cs typeface="Calibri"/>
              </a:rPr>
              <a:t>erminology:</a:t>
            </a:r>
          </a:p>
        </p:txBody>
      </p:sp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30015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3012376" y="214666"/>
            <a:ext cx="1871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8" name="object 4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0048" y="1124493"/>
            <a:ext cx="883919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374650" algn="l"/>
                <a:tab pos="68199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0972" y="679166"/>
            <a:ext cx="1721485" cy="1489075"/>
            <a:chOff x="620972" y="679166"/>
            <a:chExt cx="1721485" cy="1489075"/>
          </a:xfrm>
        </p:grpSpPr>
        <p:sp>
          <p:nvSpPr>
            <p:cNvPr id="17" name="object 17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2735287" y="4634"/>
            <a:ext cx="93853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20" b="1">
                <a:latin typeface="Calibri"/>
                <a:cs typeface="Calibri"/>
              </a:rPr>
              <a:t>T</a:t>
            </a:r>
            <a:r>
              <a:rPr dirty="0" spc="80" b="1">
                <a:latin typeface="Calibri"/>
                <a:cs typeface="Calibri"/>
              </a:rPr>
              <a:t>erminology:</a:t>
            </a:r>
          </a:p>
        </p:txBody>
      </p:sp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30015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3012376" y="214666"/>
            <a:ext cx="1871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510184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986976" y="424699"/>
            <a:ext cx="257175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y</a:t>
            </a:r>
            <a:r>
              <a:rPr dirty="0" sz="1100" spc="-10">
                <a:latin typeface="Calibri"/>
                <a:cs typeface="Calibri"/>
              </a:rPr>
              <a:t>er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 spc="-40">
                <a:latin typeface="Calibri"/>
                <a:cs typeface="Calibri"/>
              </a:rPr>
              <a:t>n</a:t>
            </a:r>
            <a:r>
              <a:rPr dirty="0" sz="1100" spc="35">
                <a:latin typeface="Calibri"/>
                <a:cs typeface="Calibri"/>
              </a:rPr>
              <a:t>taining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</a:t>
            </a:r>
            <a:r>
              <a:rPr dirty="0" sz="1100" spc="35">
                <a:latin typeface="Calibri"/>
                <a:cs typeface="Calibri"/>
              </a:rPr>
              <a:t>p</a:t>
            </a:r>
            <a:r>
              <a:rPr dirty="0" sz="1100" spc="25">
                <a:latin typeface="Calibri"/>
                <a:cs typeface="Calibri"/>
              </a:rPr>
              <a:t>uts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input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0048" y="1124493"/>
            <a:ext cx="883919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374650" algn="l"/>
                <a:tab pos="68199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0972" y="679166"/>
            <a:ext cx="1721485" cy="1489075"/>
            <a:chOff x="620972" y="679166"/>
            <a:chExt cx="1721485" cy="1489075"/>
          </a:xfrm>
        </p:grpSpPr>
        <p:sp>
          <p:nvSpPr>
            <p:cNvPr id="17" name="object 17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2735287" y="4634"/>
            <a:ext cx="93853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20" b="1">
                <a:latin typeface="Calibri"/>
                <a:cs typeface="Calibri"/>
              </a:rPr>
              <a:t>T</a:t>
            </a:r>
            <a:r>
              <a:rPr dirty="0" spc="80" b="1">
                <a:latin typeface="Calibri"/>
                <a:cs typeface="Calibri"/>
              </a:rPr>
              <a:t>erminology:</a:t>
            </a:r>
          </a:p>
        </p:txBody>
      </p:sp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30015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3012376" y="214666"/>
            <a:ext cx="1871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510184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986976" y="424699"/>
            <a:ext cx="257175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y</a:t>
            </a:r>
            <a:r>
              <a:rPr dirty="0" sz="1100" spc="-10">
                <a:latin typeface="Calibri"/>
                <a:cs typeface="Calibri"/>
              </a:rPr>
              <a:t>er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 spc="-40">
                <a:latin typeface="Calibri"/>
                <a:cs typeface="Calibri"/>
              </a:rPr>
              <a:t>n</a:t>
            </a:r>
            <a:r>
              <a:rPr dirty="0" sz="1100" spc="35">
                <a:latin typeface="Calibri"/>
                <a:cs typeface="Calibri"/>
              </a:rPr>
              <a:t>taining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</a:t>
            </a:r>
            <a:r>
              <a:rPr dirty="0" sz="1100" spc="35">
                <a:latin typeface="Calibri"/>
                <a:cs typeface="Calibri"/>
              </a:rPr>
              <a:t>p</a:t>
            </a:r>
            <a:r>
              <a:rPr dirty="0" sz="1100" spc="25">
                <a:latin typeface="Calibri"/>
                <a:cs typeface="Calibri"/>
              </a:rPr>
              <a:t>uts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input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middle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hidden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892289"/>
            <a:ext cx="63233" cy="63233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1" name="object 5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0048" y="1124493"/>
            <a:ext cx="883919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374650" algn="l"/>
                <a:tab pos="68199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0972" y="679166"/>
            <a:ext cx="1721485" cy="1489075"/>
            <a:chOff x="620972" y="679166"/>
            <a:chExt cx="1721485" cy="1489075"/>
          </a:xfrm>
        </p:grpSpPr>
        <p:sp>
          <p:nvSpPr>
            <p:cNvPr id="17" name="object 17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2735287" y="4634"/>
            <a:ext cx="93853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20" b="1">
                <a:latin typeface="Calibri"/>
                <a:cs typeface="Calibri"/>
              </a:rPr>
              <a:t>T</a:t>
            </a:r>
            <a:r>
              <a:rPr dirty="0" spc="80" b="1">
                <a:latin typeface="Calibri"/>
                <a:cs typeface="Calibri"/>
              </a:rPr>
              <a:t>erminology:</a:t>
            </a:r>
          </a:p>
        </p:txBody>
      </p:sp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300151"/>
            <a:ext cx="63233" cy="6323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3012376" y="214666"/>
            <a:ext cx="1871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510184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986976" y="424699"/>
            <a:ext cx="257175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y</a:t>
            </a:r>
            <a:r>
              <a:rPr dirty="0" sz="1100" spc="-10">
                <a:latin typeface="Calibri"/>
                <a:cs typeface="Calibri"/>
              </a:rPr>
              <a:t>er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 spc="-40">
                <a:latin typeface="Calibri"/>
                <a:cs typeface="Calibri"/>
              </a:rPr>
              <a:t>n</a:t>
            </a:r>
            <a:r>
              <a:rPr dirty="0" sz="1100" spc="35">
                <a:latin typeface="Calibri"/>
                <a:cs typeface="Calibri"/>
              </a:rPr>
              <a:t>taining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</a:t>
            </a:r>
            <a:r>
              <a:rPr dirty="0" sz="1100" spc="35">
                <a:latin typeface="Calibri"/>
                <a:cs typeface="Calibri"/>
              </a:rPr>
              <a:t>p</a:t>
            </a:r>
            <a:r>
              <a:rPr dirty="0" sz="1100" spc="25">
                <a:latin typeface="Calibri"/>
                <a:cs typeface="Calibri"/>
              </a:rPr>
              <a:t>uts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input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middle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hidden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final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output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892289"/>
            <a:ext cx="63233" cy="6323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92577" y="1274394"/>
            <a:ext cx="63233" cy="63233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2" name="object 5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953248"/>
            <a:ext cx="5193030" cy="874394"/>
            <a:chOff x="309193" y="953248"/>
            <a:chExt cx="5193030" cy="874394"/>
          </a:xfrm>
        </p:grpSpPr>
        <p:sp>
          <p:nvSpPr>
            <p:cNvPr id="3" name="object 3"/>
            <p:cNvSpPr/>
            <p:nvPr/>
          </p:nvSpPr>
          <p:spPr>
            <a:xfrm>
              <a:off x="309193" y="953248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69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1119200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72562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712924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997483"/>
              <a:ext cx="50742" cy="7281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163470"/>
              <a:ext cx="5142230" cy="613410"/>
            </a:xfrm>
            <a:custGeom>
              <a:avLst/>
              <a:gdLst/>
              <a:ahLst/>
              <a:cxnLst/>
              <a:rect l="l" t="t" r="r" b="b"/>
              <a:pathLst>
                <a:path w="5142230" h="613410">
                  <a:moveTo>
                    <a:pt x="5141666" y="0"/>
                  </a:moveTo>
                  <a:lnTo>
                    <a:pt x="0" y="0"/>
                  </a:lnTo>
                  <a:lnTo>
                    <a:pt x="0" y="562155"/>
                  </a:lnTo>
                  <a:lnTo>
                    <a:pt x="4008" y="581879"/>
                  </a:lnTo>
                  <a:lnTo>
                    <a:pt x="14922" y="598032"/>
                  </a:lnTo>
                  <a:lnTo>
                    <a:pt x="31075" y="608946"/>
                  </a:lnTo>
                  <a:lnTo>
                    <a:pt x="50800" y="612955"/>
                  </a:lnTo>
                  <a:lnTo>
                    <a:pt x="5090865" y="612955"/>
                  </a:lnTo>
                  <a:lnTo>
                    <a:pt x="5110590" y="608946"/>
                  </a:lnTo>
                  <a:lnTo>
                    <a:pt x="5126743" y="598032"/>
                  </a:lnTo>
                  <a:lnTo>
                    <a:pt x="5137657" y="581879"/>
                  </a:lnTo>
                  <a:lnTo>
                    <a:pt x="5141666" y="56215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1035577"/>
              <a:ext cx="0" cy="709295"/>
            </a:xfrm>
            <a:custGeom>
              <a:avLst/>
              <a:gdLst/>
              <a:ahLst/>
              <a:cxnLst/>
              <a:rect l="l" t="t" r="r" b="b"/>
              <a:pathLst>
                <a:path w="0" h="709294">
                  <a:moveTo>
                    <a:pt x="0" y="70909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10228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10101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9974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219238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429270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639303"/>
              <a:ext cx="63233" cy="6323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47294" y="905139"/>
            <a:ext cx="5065395" cy="8407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35">
                <a:solidFill>
                  <a:srgbClr val="3333B2"/>
                </a:solidFill>
                <a:latin typeface="Calibri"/>
                <a:cs typeface="Calibri"/>
              </a:rPr>
              <a:t>Disclaimer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235"/>
              </a:spcBef>
            </a:pPr>
            <a:r>
              <a:rPr dirty="0" sz="1100" spc="114">
                <a:latin typeface="Calibri"/>
                <a:cs typeface="Calibri"/>
              </a:rPr>
              <a:t>I </a:t>
            </a:r>
            <a:r>
              <a:rPr dirty="0" sz="1100" spc="15">
                <a:latin typeface="Calibri"/>
                <a:cs typeface="Calibri"/>
              </a:rPr>
              <a:t>understand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very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little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brain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works!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25299"/>
              </a:lnSpc>
            </a:pPr>
            <a:r>
              <a:rPr dirty="0" sz="1100" spc="60">
                <a:latin typeface="Calibri"/>
                <a:cs typeface="Calibri"/>
              </a:rPr>
              <a:t>What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 spc="-10">
                <a:latin typeface="Calibri"/>
                <a:cs typeface="Calibri"/>
              </a:rPr>
              <a:t>saw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far </a:t>
            </a:r>
            <a:r>
              <a:rPr dirty="0" sz="1100" spc="20">
                <a:latin typeface="Calibri"/>
                <a:cs typeface="Calibri"/>
              </a:rPr>
              <a:t>is an </a:t>
            </a:r>
            <a:r>
              <a:rPr dirty="0" sz="1100" spc="10">
                <a:latin typeface="Calibri"/>
                <a:cs typeface="Calibri"/>
              </a:rPr>
              <a:t>overly </a:t>
            </a:r>
            <a:r>
              <a:rPr dirty="0" sz="1100" spc="15">
                <a:latin typeface="Calibri"/>
                <a:cs typeface="Calibri"/>
              </a:rPr>
              <a:t>simplified </a:t>
            </a:r>
            <a:r>
              <a:rPr dirty="0" sz="1100" spc="25">
                <a:latin typeface="Calibri"/>
                <a:cs typeface="Calibri"/>
              </a:rPr>
              <a:t>explanation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how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0">
                <a:latin typeface="Calibri"/>
                <a:cs typeface="Calibri"/>
              </a:rPr>
              <a:t>brain </a:t>
            </a:r>
            <a:r>
              <a:rPr dirty="0" sz="1100" spc="-5">
                <a:latin typeface="Calibri"/>
                <a:cs typeface="Calibri"/>
              </a:rPr>
              <a:t>works!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But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explanation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suffices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purpose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course!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10</a:t>
            </a:r>
            <a:r>
              <a:rPr dirty="0" spc="75"/>
              <a:t>/1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3965" y="1124493"/>
            <a:ext cx="940435" cy="273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6680">
              <a:lnSpc>
                <a:spcPts val="955"/>
              </a:lnSpc>
              <a:spcBef>
                <a:spcPts val="130"/>
              </a:spcBef>
              <a:tabLst>
                <a:tab pos="430530" algn="l"/>
                <a:tab pos="73850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ts val="955"/>
              </a:lnSpc>
              <a:tabLst>
                <a:tab pos="698500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0972" y="679166"/>
            <a:ext cx="1721485" cy="1489075"/>
            <a:chOff x="620972" y="679166"/>
            <a:chExt cx="1721485" cy="1489075"/>
          </a:xfrm>
        </p:grpSpPr>
        <p:sp>
          <p:nvSpPr>
            <p:cNvPr id="21" name="object 21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2735287" y="4634"/>
            <a:ext cx="93853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20" b="1">
                <a:latin typeface="Calibri"/>
                <a:cs typeface="Calibri"/>
              </a:rPr>
              <a:t>T</a:t>
            </a:r>
            <a:r>
              <a:rPr dirty="0" spc="80" b="1">
                <a:latin typeface="Calibri"/>
                <a:cs typeface="Calibri"/>
              </a:rPr>
              <a:t>erminology:</a:t>
            </a: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300151"/>
            <a:ext cx="63233" cy="6323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3012376" y="214666"/>
            <a:ext cx="1871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510184"/>
            <a:ext cx="63233" cy="63233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2986976" y="424699"/>
            <a:ext cx="2571750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y</a:t>
            </a:r>
            <a:r>
              <a:rPr dirty="0" sz="1100" spc="-10">
                <a:latin typeface="Calibri"/>
                <a:cs typeface="Calibri"/>
              </a:rPr>
              <a:t>er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 spc="-40">
                <a:latin typeface="Calibri"/>
                <a:cs typeface="Calibri"/>
              </a:rPr>
              <a:t>n</a:t>
            </a:r>
            <a:r>
              <a:rPr dirty="0" sz="1100" spc="35">
                <a:latin typeface="Calibri"/>
                <a:cs typeface="Calibri"/>
              </a:rPr>
              <a:t>taining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</a:t>
            </a:r>
            <a:r>
              <a:rPr dirty="0" sz="1100" spc="35">
                <a:latin typeface="Calibri"/>
                <a:cs typeface="Calibri"/>
              </a:rPr>
              <a:t>p</a:t>
            </a:r>
            <a:r>
              <a:rPr dirty="0" sz="1100" spc="25">
                <a:latin typeface="Calibri"/>
                <a:cs typeface="Calibri"/>
              </a:rPr>
              <a:t>uts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input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middle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hidden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final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output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1115">
              <a:lnSpc>
                <a:spcPct val="102699"/>
              </a:lnSpc>
              <a:spcBef>
                <a:spcPts val="29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outputs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y</a:t>
            </a:r>
            <a:r>
              <a:rPr dirty="0" sz="1100" spc="-10">
                <a:latin typeface="Calibri"/>
                <a:cs typeface="Calibri"/>
              </a:rPr>
              <a:t>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denoted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</a:t>
            </a:r>
            <a:r>
              <a:rPr dirty="0" sz="1100" spc="75">
                <a:latin typeface="Calibri"/>
                <a:cs typeface="Calibri"/>
              </a:rPr>
              <a:t>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h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h</a:t>
            </a:r>
            <a:r>
              <a:rPr dirty="0" baseline="-10416" sz="1200" spc="9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h</a:t>
            </a:r>
            <a:r>
              <a:rPr dirty="0" baseline="-10416" sz="1200" spc="22">
                <a:latin typeface="Calibri"/>
                <a:cs typeface="Calibri"/>
              </a:rPr>
              <a:t>4</a:t>
            </a:r>
            <a:endParaRPr baseline="-10416"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892289"/>
            <a:ext cx="63233" cy="6323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92577" y="1274394"/>
            <a:ext cx="63233" cy="632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1656499"/>
            <a:ext cx="63233" cy="63233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7" name="object 5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3965" y="1124493"/>
            <a:ext cx="940435" cy="273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6680">
              <a:lnSpc>
                <a:spcPts val="955"/>
              </a:lnSpc>
              <a:spcBef>
                <a:spcPts val="130"/>
              </a:spcBef>
              <a:tabLst>
                <a:tab pos="430530" algn="l"/>
                <a:tab pos="73850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ts val="955"/>
              </a:lnSpc>
              <a:tabLst>
                <a:tab pos="698500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0972" y="679166"/>
            <a:ext cx="1721485" cy="1489075"/>
            <a:chOff x="620972" y="679166"/>
            <a:chExt cx="1721485" cy="1489075"/>
          </a:xfrm>
        </p:grpSpPr>
        <p:sp>
          <p:nvSpPr>
            <p:cNvPr id="21" name="object 21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2735287" y="4634"/>
            <a:ext cx="93853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20" b="1">
                <a:latin typeface="Calibri"/>
                <a:cs typeface="Calibri"/>
              </a:rPr>
              <a:t>T</a:t>
            </a:r>
            <a:r>
              <a:rPr dirty="0" spc="80" b="1">
                <a:latin typeface="Calibri"/>
                <a:cs typeface="Calibri"/>
              </a:rPr>
              <a:t>erminology:</a:t>
            </a: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300151"/>
            <a:ext cx="63233" cy="6323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3012376" y="214666"/>
            <a:ext cx="18719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contains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510184"/>
            <a:ext cx="63233" cy="63233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2986976" y="424699"/>
            <a:ext cx="2571750" cy="18923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y</a:t>
            </a:r>
            <a:r>
              <a:rPr dirty="0" sz="1100" spc="-10">
                <a:latin typeface="Calibri"/>
                <a:cs typeface="Calibri"/>
              </a:rPr>
              <a:t>er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 spc="-40">
                <a:latin typeface="Calibri"/>
                <a:cs typeface="Calibri"/>
              </a:rPr>
              <a:t>n</a:t>
            </a:r>
            <a:r>
              <a:rPr dirty="0" sz="1100" spc="35">
                <a:latin typeface="Calibri"/>
                <a:cs typeface="Calibri"/>
              </a:rPr>
              <a:t>taining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</a:t>
            </a:r>
            <a:r>
              <a:rPr dirty="0" sz="1100" spc="35">
                <a:latin typeface="Calibri"/>
                <a:cs typeface="Calibri"/>
              </a:rPr>
              <a:t>p</a:t>
            </a:r>
            <a:r>
              <a:rPr dirty="0" sz="1100" spc="25">
                <a:latin typeface="Calibri"/>
                <a:cs typeface="Calibri"/>
              </a:rPr>
              <a:t>uts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input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middle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hidden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final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output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1115">
              <a:lnSpc>
                <a:spcPct val="102699"/>
              </a:lnSpc>
              <a:spcBef>
                <a:spcPts val="29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outputs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y</a:t>
            </a:r>
            <a:r>
              <a:rPr dirty="0" sz="1100" spc="-10">
                <a:latin typeface="Calibri"/>
                <a:cs typeface="Calibri"/>
              </a:rPr>
              <a:t>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denoted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</a:t>
            </a:r>
            <a:r>
              <a:rPr dirty="0" sz="1100" spc="75">
                <a:latin typeface="Calibri"/>
                <a:cs typeface="Calibri"/>
              </a:rPr>
              <a:t>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h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h</a:t>
            </a:r>
            <a:r>
              <a:rPr dirty="0" baseline="-10416" sz="1200" spc="9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h</a:t>
            </a:r>
            <a:r>
              <a:rPr dirty="0" baseline="-10416" sz="1200" spc="22">
                <a:latin typeface="Calibri"/>
                <a:cs typeface="Calibri"/>
              </a:rPr>
              <a:t>4</a:t>
            </a:r>
            <a:endParaRPr baseline="-10416" sz="12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blue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edges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892289"/>
            <a:ext cx="63233" cy="6323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92577" y="1274394"/>
            <a:ext cx="63233" cy="632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1656499"/>
            <a:ext cx="63233" cy="6323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2038604"/>
            <a:ext cx="63233" cy="63233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8" name="object 5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3965" y="1124493"/>
            <a:ext cx="940435" cy="273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6680">
              <a:lnSpc>
                <a:spcPts val="955"/>
              </a:lnSpc>
              <a:spcBef>
                <a:spcPts val="130"/>
              </a:spcBef>
              <a:tabLst>
                <a:tab pos="430530" algn="l"/>
                <a:tab pos="73850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ts val="955"/>
              </a:lnSpc>
              <a:tabLst>
                <a:tab pos="698500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0972" y="679166"/>
            <a:ext cx="1721485" cy="1489075"/>
            <a:chOff x="620972" y="679166"/>
            <a:chExt cx="1721485" cy="1489075"/>
          </a:xfrm>
        </p:grpSpPr>
        <p:sp>
          <p:nvSpPr>
            <p:cNvPr id="21" name="object 21"/>
            <p:cNvSpPr/>
            <p:nvPr/>
          </p:nvSpPr>
          <p:spPr>
            <a:xfrm>
              <a:off x="634644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7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72" y="1679622"/>
              <a:ext cx="65994" cy="659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67736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1031464" y="51578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3210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57714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18205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82646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443066" y="443040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973" y="1679622"/>
              <a:ext cx="65994" cy="659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37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463" y="1679622"/>
              <a:ext cx="65994" cy="659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05715" y="1745043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w="0" h="391794">
                  <a:moveTo>
                    <a:pt x="0" y="39129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66206" y="1739982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1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8721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90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82856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32498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4" h="432434">
                  <a:moveTo>
                    <a:pt x="0" y="431876"/>
                  </a:moveTo>
                  <a:lnTo>
                    <a:pt x="21593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410638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59"/>
                  </a:moveTo>
                  <a:lnTo>
                    <a:pt x="12740" y="11161"/>
                  </a:lnTo>
                  <a:lnTo>
                    <a:pt x="23383" y="9449"/>
                  </a:lnTo>
                  <a:lnTo>
                    <a:pt x="32067" y="5502"/>
                  </a:lnTo>
                  <a:lnTo>
                    <a:pt x="38929" y="0"/>
                  </a:lnTo>
                  <a:lnTo>
                    <a:pt x="38644" y="8790"/>
                  </a:lnTo>
                  <a:lnTo>
                    <a:pt x="40697" y="18105"/>
                  </a:lnTo>
                  <a:lnTo>
                    <a:pt x="45714" y="27647"/>
                  </a:lnTo>
                  <a:lnTo>
                    <a:pt x="54320" y="3711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14993" y="986924"/>
              <a:ext cx="216535" cy="432434"/>
            </a:xfrm>
            <a:custGeom>
              <a:avLst/>
              <a:gdLst/>
              <a:ahLst/>
              <a:cxnLst/>
              <a:rect l="l" t="t" r="r" b="b"/>
              <a:pathLst>
                <a:path w="216535" h="432434">
                  <a:moveTo>
                    <a:pt x="215940" y="43187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98470" y="984661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118"/>
                  </a:moveTo>
                  <a:lnTo>
                    <a:pt x="8606" y="27647"/>
                  </a:lnTo>
                  <a:lnTo>
                    <a:pt x="13622" y="18105"/>
                  </a:lnTo>
                  <a:lnTo>
                    <a:pt x="15675" y="8790"/>
                  </a:lnTo>
                  <a:lnTo>
                    <a:pt x="15390" y="0"/>
                  </a:lnTo>
                  <a:lnTo>
                    <a:pt x="22252" y="5502"/>
                  </a:lnTo>
                  <a:lnTo>
                    <a:pt x="30936" y="9448"/>
                  </a:lnTo>
                  <a:lnTo>
                    <a:pt x="41579" y="11161"/>
                  </a:lnTo>
                  <a:lnTo>
                    <a:pt x="54320" y="995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35287" y="4634"/>
            <a:ext cx="9385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20" b="1">
                <a:latin typeface="Calibri"/>
                <a:cs typeface="Calibri"/>
              </a:rPr>
              <a:t>T</a:t>
            </a:r>
            <a:r>
              <a:rPr dirty="0" sz="1100" spc="80" b="1">
                <a:latin typeface="Calibri"/>
                <a:cs typeface="Calibri"/>
              </a:rPr>
              <a:t>erminology: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300151"/>
            <a:ext cx="63233" cy="63233"/>
          </a:xfrm>
          <a:prstGeom prst="rect">
            <a:avLst/>
          </a:prstGeom>
        </p:spPr>
      </p:pic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3012376" y="214666"/>
            <a:ext cx="187198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80"/>
              <a:t>This</a:t>
            </a:r>
            <a:r>
              <a:rPr dirty="0" spc="90"/>
              <a:t> </a:t>
            </a:r>
            <a:r>
              <a:rPr dirty="0" spc="5"/>
              <a:t>network</a:t>
            </a:r>
            <a:r>
              <a:rPr dirty="0" spc="95"/>
              <a:t> </a:t>
            </a:r>
            <a:r>
              <a:rPr dirty="0" spc="15"/>
              <a:t>contains</a:t>
            </a:r>
            <a:r>
              <a:rPr dirty="0" spc="100"/>
              <a:t> </a:t>
            </a:r>
            <a:r>
              <a:rPr dirty="0" spc="-15"/>
              <a:t>3</a:t>
            </a:r>
            <a:r>
              <a:rPr dirty="0" spc="90"/>
              <a:t> </a:t>
            </a:r>
            <a:r>
              <a:rPr dirty="0" spc="10"/>
              <a:t>layers</a:t>
            </a:r>
          </a:p>
        </p:txBody>
      </p:sp>
      <p:pic>
        <p:nvPicPr>
          <p:cNvPr id="51" name="object 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510184"/>
            <a:ext cx="63233" cy="63233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2986976" y="424699"/>
            <a:ext cx="2571750" cy="210248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y</a:t>
            </a:r>
            <a:r>
              <a:rPr dirty="0" sz="1100" spc="-10">
                <a:latin typeface="Calibri"/>
                <a:cs typeface="Calibri"/>
              </a:rPr>
              <a:t>er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</a:t>
            </a:r>
            <a:r>
              <a:rPr dirty="0" sz="1100" spc="-5">
                <a:latin typeface="Calibri"/>
                <a:cs typeface="Calibri"/>
              </a:rPr>
              <a:t>o</a:t>
            </a:r>
            <a:r>
              <a:rPr dirty="0" sz="1100" spc="-40">
                <a:latin typeface="Calibri"/>
                <a:cs typeface="Calibri"/>
              </a:rPr>
              <a:t>n</a:t>
            </a:r>
            <a:r>
              <a:rPr dirty="0" sz="1100" spc="35">
                <a:latin typeface="Calibri"/>
                <a:cs typeface="Calibri"/>
              </a:rPr>
              <a:t>taining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</a:t>
            </a:r>
            <a:r>
              <a:rPr dirty="0" sz="1100" spc="35">
                <a:latin typeface="Calibri"/>
                <a:cs typeface="Calibri"/>
              </a:rPr>
              <a:t>p</a:t>
            </a:r>
            <a:r>
              <a:rPr dirty="0" sz="1100" spc="25">
                <a:latin typeface="Calibri"/>
                <a:cs typeface="Calibri"/>
              </a:rPr>
              <a:t>uts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0" b="1">
                <a:latin typeface="Calibri"/>
                <a:cs typeface="Calibri"/>
              </a:rPr>
              <a:t>input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middle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hidden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final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2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output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38100" marR="31115">
              <a:lnSpc>
                <a:spcPct val="102699"/>
              </a:lnSpc>
              <a:spcBef>
                <a:spcPts val="295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outputs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4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45">
                <a:latin typeface="Calibri"/>
                <a:cs typeface="Calibri"/>
              </a:rPr>
              <a:t>y</a:t>
            </a:r>
            <a:r>
              <a:rPr dirty="0" sz="1100" spc="-10">
                <a:latin typeface="Calibri"/>
                <a:cs typeface="Calibri"/>
              </a:rPr>
              <a:t>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denoted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</a:t>
            </a:r>
            <a:r>
              <a:rPr dirty="0" sz="1100" spc="75">
                <a:latin typeface="Calibri"/>
                <a:cs typeface="Calibri"/>
              </a:rPr>
              <a:t>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h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h</a:t>
            </a:r>
            <a:r>
              <a:rPr dirty="0" baseline="-10416" sz="1200" spc="9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5" i="1">
                <a:latin typeface="Calibri"/>
                <a:cs typeface="Calibri"/>
              </a:rPr>
              <a:t>h</a:t>
            </a:r>
            <a:r>
              <a:rPr dirty="0" baseline="-10416" sz="1200" spc="22">
                <a:latin typeface="Calibri"/>
                <a:cs typeface="Calibri"/>
              </a:rPr>
              <a:t>4</a:t>
            </a:r>
            <a:endParaRPr baseline="-10416" sz="12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blue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edges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</a:t>
            </a:r>
            <a:r>
              <a:rPr dirty="0" baseline="-10416" sz="12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892289"/>
            <a:ext cx="63233" cy="6323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92577" y="1274394"/>
            <a:ext cx="63233" cy="632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1656499"/>
            <a:ext cx="63233" cy="6323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2038604"/>
            <a:ext cx="63233" cy="632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2420708"/>
            <a:ext cx="63233" cy="63233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9" name="object 5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59/1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1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08673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65" y="1124493"/>
            <a:ext cx="940435" cy="273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6680">
              <a:lnSpc>
                <a:spcPts val="955"/>
              </a:lnSpc>
              <a:spcBef>
                <a:spcPts val="130"/>
              </a:spcBef>
              <a:tabLst>
                <a:tab pos="430530" algn="l"/>
                <a:tab pos="73850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ts val="955"/>
              </a:lnSpc>
              <a:tabLst>
                <a:tab pos="698500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19" name="object 19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grpSp>
        <p:nvGrpSpPr>
          <p:cNvPr id="48" name="object 4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9" name="object 4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65" y="1124493"/>
            <a:ext cx="940435" cy="273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6680">
              <a:lnSpc>
                <a:spcPts val="955"/>
              </a:lnSpc>
              <a:spcBef>
                <a:spcPts val="130"/>
              </a:spcBef>
              <a:tabLst>
                <a:tab pos="430530" algn="l"/>
                <a:tab pos="73850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ts val="955"/>
              </a:lnSpc>
              <a:tabLst>
                <a:tab pos="698500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0" name="object 20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2999676" y="655026"/>
            <a:ext cx="2546350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 </a:t>
            </a:r>
            <a:r>
              <a:rPr dirty="0" baseline="-10416" sz="1200" spc="-25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truth </a:t>
            </a:r>
            <a:r>
              <a:rPr dirty="0" sz="1100" spc="15">
                <a:latin typeface="Calibri"/>
                <a:cs typeface="Calibri"/>
              </a:rPr>
              <a:t>table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represented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net-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2" name="object 5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65" y="1124493"/>
            <a:ext cx="940435" cy="273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6680">
              <a:lnSpc>
                <a:spcPts val="955"/>
              </a:lnSpc>
              <a:spcBef>
                <a:spcPts val="130"/>
              </a:spcBef>
              <a:tabLst>
                <a:tab pos="430530" algn="l"/>
                <a:tab pos="73850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ts val="955"/>
              </a:lnSpc>
              <a:tabLst>
                <a:tab pos="698500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0" name="object 20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2999676" y="655026"/>
            <a:ext cx="254635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 </a:t>
            </a:r>
            <a:r>
              <a:rPr dirty="0" baseline="-10416" sz="1200" spc="-25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truth </a:t>
            </a:r>
            <a:r>
              <a:rPr dirty="0" sz="1100" spc="15">
                <a:latin typeface="Calibri"/>
                <a:cs typeface="Calibri"/>
              </a:rPr>
              <a:t>table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represented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net-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algn="just" marL="25400">
              <a:lnSpc>
                <a:spcPct val="100000"/>
              </a:lnSpc>
              <a:spcBef>
                <a:spcPts val="335"/>
              </a:spcBef>
            </a:pPr>
            <a:r>
              <a:rPr dirty="0" sz="1100" spc="35">
                <a:latin typeface="Calibri"/>
                <a:cs typeface="Calibri"/>
              </a:rPr>
              <a:t>Astonishing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claim!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466760"/>
            <a:ext cx="63233" cy="63233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3" name="object 5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65" y="1124493"/>
            <a:ext cx="940435" cy="273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6680">
              <a:lnSpc>
                <a:spcPts val="955"/>
              </a:lnSpc>
              <a:spcBef>
                <a:spcPts val="130"/>
              </a:spcBef>
              <a:tabLst>
                <a:tab pos="430530" algn="l"/>
                <a:tab pos="73850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ts val="955"/>
              </a:lnSpc>
              <a:tabLst>
                <a:tab pos="698500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0" name="object 20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2999676" y="655026"/>
            <a:ext cx="2546350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 </a:t>
            </a:r>
            <a:r>
              <a:rPr dirty="0" baseline="-10416" sz="1200" spc="-25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truth </a:t>
            </a:r>
            <a:r>
              <a:rPr dirty="0" sz="1100" spc="15">
                <a:latin typeface="Calibri"/>
                <a:cs typeface="Calibri"/>
              </a:rPr>
              <a:t>table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represented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net-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Astonishing </a:t>
            </a:r>
            <a:r>
              <a:rPr dirty="0" sz="1100" spc="15">
                <a:latin typeface="Calibri"/>
                <a:cs typeface="Calibri"/>
              </a:rPr>
              <a:t>claim! </a:t>
            </a: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15">
                <a:latin typeface="Calibri"/>
                <a:cs typeface="Calibri"/>
              </a:rPr>
              <a:t>not really,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 spc="15">
                <a:latin typeface="Calibri"/>
                <a:cs typeface="Calibri"/>
              </a:rPr>
              <a:t> understand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going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466760"/>
            <a:ext cx="63233" cy="63233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3" name="object 5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3965" y="1124493"/>
            <a:ext cx="940435" cy="273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6680">
              <a:lnSpc>
                <a:spcPts val="955"/>
              </a:lnSpc>
              <a:spcBef>
                <a:spcPts val="130"/>
              </a:spcBef>
              <a:tabLst>
                <a:tab pos="430530" algn="l"/>
                <a:tab pos="73850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ts val="955"/>
              </a:lnSpc>
              <a:tabLst>
                <a:tab pos="698500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1" name="object 21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pic>
        <p:nvPicPr>
          <p:cNvPr id="50" name="object 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999676" y="655026"/>
            <a:ext cx="2546350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 </a:t>
            </a:r>
            <a:r>
              <a:rPr dirty="0" baseline="-10416" sz="1200" spc="-25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truth </a:t>
            </a:r>
            <a:r>
              <a:rPr dirty="0" sz="1100" spc="15">
                <a:latin typeface="Calibri"/>
                <a:cs typeface="Calibri"/>
              </a:rPr>
              <a:t>table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represented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net-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Astonishing </a:t>
            </a:r>
            <a:r>
              <a:rPr dirty="0" sz="1100" spc="15">
                <a:latin typeface="Calibri"/>
                <a:cs typeface="Calibri"/>
              </a:rPr>
              <a:t>claim! </a:t>
            </a: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15">
                <a:latin typeface="Calibri"/>
                <a:cs typeface="Calibri"/>
              </a:rPr>
              <a:t>not really,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 spc="15">
                <a:latin typeface="Calibri"/>
                <a:cs typeface="Calibri"/>
              </a:rPr>
              <a:t> understand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going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middle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-5">
                <a:latin typeface="Calibri"/>
                <a:cs typeface="Calibri"/>
              </a:rPr>
              <a:t>fires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specific </a:t>
            </a:r>
            <a:r>
              <a:rPr dirty="0" sz="1100" spc="35">
                <a:latin typeface="Calibri"/>
                <a:cs typeface="Calibri"/>
              </a:rPr>
              <a:t>input (and </a:t>
            </a:r>
            <a:r>
              <a:rPr dirty="0" sz="1100" spc="-5">
                <a:latin typeface="Calibri"/>
                <a:cs typeface="Calibri"/>
              </a:rPr>
              <a:t>no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input)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466760"/>
            <a:ext cx="63233" cy="632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48866"/>
            <a:ext cx="63233" cy="63233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5" name="object 5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7748" y="1376397"/>
            <a:ext cx="384175" cy="384175"/>
            <a:chOff x="317748" y="1376397"/>
            <a:chExt cx="384175" cy="384175"/>
          </a:xfrm>
        </p:grpSpPr>
        <p:sp>
          <p:nvSpPr>
            <p:cNvPr id="17" name="object 1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75805" y="1459062"/>
            <a:ext cx="26797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3965" y="1124493"/>
            <a:ext cx="940435" cy="273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6680">
              <a:lnSpc>
                <a:spcPts val="955"/>
              </a:lnSpc>
              <a:spcBef>
                <a:spcPts val="130"/>
              </a:spcBef>
              <a:tabLst>
                <a:tab pos="430530" algn="l"/>
                <a:tab pos="73850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ts val="955"/>
              </a:lnSpc>
              <a:tabLst>
                <a:tab pos="698500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5" name="object 25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2999676" y="655026"/>
            <a:ext cx="2546350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 </a:t>
            </a:r>
            <a:r>
              <a:rPr dirty="0" baseline="-10416" sz="1200" spc="-25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truth </a:t>
            </a:r>
            <a:r>
              <a:rPr dirty="0" sz="1100" spc="15">
                <a:latin typeface="Calibri"/>
                <a:cs typeface="Calibri"/>
              </a:rPr>
              <a:t>table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represented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net-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Astonishing </a:t>
            </a:r>
            <a:r>
              <a:rPr dirty="0" sz="1100" spc="15">
                <a:latin typeface="Calibri"/>
                <a:cs typeface="Calibri"/>
              </a:rPr>
              <a:t>claim! </a:t>
            </a: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15">
                <a:latin typeface="Calibri"/>
                <a:cs typeface="Calibri"/>
              </a:rPr>
              <a:t>not really,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 spc="15">
                <a:latin typeface="Calibri"/>
                <a:cs typeface="Calibri"/>
              </a:rPr>
              <a:t> understand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going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middle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-5">
                <a:latin typeface="Calibri"/>
                <a:cs typeface="Calibri"/>
              </a:rPr>
              <a:t>fires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specific </a:t>
            </a:r>
            <a:r>
              <a:rPr dirty="0" sz="1100" spc="35">
                <a:latin typeface="Calibri"/>
                <a:cs typeface="Calibri"/>
              </a:rPr>
              <a:t>input (and </a:t>
            </a:r>
            <a:r>
              <a:rPr dirty="0" sz="1100" spc="-5">
                <a:latin typeface="Calibri"/>
                <a:cs typeface="Calibri"/>
              </a:rPr>
              <a:t>no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input)</a:t>
            </a:r>
            <a:endParaRPr sz="1100">
              <a:latin typeface="Calibri"/>
              <a:cs typeface="Calibri"/>
            </a:endParaRPr>
          </a:p>
          <a:p>
            <a:pPr algn="just" marL="25400">
              <a:lnSpc>
                <a:spcPct val="100000"/>
              </a:lnSpc>
              <a:spcBef>
                <a:spcPts val="334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first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60">
                <a:latin typeface="Lucida Sans Unicode"/>
                <a:cs typeface="Lucida Sans Unicode"/>
              </a:rPr>
              <a:t>{</a:t>
            </a:r>
            <a:r>
              <a:rPr dirty="0" sz="1100" spc="60">
                <a:latin typeface="Calibri"/>
                <a:cs typeface="Calibri"/>
              </a:rPr>
              <a:t>-1,-1</a:t>
            </a:r>
            <a:r>
              <a:rPr dirty="0" sz="1100" spc="6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56" name="object 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466760"/>
            <a:ext cx="63233" cy="632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48866"/>
            <a:ext cx="63233" cy="6323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2403055"/>
            <a:ext cx="63233" cy="63233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0" name="object 6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7748" y="1376397"/>
            <a:ext cx="384175" cy="384175"/>
            <a:chOff x="317748" y="1376397"/>
            <a:chExt cx="384175" cy="384175"/>
          </a:xfrm>
        </p:grpSpPr>
        <p:sp>
          <p:nvSpPr>
            <p:cNvPr id="17" name="object 1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75805" y="1459062"/>
            <a:ext cx="26797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82755" y="1393400"/>
            <a:ext cx="350520" cy="350520"/>
            <a:chOff x="982755" y="1393400"/>
            <a:chExt cx="350520" cy="350520"/>
          </a:xfrm>
        </p:grpSpPr>
        <p:sp>
          <p:nvSpPr>
            <p:cNvPr id="21" name="object 21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</a:pPr>
            <a:r>
              <a:rPr dirty="0" sz="950" spc="20">
                <a:latin typeface="Calibri"/>
                <a:cs typeface="Calibri"/>
              </a:rPr>
              <a:t>-1,1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8" name="object 28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pic>
        <p:nvPicPr>
          <p:cNvPr id="57" name="object 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2999676" y="655026"/>
            <a:ext cx="2546350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 </a:t>
            </a:r>
            <a:r>
              <a:rPr dirty="0" baseline="-10416" sz="1200" spc="-25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truth </a:t>
            </a:r>
            <a:r>
              <a:rPr dirty="0" sz="1100" spc="15">
                <a:latin typeface="Calibri"/>
                <a:cs typeface="Calibri"/>
              </a:rPr>
              <a:t>table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represented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net-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Astonishing </a:t>
            </a:r>
            <a:r>
              <a:rPr dirty="0" sz="1100" spc="15">
                <a:latin typeface="Calibri"/>
                <a:cs typeface="Calibri"/>
              </a:rPr>
              <a:t>claim! </a:t>
            </a: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15">
                <a:latin typeface="Calibri"/>
                <a:cs typeface="Calibri"/>
              </a:rPr>
              <a:t>not really,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 spc="15">
                <a:latin typeface="Calibri"/>
                <a:cs typeface="Calibri"/>
              </a:rPr>
              <a:t> understand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going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middle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-5">
                <a:latin typeface="Calibri"/>
                <a:cs typeface="Calibri"/>
              </a:rPr>
              <a:t>fires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specific </a:t>
            </a:r>
            <a:r>
              <a:rPr dirty="0" sz="1100" spc="35">
                <a:latin typeface="Calibri"/>
                <a:cs typeface="Calibri"/>
              </a:rPr>
              <a:t>input (and </a:t>
            </a:r>
            <a:r>
              <a:rPr dirty="0" sz="1100" spc="-5">
                <a:latin typeface="Calibri"/>
                <a:cs typeface="Calibri"/>
              </a:rPr>
              <a:t>no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input)</a:t>
            </a:r>
            <a:endParaRPr sz="1100">
              <a:latin typeface="Calibri"/>
              <a:cs typeface="Calibri"/>
            </a:endParaRPr>
          </a:p>
          <a:p>
            <a:pPr algn="just" marL="25400">
              <a:lnSpc>
                <a:spcPct val="100000"/>
              </a:lnSpc>
              <a:spcBef>
                <a:spcPts val="334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second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{</a:t>
            </a:r>
            <a:r>
              <a:rPr dirty="0" sz="1100" spc="65">
                <a:latin typeface="Calibri"/>
                <a:cs typeface="Calibri"/>
              </a:rPr>
              <a:t>-1,1</a:t>
            </a:r>
            <a:r>
              <a:rPr dirty="0" sz="1100" spc="6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466760"/>
            <a:ext cx="63233" cy="6323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48866"/>
            <a:ext cx="63233" cy="6323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2403055"/>
            <a:ext cx="63233" cy="63233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3" name="object 6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26283"/>
            <a:ext cx="339471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21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2.2:</a:t>
            </a:r>
            <a:r>
              <a:rPr dirty="0" sz="1400" spc="390" b="1">
                <a:latin typeface="Calibri"/>
                <a:cs typeface="Calibri"/>
              </a:rPr>
              <a:t> </a:t>
            </a:r>
            <a:r>
              <a:rPr dirty="0" sz="1400" spc="170" b="1">
                <a:latin typeface="Calibri"/>
                <a:cs typeface="Calibri"/>
              </a:rPr>
              <a:t>McCulloch</a:t>
            </a:r>
            <a:r>
              <a:rPr dirty="0" sz="1400" spc="210" b="1">
                <a:latin typeface="Calibri"/>
                <a:cs typeface="Calibri"/>
              </a:rPr>
              <a:t> </a:t>
            </a:r>
            <a:r>
              <a:rPr dirty="0" sz="1400" spc="160" b="1">
                <a:latin typeface="Calibri"/>
                <a:cs typeface="Calibri"/>
              </a:rPr>
              <a:t>Pitts</a:t>
            </a:r>
            <a:r>
              <a:rPr dirty="0" sz="1400" spc="215" b="1">
                <a:latin typeface="Calibri"/>
                <a:cs typeface="Calibri"/>
              </a:rPr>
              <a:t> </a:t>
            </a:r>
            <a:r>
              <a:rPr dirty="0" sz="1400" spc="145" b="1">
                <a:latin typeface="Calibri"/>
                <a:cs typeface="Calibri"/>
              </a:rPr>
              <a:t>Neuron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11</a:t>
            </a:r>
            <a:r>
              <a:rPr dirty="0" spc="75"/>
              <a:t>/1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2649" y="1221953"/>
            <a:ext cx="19685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7748" y="1376397"/>
            <a:ext cx="384175" cy="384175"/>
            <a:chOff x="317748" y="1376397"/>
            <a:chExt cx="384175" cy="384175"/>
          </a:xfrm>
        </p:grpSpPr>
        <p:sp>
          <p:nvSpPr>
            <p:cNvPr id="17" name="object 1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75805" y="1459062"/>
            <a:ext cx="26797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82755" y="1393400"/>
            <a:ext cx="998219" cy="350520"/>
            <a:chOff x="982755" y="1393400"/>
            <a:chExt cx="998219" cy="350520"/>
          </a:xfrm>
        </p:grpSpPr>
        <p:sp>
          <p:nvSpPr>
            <p:cNvPr id="21" name="object 21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30" name="object 30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999676" y="655026"/>
            <a:ext cx="2546350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 </a:t>
            </a:r>
            <a:r>
              <a:rPr dirty="0" baseline="-10416" sz="1200" spc="-25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truth </a:t>
            </a:r>
            <a:r>
              <a:rPr dirty="0" sz="1100" spc="15">
                <a:latin typeface="Calibri"/>
                <a:cs typeface="Calibri"/>
              </a:rPr>
              <a:t>table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represented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net-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Astonishing </a:t>
            </a:r>
            <a:r>
              <a:rPr dirty="0" sz="1100" spc="15">
                <a:latin typeface="Calibri"/>
                <a:cs typeface="Calibri"/>
              </a:rPr>
              <a:t>claim! </a:t>
            </a: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15">
                <a:latin typeface="Calibri"/>
                <a:cs typeface="Calibri"/>
              </a:rPr>
              <a:t>not really,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 spc="15">
                <a:latin typeface="Calibri"/>
                <a:cs typeface="Calibri"/>
              </a:rPr>
              <a:t> understand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going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middle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-5">
                <a:latin typeface="Calibri"/>
                <a:cs typeface="Calibri"/>
              </a:rPr>
              <a:t>fires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specific </a:t>
            </a:r>
            <a:r>
              <a:rPr dirty="0" sz="1100" spc="35">
                <a:latin typeface="Calibri"/>
                <a:cs typeface="Calibri"/>
              </a:rPr>
              <a:t>input (and </a:t>
            </a:r>
            <a:r>
              <a:rPr dirty="0" sz="1100" spc="-5">
                <a:latin typeface="Calibri"/>
                <a:cs typeface="Calibri"/>
              </a:rPr>
              <a:t>no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input)</a:t>
            </a:r>
            <a:endParaRPr sz="1100">
              <a:latin typeface="Calibri"/>
              <a:cs typeface="Calibri"/>
            </a:endParaRPr>
          </a:p>
          <a:p>
            <a:pPr algn="just" marL="25400">
              <a:lnSpc>
                <a:spcPct val="100000"/>
              </a:lnSpc>
              <a:spcBef>
                <a:spcPts val="334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third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65">
                <a:latin typeface="Lucida Sans Unicode"/>
                <a:cs typeface="Lucida Sans Unicode"/>
              </a:rPr>
              <a:t>{</a:t>
            </a:r>
            <a:r>
              <a:rPr dirty="0" sz="1100" spc="65">
                <a:latin typeface="Calibri"/>
                <a:cs typeface="Calibri"/>
              </a:rPr>
              <a:t>1,-1</a:t>
            </a:r>
            <a:r>
              <a:rPr dirty="0" sz="1100" spc="6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466760"/>
            <a:ext cx="63233" cy="6323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48866"/>
            <a:ext cx="63233" cy="63233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2403055"/>
            <a:ext cx="63233" cy="63233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5" name="object 6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7748" y="1376397"/>
            <a:ext cx="384175" cy="384175"/>
            <a:chOff x="317748" y="1376397"/>
            <a:chExt cx="384175" cy="384175"/>
          </a:xfrm>
        </p:grpSpPr>
        <p:sp>
          <p:nvSpPr>
            <p:cNvPr id="16" name="object 16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75805" y="1459062"/>
            <a:ext cx="26797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20" name="object 20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32" name="object 32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2999676" y="655026"/>
            <a:ext cx="2546350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 </a:t>
            </a:r>
            <a:r>
              <a:rPr dirty="0" baseline="-10416" sz="1200" spc="-25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truth </a:t>
            </a:r>
            <a:r>
              <a:rPr dirty="0" sz="1100" spc="15">
                <a:latin typeface="Calibri"/>
                <a:cs typeface="Calibri"/>
              </a:rPr>
              <a:t>table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represented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net-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Astonishing </a:t>
            </a:r>
            <a:r>
              <a:rPr dirty="0" sz="1100" spc="15">
                <a:latin typeface="Calibri"/>
                <a:cs typeface="Calibri"/>
              </a:rPr>
              <a:t>claim! </a:t>
            </a: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15">
                <a:latin typeface="Calibri"/>
                <a:cs typeface="Calibri"/>
              </a:rPr>
              <a:t>not really,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 spc="15">
                <a:latin typeface="Calibri"/>
                <a:cs typeface="Calibri"/>
              </a:rPr>
              <a:t> understand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going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middle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-5">
                <a:latin typeface="Calibri"/>
                <a:cs typeface="Calibri"/>
              </a:rPr>
              <a:t>fires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specific </a:t>
            </a:r>
            <a:r>
              <a:rPr dirty="0" sz="1100" spc="35">
                <a:latin typeface="Calibri"/>
                <a:cs typeface="Calibri"/>
              </a:rPr>
              <a:t>input (and </a:t>
            </a:r>
            <a:r>
              <a:rPr dirty="0" sz="1100" spc="-5">
                <a:latin typeface="Calibri"/>
                <a:cs typeface="Calibri"/>
              </a:rPr>
              <a:t>no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input)</a:t>
            </a:r>
            <a:endParaRPr sz="1100">
              <a:latin typeface="Calibri"/>
              <a:cs typeface="Calibri"/>
            </a:endParaRPr>
          </a:p>
          <a:p>
            <a:pPr algn="just" marL="25400">
              <a:lnSpc>
                <a:spcPct val="100000"/>
              </a:lnSpc>
              <a:spcBef>
                <a:spcPts val="334"/>
              </a:spcBef>
            </a:pP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fourth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70">
                <a:latin typeface="Lucida Sans Unicode"/>
                <a:cs typeface="Lucida Sans Unicode"/>
              </a:rPr>
              <a:t>{</a:t>
            </a:r>
            <a:r>
              <a:rPr dirty="0" sz="1100" spc="70">
                <a:latin typeface="Calibri"/>
                <a:cs typeface="Calibri"/>
              </a:rPr>
              <a:t>1,1</a:t>
            </a:r>
            <a:r>
              <a:rPr dirty="0" sz="1100" spc="7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63" name="object 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466760"/>
            <a:ext cx="63233" cy="6323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48866"/>
            <a:ext cx="63233" cy="6323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2403055"/>
            <a:ext cx="63233" cy="63233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7" name="object 6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7748" y="1376397"/>
            <a:ext cx="384175" cy="384175"/>
            <a:chOff x="317748" y="1376397"/>
            <a:chExt cx="384175" cy="384175"/>
          </a:xfrm>
        </p:grpSpPr>
        <p:sp>
          <p:nvSpPr>
            <p:cNvPr id="16" name="object 16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75805" y="1459062"/>
            <a:ext cx="26797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20" name="object 20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32" name="object 32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095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 </a:t>
            </a:r>
            <a:r>
              <a:rPr dirty="0" spc="30"/>
              <a:t>claim </a:t>
            </a:r>
            <a:r>
              <a:rPr dirty="0" spc="35"/>
              <a:t>that </a:t>
            </a:r>
            <a:r>
              <a:rPr dirty="0" spc="30"/>
              <a:t>this </a:t>
            </a:r>
            <a:r>
              <a:rPr dirty="0" spc="5"/>
              <a:t>network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235"/>
              <a:t> </a:t>
            </a:r>
            <a:r>
              <a:rPr dirty="0" spc="10"/>
              <a:t>implement </a:t>
            </a:r>
            <a:r>
              <a:rPr dirty="0" spc="90" b="1">
                <a:latin typeface="Calibri"/>
                <a:cs typeface="Calibri"/>
              </a:rPr>
              <a:t>any </a:t>
            </a:r>
            <a:r>
              <a:rPr dirty="0" spc="5"/>
              <a:t>boolean </a:t>
            </a:r>
            <a:r>
              <a:rPr dirty="0" spc="20"/>
              <a:t>function </a:t>
            </a:r>
            <a:r>
              <a:rPr dirty="0" spc="35"/>
              <a:t>(linearly </a:t>
            </a:r>
            <a:r>
              <a:rPr dirty="0" spc="-235"/>
              <a:t> </a:t>
            </a:r>
            <a:r>
              <a:rPr dirty="0" spc="5"/>
              <a:t>separable</a:t>
            </a:r>
            <a:r>
              <a:rPr dirty="0" spc="110"/>
              <a:t> </a:t>
            </a:r>
            <a:r>
              <a:rPr dirty="0"/>
              <a:t>or</a:t>
            </a:r>
            <a:r>
              <a:rPr dirty="0" spc="114"/>
              <a:t> </a:t>
            </a:r>
            <a:r>
              <a:rPr dirty="0" spc="30"/>
              <a:t>not)</a:t>
            </a:r>
            <a:r>
              <a:rPr dirty="0" spc="110"/>
              <a:t> </a:t>
            </a:r>
            <a:r>
              <a:rPr dirty="0" spc="-60"/>
              <a:t>!</a:t>
            </a:r>
          </a:p>
        </p:txBody>
      </p:sp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2999676" y="655026"/>
            <a:ext cx="2546350" cy="202628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other </a:t>
            </a:r>
            <a:r>
              <a:rPr dirty="0" sz="1100">
                <a:latin typeface="Calibri"/>
                <a:cs typeface="Calibri"/>
              </a:rPr>
              <a:t>words,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15">
                <a:latin typeface="Calibri"/>
                <a:cs typeface="Calibri"/>
              </a:rPr>
              <a:t>find </a:t>
            </a:r>
            <a:r>
              <a:rPr dirty="0" sz="1100" spc="25" i="1">
                <a:latin typeface="Calibri"/>
                <a:cs typeface="Calibri"/>
              </a:rPr>
              <a:t>w</a:t>
            </a:r>
            <a:r>
              <a:rPr dirty="0" baseline="-10416" sz="1200" spc="3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 w</a:t>
            </a:r>
            <a:r>
              <a:rPr dirty="0" baseline="-10416" sz="1200" spc="3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 </a:t>
            </a:r>
            <a:r>
              <a:rPr dirty="0" sz="1100" spc="5" i="1">
                <a:latin typeface="Calibri"/>
                <a:cs typeface="Calibri"/>
              </a:rPr>
              <a:t>w</a:t>
            </a:r>
            <a:r>
              <a:rPr dirty="0" baseline="-10416" sz="1200" spc="7">
                <a:latin typeface="Calibri"/>
                <a:cs typeface="Calibri"/>
              </a:rPr>
              <a:t>4 </a:t>
            </a:r>
            <a:r>
              <a:rPr dirty="0" baseline="-10416" sz="1200" spc="-25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40">
                <a:latin typeface="Calibri"/>
                <a:cs typeface="Calibri"/>
              </a:rPr>
              <a:t>truth </a:t>
            </a:r>
            <a:r>
              <a:rPr dirty="0" sz="1100" spc="15">
                <a:latin typeface="Calibri"/>
                <a:cs typeface="Calibri"/>
              </a:rPr>
              <a:t>table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3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can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-10">
                <a:latin typeface="Calibri"/>
                <a:cs typeface="Calibri"/>
              </a:rPr>
              <a:t>represented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10">
                <a:latin typeface="Calibri"/>
                <a:cs typeface="Calibri"/>
              </a:rPr>
              <a:t>net-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work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Calibri"/>
                <a:cs typeface="Calibri"/>
              </a:rPr>
              <a:t>Astonishing </a:t>
            </a:r>
            <a:r>
              <a:rPr dirty="0" sz="1100" spc="15">
                <a:latin typeface="Calibri"/>
                <a:cs typeface="Calibri"/>
              </a:rPr>
              <a:t>claim! </a:t>
            </a: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15">
                <a:latin typeface="Calibri"/>
                <a:cs typeface="Calibri"/>
              </a:rPr>
              <a:t>not really, </a:t>
            </a:r>
            <a:r>
              <a:rPr dirty="0" sz="1100" spc="20">
                <a:latin typeface="Calibri"/>
                <a:cs typeface="Calibri"/>
              </a:rPr>
              <a:t>if </a:t>
            </a:r>
            <a:r>
              <a:rPr dirty="0" sz="1100" spc="10">
                <a:latin typeface="Calibri"/>
                <a:cs typeface="Calibri"/>
              </a:rPr>
              <a:t>you </a:t>
            </a:r>
            <a:r>
              <a:rPr dirty="0" sz="1100" spc="15">
                <a:latin typeface="Calibri"/>
                <a:cs typeface="Calibri"/>
              </a:rPr>
              <a:t> understand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going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10">
                <a:latin typeface="Calibri"/>
                <a:cs typeface="Calibri"/>
              </a:rPr>
              <a:t>perceptron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middle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-5">
                <a:latin typeface="Calibri"/>
                <a:cs typeface="Calibri"/>
              </a:rPr>
              <a:t>fires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only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specific </a:t>
            </a:r>
            <a:r>
              <a:rPr dirty="0" sz="1100" spc="35">
                <a:latin typeface="Calibri"/>
                <a:cs typeface="Calibri"/>
              </a:rPr>
              <a:t>input (and </a:t>
            </a:r>
            <a:r>
              <a:rPr dirty="0" sz="1100" spc="-5">
                <a:latin typeface="Calibri"/>
                <a:cs typeface="Calibri"/>
              </a:rPr>
              <a:t>no </a:t>
            </a:r>
            <a:r>
              <a:rPr dirty="0" sz="1100" spc="-15">
                <a:latin typeface="Calibri"/>
                <a:cs typeface="Calibri"/>
              </a:rPr>
              <a:t>two </a:t>
            </a:r>
            <a:r>
              <a:rPr dirty="0" sz="1100" spc="15">
                <a:latin typeface="Calibri"/>
                <a:cs typeface="Calibri"/>
              </a:rPr>
              <a:t>per-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ceptrons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input)</a:t>
            </a:r>
            <a:endParaRPr sz="1100">
              <a:latin typeface="Calibri"/>
              <a:cs typeface="Calibri"/>
            </a:endParaRPr>
          </a:p>
          <a:p>
            <a:pPr algn="just" marL="25400" marR="18415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-45">
                <a:latin typeface="Calibri"/>
                <a:cs typeface="Calibri"/>
              </a:rPr>
              <a:t>see </a:t>
            </a:r>
            <a:r>
              <a:rPr dirty="0" sz="1100" spc="20">
                <a:latin typeface="Calibri"/>
                <a:cs typeface="Calibri"/>
              </a:rPr>
              <a:t>why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10">
                <a:latin typeface="Calibri"/>
                <a:cs typeface="Calibri"/>
              </a:rPr>
              <a:t>works </a:t>
            </a:r>
            <a:r>
              <a:rPr dirty="0" sz="1100" spc="35">
                <a:latin typeface="Calibri"/>
                <a:cs typeface="Calibri"/>
              </a:rPr>
              <a:t>by </a:t>
            </a:r>
            <a:r>
              <a:rPr dirty="0" sz="1100" spc="40">
                <a:latin typeface="Calibri"/>
                <a:cs typeface="Calibri"/>
              </a:rPr>
              <a:t>tak-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example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75">
                <a:latin typeface="Calibri"/>
                <a:cs typeface="Calibri"/>
              </a:rPr>
              <a:t>XOR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466760"/>
            <a:ext cx="63233" cy="6323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48866"/>
            <a:ext cx="63233" cy="6323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2403055"/>
            <a:ext cx="63233" cy="63233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7" name="object 6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60/1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7748" y="850489"/>
            <a:ext cx="2303145" cy="909955"/>
            <a:chOff x="317748" y="850489"/>
            <a:chExt cx="2303145" cy="9099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0405" y="1134473"/>
            <a:ext cx="318770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17" name="object 17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8" name="object 28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986976" y="100849"/>
            <a:ext cx="257111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70"/>
              <a:t>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57"/>
              <a:t> </a:t>
            </a:r>
            <a:r>
              <a:rPr dirty="0" sz="1100" spc="-5"/>
              <a:t>be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 spc="20"/>
              <a:t>bias</a:t>
            </a:r>
            <a:r>
              <a:rPr dirty="0" sz="1100" spc="170"/>
              <a:t> </a:t>
            </a:r>
            <a:r>
              <a:rPr dirty="0" sz="1100" spc="25"/>
              <a:t>output</a:t>
            </a:r>
            <a:r>
              <a:rPr dirty="0" sz="1100" spc="170"/>
              <a:t> </a:t>
            </a:r>
            <a:r>
              <a:rPr dirty="0" sz="1100" spc="-20"/>
              <a:t>of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/>
              <a:t>neuron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12376" y="272921"/>
            <a:ext cx="1075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08348" y="16901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54588" y="246404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32643" y="272921"/>
            <a:ext cx="7391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2" name="object 6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7748" y="850489"/>
            <a:ext cx="2303145" cy="909955"/>
            <a:chOff x="317748" y="850489"/>
            <a:chExt cx="2303145" cy="9099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0405" y="1134473"/>
            <a:ext cx="318770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17" name="object 17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35961" y="1134473"/>
            <a:ext cx="3354704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  <a:tabLst>
                <a:tab pos="411480" algn="l"/>
                <a:tab pos="3315970" algn="l"/>
              </a:tabLst>
            </a:pPr>
            <a:r>
              <a:rPr dirty="0" sz="950" spc="15">
                <a:latin typeface="Calibri"/>
                <a:cs typeface="Calibri"/>
              </a:rPr>
              <a:t>1,1	</a:t>
            </a:r>
            <a:r>
              <a:rPr dirty="0" u="sng" sz="950" spc="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95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8" name="object 28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986976" y="100849"/>
            <a:ext cx="257111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70"/>
              <a:t>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57"/>
              <a:t> </a:t>
            </a:r>
            <a:r>
              <a:rPr dirty="0" sz="1100" spc="-5"/>
              <a:t>be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 spc="20"/>
              <a:t>bias</a:t>
            </a:r>
            <a:r>
              <a:rPr dirty="0" sz="1100" spc="170"/>
              <a:t> </a:t>
            </a:r>
            <a:r>
              <a:rPr dirty="0" sz="1100" spc="25"/>
              <a:t>output</a:t>
            </a:r>
            <a:r>
              <a:rPr dirty="0" sz="1100" spc="170"/>
              <a:t> </a:t>
            </a:r>
            <a:r>
              <a:rPr dirty="0" sz="1100" spc="-20"/>
              <a:t>of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/>
              <a:t>neuron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12376" y="272921"/>
            <a:ext cx="1075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08348" y="16901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54588" y="246404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32643" y="272921"/>
            <a:ext cx="7391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747987" y="818921"/>
            <a:ext cx="2875915" cy="0"/>
          </a:xfrm>
          <a:custGeom>
            <a:avLst/>
            <a:gdLst/>
            <a:ahLst/>
            <a:cxnLst/>
            <a:rect l="l" t="t" r="r" b="b"/>
            <a:pathLst>
              <a:path w="2875915" h="0">
                <a:moveTo>
                  <a:pt x="0" y="0"/>
                </a:moveTo>
                <a:lnTo>
                  <a:pt x="28758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785795" y="802924"/>
            <a:ext cx="206946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18770" algn="l"/>
                <a:tab pos="599440" algn="l"/>
                <a:tab pos="1062990" algn="l"/>
                <a:tab pos="1344930" algn="l"/>
                <a:tab pos="1626235" algn="l"/>
                <a:tab pos="1907539" algn="l"/>
              </a:tabLst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	</a:t>
            </a:r>
            <a:r>
              <a:rPr dirty="0" sz="1000" spc="240" i="1">
                <a:latin typeface="Calibri"/>
                <a:cs typeface="Calibri"/>
              </a:rPr>
              <a:t>XOR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962626" y="708030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096179" y="777267"/>
            <a:ext cx="76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735287" y="878842"/>
            <a:ext cx="29013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2995" algn="l"/>
                <a:tab pos="2887980" algn="l"/>
              </a:tabLst>
            </a:pP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700" spc="12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sng" sz="7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262092" y="802924"/>
            <a:ext cx="318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60" i="1">
                <a:latin typeface="Calibri"/>
                <a:cs typeface="Calibri"/>
              </a:rPr>
              <a:t>w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r>
              <a:rPr dirty="0" sz="1000" spc="60" i="1">
                <a:latin typeface="Calibri"/>
                <a:cs typeface="Calibri"/>
              </a:rPr>
              <a:t>h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endParaRPr baseline="-11904" sz="105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818701" y="959807"/>
            <a:ext cx="25615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18770" algn="l"/>
                <a:tab pos="690880" algn="l"/>
                <a:tab pos="1063625" algn="l"/>
                <a:tab pos="1344930" algn="l"/>
                <a:tab pos="1626235" algn="l"/>
                <a:tab pos="1908175" algn="l"/>
                <a:tab pos="2369185" algn="l"/>
              </a:tabLst>
            </a:pPr>
            <a:r>
              <a:rPr dirty="0" sz="1000" spc="-10">
                <a:latin typeface="Calibri"/>
                <a:cs typeface="Calibri"/>
              </a:rPr>
              <a:t>0	0	0	1	0	0	0	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9" name="object 6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7748" y="850489"/>
            <a:ext cx="2303145" cy="909955"/>
            <a:chOff x="317748" y="850489"/>
            <a:chExt cx="2303145" cy="9099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0405" y="1134473"/>
            <a:ext cx="318770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17" name="object 17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35961" y="1134473"/>
            <a:ext cx="3354704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  <a:tabLst>
                <a:tab pos="411480" algn="l"/>
                <a:tab pos="3315970" algn="l"/>
              </a:tabLst>
            </a:pPr>
            <a:r>
              <a:rPr dirty="0" sz="950" spc="15">
                <a:latin typeface="Calibri"/>
                <a:cs typeface="Calibri"/>
              </a:rPr>
              <a:t>1,1	</a:t>
            </a:r>
            <a:r>
              <a:rPr dirty="0" u="sng" sz="950" spc="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95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8" name="object 28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986976" y="100849"/>
            <a:ext cx="257111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70"/>
              <a:t>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57"/>
              <a:t> </a:t>
            </a:r>
            <a:r>
              <a:rPr dirty="0" sz="1100" spc="-5"/>
              <a:t>be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 spc="20"/>
              <a:t>bias</a:t>
            </a:r>
            <a:r>
              <a:rPr dirty="0" sz="1100" spc="170"/>
              <a:t> </a:t>
            </a:r>
            <a:r>
              <a:rPr dirty="0" sz="1100" spc="25"/>
              <a:t>output</a:t>
            </a:r>
            <a:r>
              <a:rPr dirty="0" sz="1100" spc="170"/>
              <a:t> </a:t>
            </a:r>
            <a:r>
              <a:rPr dirty="0" sz="1100" spc="-20"/>
              <a:t>of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/>
              <a:t>neuron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12376" y="272921"/>
            <a:ext cx="1075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08348" y="16901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54588" y="246404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32643" y="272921"/>
            <a:ext cx="7391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747987" y="818921"/>
            <a:ext cx="2875915" cy="0"/>
          </a:xfrm>
          <a:custGeom>
            <a:avLst/>
            <a:gdLst/>
            <a:ahLst/>
            <a:cxnLst/>
            <a:rect l="l" t="t" r="r" b="b"/>
            <a:pathLst>
              <a:path w="2875915" h="0">
                <a:moveTo>
                  <a:pt x="0" y="0"/>
                </a:moveTo>
                <a:lnTo>
                  <a:pt x="28758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4962626" y="708030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096179" y="777267"/>
            <a:ext cx="76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735287" y="878842"/>
            <a:ext cx="29013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2995" algn="l"/>
                <a:tab pos="2887980" algn="l"/>
              </a:tabLst>
            </a:pP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700" spc="12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sng" sz="7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773095" y="802924"/>
            <a:ext cx="281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31470" algn="l"/>
                <a:tab pos="612140" algn="l"/>
                <a:tab pos="1075690" algn="l"/>
                <a:tab pos="1357630" algn="l"/>
                <a:tab pos="1638935" algn="l"/>
                <a:tab pos="1920239" algn="l"/>
                <a:tab pos="2526665" algn="l"/>
              </a:tabLst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	</a:t>
            </a:r>
            <a:r>
              <a:rPr dirty="0" sz="1000" spc="240" i="1">
                <a:latin typeface="Calibri"/>
                <a:cs typeface="Calibri"/>
              </a:rPr>
              <a:t>XOR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	</a:t>
            </a:r>
            <a:r>
              <a:rPr dirty="0" sz="1000" spc="60" i="1">
                <a:latin typeface="Calibri"/>
                <a:cs typeface="Calibri"/>
              </a:rPr>
              <a:t>w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r>
              <a:rPr dirty="0" sz="1000" spc="60" i="1">
                <a:latin typeface="Calibri"/>
                <a:cs typeface="Calibri"/>
              </a:rPr>
              <a:t>h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endParaRPr baseline="-11904" sz="1050">
              <a:latin typeface="Trebuchet MS"/>
              <a:cs typeface="Trebuchet MS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2825051" y="1004138"/>
          <a:ext cx="2536190" cy="28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35"/>
                <a:gridCol w="326390"/>
                <a:gridCol w="372109"/>
                <a:gridCol w="327025"/>
                <a:gridCol w="281304"/>
                <a:gridCol w="281305"/>
                <a:gridCol w="370839"/>
                <a:gridCol w="371475"/>
              </a:tblGrid>
              <a:tr h="143931">
                <a:tc>
                  <a:txBody>
                    <a:bodyPr/>
                    <a:lstStyle/>
                    <a:p>
                      <a:pPr marL="3175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944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1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3918">
                <a:tc>
                  <a:txBody>
                    <a:bodyPr/>
                    <a:lstStyle/>
                    <a:p>
                      <a:pPr marL="31750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2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8" name="object 6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7748" y="850489"/>
            <a:ext cx="2303145" cy="909955"/>
            <a:chOff x="317748" y="850489"/>
            <a:chExt cx="2303145" cy="9099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0405" y="1134473"/>
            <a:ext cx="318770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17" name="object 17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35961" y="1134473"/>
            <a:ext cx="3354704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  <a:tabLst>
                <a:tab pos="411480" algn="l"/>
                <a:tab pos="3315970" algn="l"/>
              </a:tabLst>
            </a:pPr>
            <a:r>
              <a:rPr dirty="0" sz="950" spc="15">
                <a:latin typeface="Calibri"/>
                <a:cs typeface="Calibri"/>
              </a:rPr>
              <a:t>1,1	</a:t>
            </a:r>
            <a:r>
              <a:rPr dirty="0" u="sng" sz="950" spc="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95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8" name="object 28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986976" y="100849"/>
            <a:ext cx="257111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70"/>
              <a:t>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57"/>
              <a:t> </a:t>
            </a:r>
            <a:r>
              <a:rPr dirty="0" sz="1100" spc="-5"/>
              <a:t>be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 spc="20"/>
              <a:t>bias</a:t>
            </a:r>
            <a:r>
              <a:rPr dirty="0" sz="1100" spc="170"/>
              <a:t> </a:t>
            </a:r>
            <a:r>
              <a:rPr dirty="0" sz="1100" spc="25"/>
              <a:t>output</a:t>
            </a:r>
            <a:r>
              <a:rPr dirty="0" sz="1100" spc="170"/>
              <a:t> </a:t>
            </a:r>
            <a:r>
              <a:rPr dirty="0" sz="1100" spc="-20"/>
              <a:t>of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/>
              <a:t>neuron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12376" y="272921"/>
            <a:ext cx="1075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08348" y="16901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54588" y="246404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32643" y="272921"/>
            <a:ext cx="7391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747987" y="818921"/>
            <a:ext cx="2875915" cy="0"/>
          </a:xfrm>
          <a:custGeom>
            <a:avLst/>
            <a:gdLst/>
            <a:ahLst/>
            <a:cxnLst/>
            <a:rect l="l" t="t" r="r" b="b"/>
            <a:pathLst>
              <a:path w="2875915" h="0">
                <a:moveTo>
                  <a:pt x="0" y="0"/>
                </a:moveTo>
                <a:lnTo>
                  <a:pt x="28758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4962626" y="708030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096179" y="777267"/>
            <a:ext cx="76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735287" y="878842"/>
            <a:ext cx="29013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2995" algn="l"/>
                <a:tab pos="2887980" algn="l"/>
              </a:tabLst>
            </a:pP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700" spc="12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sng" sz="7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773095" y="802924"/>
            <a:ext cx="281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31470" algn="l"/>
                <a:tab pos="612140" algn="l"/>
                <a:tab pos="1075690" algn="l"/>
                <a:tab pos="1357630" algn="l"/>
                <a:tab pos="1638935" algn="l"/>
                <a:tab pos="1920239" algn="l"/>
                <a:tab pos="2526665" algn="l"/>
              </a:tabLst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	</a:t>
            </a:r>
            <a:r>
              <a:rPr dirty="0" sz="1000" spc="240" i="1">
                <a:latin typeface="Calibri"/>
                <a:cs typeface="Calibri"/>
              </a:rPr>
              <a:t>XOR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	</a:t>
            </a:r>
            <a:r>
              <a:rPr dirty="0" sz="1000" spc="60" i="1">
                <a:latin typeface="Calibri"/>
                <a:cs typeface="Calibri"/>
              </a:rPr>
              <a:t>w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r>
              <a:rPr dirty="0" sz="1000" spc="60" i="1">
                <a:latin typeface="Calibri"/>
                <a:cs typeface="Calibri"/>
              </a:rPr>
              <a:t>h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endParaRPr baseline="-11904" sz="1050">
              <a:latin typeface="Trebuchet MS"/>
              <a:cs typeface="Trebuchet MS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2825051" y="1004138"/>
          <a:ext cx="2536190" cy="440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35"/>
                <a:gridCol w="326390"/>
                <a:gridCol w="372109"/>
                <a:gridCol w="327025"/>
                <a:gridCol w="281304"/>
                <a:gridCol w="281305"/>
                <a:gridCol w="370839"/>
                <a:gridCol w="371475"/>
              </a:tblGrid>
              <a:tr h="143931">
                <a:tc>
                  <a:txBody>
                    <a:bodyPr/>
                    <a:lstStyle/>
                    <a:p>
                      <a:pPr marL="3175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944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1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1828">
                <a:tc>
                  <a:txBody>
                    <a:bodyPr/>
                    <a:lstStyle/>
                    <a:p>
                      <a:pPr marL="31750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2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43918">
                <a:tc>
                  <a:txBody>
                    <a:bodyPr/>
                    <a:lstStyle/>
                    <a:p>
                      <a:pPr marL="31750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3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8" name="object 6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7748" y="850489"/>
            <a:ext cx="2303145" cy="909955"/>
            <a:chOff x="317748" y="850489"/>
            <a:chExt cx="2303145" cy="9099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0405" y="1134473"/>
            <a:ext cx="318770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17" name="object 17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8" name="object 28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986976" y="100849"/>
            <a:ext cx="257111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70"/>
              <a:t>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57"/>
              <a:t> </a:t>
            </a:r>
            <a:r>
              <a:rPr dirty="0" sz="1100" spc="-5"/>
              <a:t>be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 spc="20"/>
              <a:t>bias</a:t>
            </a:r>
            <a:r>
              <a:rPr dirty="0" sz="1100" spc="170"/>
              <a:t> </a:t>
            </a:r>
            <a:r>
              <a:rPr dirty="0" sz="1100" spc="25"/>
              <a:t>output</a:t>
            </a:r>
            <a:r>
              <a:rPr dirty="0" sz="1100" spc="170"/>
              <a:t> </a:t>
            </a:r>
            <a:r>
              <a:rPr dirty="0" sz="1100" spc="-20"/>
              <a:t>of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/>
              <a:t>neuron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12376" y="272921"/>
            <a:ext cx="1075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08348" y="16901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54588" y="246404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32643" y="272921"/>
            <a:ext cx="7391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747987" y="818921"/>
            <a:ext cx="2875915" cy="0"/>
          </a:xfrm>
          <a:custGeom>
            <a:avLst/>
            <a:gdLst/>
            <a:ahLst/>
            <a:cxnLst/>
            <a:rect l="l" t="t" r="r" b="b"/>
            <a:pathLst>
              <a:path w="2875915" h="0">
                <a:moveTo>
                  <a:pt x="0" y="0"/>
                </a:moveTo>
                <a:lnTo>
                  <a:pt x="28758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4962626" y="708030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096179" y="777267"/>
            <a:ext cx="76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735287" y="878842"/>
            <a:ext cx="29013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2995" algn="l"/>
                <a:tab pos="2887980" algn="l"/>
              </a:tabLst>
            </a:pP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700" spc="12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sng" sz="7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773095" y="802924"/>
            <a:ext cx="281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31470" algn="l"/>
                <a:tab pos="612140" algn="l"/>
                <a:tab pos="1075690" algn="l"/>
                <a:tab pos="1357630" algn="l"/>
                <a:tab pos="1638935" algn="l"/>
                <a:tab pos="1920239" algn="l"/>
                <a:tab pos="2526665" algn="l"/>
              </a:tabLst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	</a:t>
            </a:r>
            <a:r>
              <a:rPr dirty="0" sz="1000" spc="240" i="1">
                <a:latin typeface="Calibri"/>
                <a:cs typeface="Calibri"/>
              </a:rPr>
              <a:t>XOR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	</a:t>
            </a:r>
            <a:r>
              <a:rPr dirty="0" sz="1000" spc="60" i="1">
                <a:latin typeface="Calibri"/>
                <a:cs typeface="Calibri"/>
              </a:rPr>
              <a:t>w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r>
              <a:rPr dirty="0" sz="1000" spc="60" i="1">
                <a:latin typeface="Calibri"/>
                <a:cs typeface="Calibri"/>
              </a:rPr>
              <a:t>h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endParaRPr baseline="-11904" sz="1050">
              <a:latin typeface="Trebuchet MS"/>
              <a:cs typeface="Trebuchet MS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2747987" y="1004138"/>
          <a:ext cx="2875915" cy="60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670"/>
                <a:gridCol w="326389"/>
                <a:gridCol w="372109"/>
                <a:gridCol w="327025"/>
                <a:gridCol w="281305"/>
                <a:gridCol w="281305"/>
                <a:gridCol w="370839"/>
                <a:gridCol w="634365"/>
              </a:tblGrid>
              <a:tr h="143931"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944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1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1828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2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1828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3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0885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4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8" name="object 6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7748" y="850489"/>
            <a:ext cx="2303145" cy="909955"/>
            <a:chOff x="317748" y="850489"/>
            <a:chExt cx="2303145" cy="9099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0405" y="1134473"/>
            <a:ext cx="318770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17" name="object 17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9" name="object 29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2986976" y="100849"/>
            <a:ext cx="257111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70"/>
              <a:t>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57"/>
              <a:t> </a:t>
            </a:r>
            <a:r>
              <a:rPr dirty="0" sz="1100" spc="-5"/>
              <a:t>be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 spc="20"/>
              <a:t>bias</a:t>
            </a:r>
            <a:r>
              <a:rPr dirty="0" sz="1100" spc="170"/>
              <a:t> </a:t>
            </a:r>
            <a:r>
              <a:rPr dirty="0" sz="1100" spc="25"/>
              <a:t>output</a:t>
            </a:r>
            <a:r>
              <a:rPr dirty="0" sz="1100" spc="170"/>
              <a:t> </a:t>
            </a:r>
            <a:r>
              <a:rPr dirty="0" sz="1100" spc="-20"/>
              <a:t>of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/>
              <a:t>neuron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12376" y="272921"/>
            <a:ext cx="1075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08348" y="16901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254588" y="246404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32643" y="272921"/>
            <a:ext cx="7391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747987" y="818921"/>
            <a:ext cx="2875915" cy="0"/>
          </a:xfrm>
          <a:custGeom>
            <a:avLst/>
            <a:gdLst/>
            <a:ahLst/>
            <a:cxnLst/>
            <a:rect l="l" t="t" r="r" b="b"/>
            <a:pathLst>
              <a:path w="2875915" h="0">
                <a:moveTo>
                  <a:pt x="0" y="0"/>
                </a:moveTo>
                <a:lnTo>
                  <a:pt x="28758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4962626" y="708030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096179" y="777267"/>
            <a:ext cx="76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735287" y="878842"/>
            <a:ext cx="29013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2995" algn="l"/>
                <a:tab pos="2887980" algn="l"/>
              </a:tabLst>
            </a:pP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700" spc="12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sng" sz="7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73095" y="802924"/>
            <a:ext cx="281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31470" algn="l"/>
                <a:tab pos="612140" algn="l"/>
                <a:tab pos="1075690" algn="l"/>
                <a:tab pos="1357630" algn="l"/>
                <a:tab pos="1638935" algn="l"/>
                <a:tab pos="1920239" algn="l"/>
                <a:tab pos="2526665" algn="l"/>
              </a:tabLst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	</a:t>
            </a:r>
            <a:r>
              <a:rPr dirty="0" sz="1000" spc="240" i="1">
                <a:latin typeface="Calibri"/>
                <a:cs typeface="Calibri"/>
              </a:rPr>
              <a:t>XOR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	</a:t>
            </a:r>
            <a:r>
              <a:rPr dirty="0" sz="1000" spc="60" i="1">
                <a:latin typeface="Calibri"/>
                <a:cs typeface="Calibri"/>
              </a:rPr>
              <a:t>w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r>
              <a:rPr dirty="0" sz="1000" spc="60" i="1">
                <a:latin typeface="Calibri"/>
                <a:cs typeface="Calibri"/>
              </a:rPr>
              <a:t>h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endParaRPr baseline="-11904" sz="1050">
              <a:latin typeface="Trebuchet MS"/>
              <a:cs typeface="Trebuchet MS"/>
            </a:endParaRPr>
          </a:p>
        </p:txBody>
      </p:sp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2747987" y="1004138"/>
          <a:ext cx="2875915" cy="60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670"/>
                <a:gridCol w="326389"/>
                <a:gridCol w="372109"/>
                <a:gridCol w="327025"/>
                <a:gridCol w="281305"/>
                <a:gridCol w="281305"/>
                <a:gridCol w="370839"/>
                <a:gridCol w="634365"/>
              </a:tblGrid>
              <a:tr h="143931"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944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1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1828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2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1828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3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0885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4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8" name="object 6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748726"/>
            <a:ext cx="63233" cy="63233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3012376" y="1675262"/>
            <a:ext cx="2520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75">
                <a:latin typeface="Calibri"/>
                <a:cs typeface="Calibri"/>
              </a:rPr>
              <a:t>This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results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in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following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four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conditions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986976" y="1827103"/>
            <a:ext cx="25711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Calibri"/>
                <a:cs typeface="Calibri"/>
              </a:rPr>
              <a:t>to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implement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125">
                <a:latin typeface="Calibri"/>
                <a:cs typeface="Calibri"/>
              </a:rPr>
              <a:t>XOR: 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1</a:t>
            </a:r>
            <a:r>
              <a:rPr dirty="0" baseline="-11904" sz="1050" spc="60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95" i="1">
                <a:latin typeface="Calibri"/>
                <a:cs typeface="Calibri"/>
              </a:rPr>
              <a:t> </a:t>
            </a:r>
            <a:r>
              <a:rPr dirty="0" sz="1000" spc="35" i="1">
                <a:latin typeface="Calibri"/>
                <a:cs typeface="Calibri"/>
              </a:rPr>
              <a:t>w</a:t>
            </a:r>
            <a:r>
              <a:rPr dirty="0" baseline="-11904" sz="1050" spc="52">
                <a:latin typeface="Calibri"/>
                <a:cs typeface="Calibri"/>
              </a:rPr>
              <a:t>0</a:t>
            </a:r>
            <a:r>
              <a:rPr dirty="0" sz="1000" spc="35" i="1">
                <a:latin typeface="Calibri"/>
                <a:cs typeface="Calibri"/>
              </a:rPr>
              <a:t>,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2 </a:t>
            </a:r>
            <a:r>
              <a:rPr dirty="0" baseline="-11904" sz="1050" spc="52">
                <a:latin typeface="Calibri"/>
                <a:cs typeface="Calibri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>
                <a:latin typeface="Lucida Sans Unicode"/>
                <a:cs typeface="Lucida Sans Unicode"/>
              </a:rPr>
              <a:t> </a:t>
            </a:r>
            <a:r>
              <a:rPr dirty="0" sz="1000" spc="35" i="1">
                <a:latin typeface="Calibri"/>
                <a:cs typeface="Calibri"/>
              </a:rPr>
              <a:t>w</a:t>
            </a:r>
            <a:r>
              <a:rPr dirty="0" baseline="-11904" sz="1050" spc="52">
                <a:latin typeface="Calibri"/>
                <a:cs typeface="Calibri"/>
              </a:rPr>
              <a:t>0</a:t>
            </a:r>
            <a:r>
              <a:rPr dirty="0" sz="1000" spc="35" i="1">
                <a:latin typeface="Calibri"/>
                <a:cs typeface="Calibri"/>
              </a:rPr>
              <a:t>,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3 </a:t>
            </a:r>
            <a:r>
              <a:rPr dirty="0" baseline="-11904" sz="1050" spc="60">
                <a:latin typeface="Calibri"/>
                <a:cs typeface="Calibri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986976" y="1978931"/>
            <a:ext cx="7372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5" i="1">
                <a:latin typeface="Calibri"/>
                <a:cs typeface="Calibri"/>
              </a:rPr>
              <a:t>w</a:t>
            </a:r>
            <a:r>
              <a:rPr dirty="0" baseline="-11904" sz="1050" spc="135">
                <a:latin typeface="Calibri"/>
                <a:cs typeface="Calibri"/>
              </a:rPr>
              <a:t>0</a:t>
            </a:r>
            <a:r>
              <a:rPr dirty="0" sz="1000" spc="25" i="1">
                <a:latin typeface="Calibri"/>
                <a:cs typeface="Calibri"/>
              </a:rPr>
              <a:t>,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w</a:t>
            </a:r>
            <a:r>
              <a:rPr dirty="0" baseline="-11904" sz="1050" spc="60">
                <a:latin typeface="Calibri"/>
                <a:cs typeface="Calibri"/>
              </a:rPr>
              <a:t>4</a:t>
            </a:r>
            <a:r>
              <a:rPr dirty="0" baseline="-11904" sz="1050">
                <a:latin typeface="Calibri"/>
                <a:cs typeface="Calibri"/>
              </a:rPr>
              <a:t> </a:t>
            </a:r>
            <a:r>
              <a:rPr dirty="0" baseline="-11904" sz="1050" spc="15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5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w</a:t>
            </a:r>
            <a:r>
              <a:rPr dirty="0" baseline="-11904" sz="1050" spc="60">
                <a:latin typeface="Calibri"/>
                <a:cs typeface="Calibri"/>
              </a:rPr>
              <a:t>0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3" name="object 7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7748" y="850489"/>
            <a:ext cx="2303145" cy="909955"/>
            <a:chOff x="317748" y="850489"/>
            <a:chExt cx="2303145" cy="9099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0405" y="1134473"/>
            <a:ext cx="318770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17" name="object 17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9" name="object 29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2986976" y="100849"/>
            <a:ext cx="257111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70"/>
              <a:t>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57"/>
              <a:t> </a:t>
            </a:r>
            <a:r>
              <a:rPr dirty="0" sz="1100" spc="-5"/>
              <a:t>be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 spc="20"/>
              <a:t>bias</a:t>
            </a:r>
            <a:r>
              <a:rPr dirty="0" sz="1100" spc="170"/>
              <a:t> </a:t>
            </a:r>
            <a:r>
              <a:rPr dirty="0" sz="1100" spc="25"/>
              <a:t>output</a:t>
            </a:r>
            <a:r>
              <a:rPr dirty="0" sz="1100" spc="170"/>
              <a:t> </a:t>
            </a:r>
            <a:r>
              <a:rPr dirty="0" sz="1100" spc="-20"/>
              <a:t>of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/>
              <a:t>neuron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12376" y="272921"/>
            <a:ext cx="1075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08348" y="16901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254588" y="246404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32643" y="272921"/>
            <a:ext cx="7391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747987" y="818921"/>
            <a:ext cx="2875915" cy="0"/>
          </a:xfrm>
          <a:custGeom>
            <a:avLst/>
            <a:gdLst/>
            <a:ahLst/>
            <a:cxnLst/>
            <a:rect l="l" t="t" r="r" b="b"/>
            <a:pathLst>
              <a:path w="2875915" h="0">
                <a:moveTo>
                  <a:pt x="0" y="0"/>
                </a:moveTo>
                <a:lnTo>
                  <a:pt x="28758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4962626" y="708030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096179" y="777267"/>
            <a:ext cx="76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735287" y="878842"/>
            <a:ext cx="29013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2995" algn="l"/>
                <a:tab pos="2887980" algn="l"/>
              </a:tabLst>
            </a:pP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700" spc="12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sng" sz="7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73095" y="802924"/>
            <a:ext cx="281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31470" algn="l"/>
                <a:tab pos="612140" algn="l"/>
                <a:tab pos="1075690" algn="l"/>
                <a:tab pos="1357630" algn="l"/>
                <a:tab pos="1638935" algn="l"/>
                <a:tab pos="1920239" algn="l"/>
                <a:tab pos="2526665" algn="l"/>
              </a:tabLst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	</a:t>
            </a:r>
            <a:r>
              <a:rPr dirty="0" sz="1000" spc="240" i="1">
                <a:latin typeface="Calibri"/>
                <a:cs typeface="Calibri"/>
              </a:rPr>
              <a:t>XOR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	</a:t>
            </a:r>
            <a:r>
              <a:rPr dirty="0" sz="1000" spc="60" i="1">
                <a:latin typeface="Calibri"/>
                <a:cs typeface="Calibri"/>
              </a:rPr>
              <a:t>w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r>
              <a:rPr dirty="0" sz="1000" spc="60" i="1">
                <a:latin typeface="Calibri"/>
                <a:cs typeface="Calibri"/>
              </a:rPr>
              <a:t>h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endParaRPr baseline="-11904" sz="1050">
              <a:latin typeface="Trebuchet MS"/>
              <a:cs typeface="Trebuchet MS"/>
            </a:endParaRPr>
          </a:p>
        </p:txBody>
      </p:sp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2747987" y="1004138"/>
          <a:ext cx="2875915" cy="60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670"/>
                <a:gridCol w="326389"/>
                <a:gridCol w="372109"/>
                <a:gridCol w="327025"/>
                <a:gridCol w="281305"/>
                <a:gridCol w="281305"/>
                <a:gridCol w="370839"/>
                <a:gridCol w="634365"/>
              </a:tblGrid>
              <a:tr h="143931"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944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1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1828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2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1828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3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0885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4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8" name="object 6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748726"/>
            <a:ext cx="63233" cy="63233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3012376" y="1675262"/>
            <a:ext cx="2520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75">
                <a:latin typeface="Calibri"/>
                <a:cs typeface="Calibri"/>
              </a:rPr>
              <a:t>This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results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in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following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four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conditions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986976" y="1827103"/>
            <a:ext cx="25711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Calibri"/>
                <a:cs typeface="Calibri"/>
              </a:rPr>
              <a:t>to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implement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125">
                <a:latin typeface="Calibri"/>
                <a:cs typeface="Calibri"/>
              </a:rPr>
              <a:t>XOR: 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1</a:t>
            </a:r>
            <a:r>
              <a:rPr dirty="0" baseline="-11904" sz="1050" spc="60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95" i="1">
                <a:latin typeface="Calibri"/>
                <a:cs typeface="Calibri"/>
              </a:rPr>
              <a:t> </a:t>
            </a:r>
            <a:r>
              <a:rPr dirty="0" sz="1000" spc="35" i="1">
                <a:latin typeface="Calibri"/>
                <a:cs typeface="Calibri"/>
              </a:rPr>
              <a:t>w</a:t>
            </a:r>
            <a:r>
              <a:rPr dirty="0" baseline="-11904" sz="1050" spc="52">
                <a:latin typeface="Calibri"/>
                <a:cs typeface="Calibri"/>
              </a:rPr>
              <a:t>0</a:t>
            </a:r>
            <a:r>
              <a:rPr dirty="0" sz="1000" spc="35" i="1">
                <a:latin typeface="Calibri"/>
                <a:cs typeface="Calibri"/>
              </a:rPr>
              <a:t>,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2 </a:t>
            </a:r>
            <a:r>
              <a:rPr dirty="0" baseline="-11904" sz="1050" spc="52">
                <a:latin typeface="Calibri"/>
                <a:cs typeface="Calibri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>
                <a:latin typeface="Lucida Sans Unicode"/>
                <a:cs typeface="Lucida Sans Unicode"/>
              </a:rPr>
              <a:t> </a:t>
            </a:r>
            <a:r>
              <a:rPr dirty="0" sz="1000" spc="35" i="1">
                <a:latin typeface="Calibri"/>
                <a:cs typeface="Calibri"/>
              </a:rPr>
              <a:t>w</a:t>
            </a:r>
            <a:r>
              <a:rPr dirty="0" baseline="-11904" sz="1050" spc="52">
                <a:latin typeface="Calibri"/>
                <a:cs typeface="Calibri"/>
              </a:rPr>
              <a:t>0</a:t>
            </a:r>
            <a:r>
              <a:rPr dirty="0" sz="1000" spc="35" i="1">
                <a:latin typeface="Calibri"/>
                <a:cs typeface="Calibri"/>
              </a:rPr>
              <a:t>,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3 </a:t>
            </a:r>
            <a:r>
              <a:rPr dirty="0" baseline="-11904" sz="1050" spc="60">
                <a:latin typeface="Calibri"/>
                <a:cs typeface="Calibri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986976" y="1903012"/>
            <a:ext cx="2571750" cy="63309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dirty="0" sz="1000" spc="-5" i="1">
                <a:latin typeface="Calibri"/>
                <a:cs typeface="Calibri"/>
              </a:rPr>
              <a:t>w</a:t>
            </a:r>
            <a:r>
              <a:rPr dirty="0" baseline="-11904" sz="1050" spc="135">
                <a:latin typeface="Calibri"/>
                <a:cs typeface="Calibri"/>
              </a:rPr>
              <a:t>0</a:t>
            </a:r>
            <a:r>
              <a:rPr dirty="0" sz="1000" spc="25" i="1">
                <a:latin typeface="Calibri"/>
                <a:cs typeface="Calibri"/>
              </a:rPr>
              <a:t>,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w</a:t>
            </a:r>
            <a:r>
              <a:rPr dirty="0" baseline="-11904" sz="1050" spc="60">
                <a:latin typeface="Calibri"/>
                <a:cs typeface="Calibri"/>
              </a:rPr>
              <a:t>4</a:t>
            </a:r>
            <a:r>
              <a:rPr dirty="0" baseline="-11904" sz="1050">
                <a:latin typeface="Calibri"/>
                <a:cs typeface="Calibri"/>
              </a:rPr>
              <a:t> </a:t>
            </a:r>
            <a:r>
              <a:rPr dirty="0" baseline="-11904" sz="1050" spc="15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5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w</a:t>
            </a:r>
            <a:r>
              <a:rPr dirty="0" baseline="-11904" sz="1050" spc="60">
                <a:latin typeface="Calibri"/>
                <a:cs typeface="Calibri"/>
              </a:rPr>
              <a:t>0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0000"/>
              </a:lnSpc>
              <a:spcBef>
                <a:spcPts val="590"/>
              </a:spcBef>
            </a:pPr>
            <a:r>
              <a:rPr dirty="0" sz="1000" spc="35">
                <a:latin typeface="Calibri"/>
                <a:cs typeface="Calibri"/>
              </a:rPr>
              <a:t>Unlike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before,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there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contradictions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now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and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system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of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inequalities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can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satisfied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2" name="object 7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2577" y="2280132"/>
            <a:ext cx="63233" cy="63233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4" name="object 7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91878" y="600252"/>
            <a:ext cx="370205" cy="370205"/>
            <a:chOff x="1291878" y="600252"/>
            <a:chExt cx="370205" cy="370205"/>
          </a:xfrm>
        </p:grpSpPr>
        <p:sp>
          <p:nvSpPr>
            <p:cNvPr id="23" name="object 23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422146" y="663929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27759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56741" y="337332"/>
            <a:ext cx="640715" cy="1118235"/>
            <a:chOff x="1156741" y="337332"/>
            <a:chExt cx="640715" cy="1118235"/>
          </a:xfrm>
        </p:grpSpPr>
        <p:sp>
          <p:nvSpPr>
            <p:cNvPr id="28" name="object 28"/>
            <p:cNvSpPr/>
            <p:nvPr/>
          </p:nvSpPr>
          <p:spPr>
            <a:xfrm>
              <a:off x="11592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572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76960" y="975459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46594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58892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235756" y="4950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41662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8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769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46594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945667" y="1105219"/>
            <a:ext cx="1047115" cy="75565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720"/>
              </a:spcBef>
              <a:tabLst>
                <a:tab pos="39497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   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spcBef>
                <a:spcPts val="745"/>
              </a:spcBef>
              <a:tabLst>
                <a:tab pos="461009" algn="l"/>
                <a:tab pos="82105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86360">
              <a:lnSpc>
                <a:spcPct val="100000"/>
              </a:lnSpc>
              <a:spcBef>
                <a:spcPts val="840"/>
              </a:spcBef>
            </a:pPr>
            <a:r>
              <a:rPr dirty="0" sz="1000" spc="45">
                <a:latin typeface="Calibri"/>
                <a:cs typeface="Calibri"/>
              </a:rPr>
              <a:t>Artificial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Neuron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The </a:t>
            </a:r>
            <a:r>
              <a:rPr dirty="0" spc="10"/>
              <a:t>most </a:t>
            </a:r>
            <a:r>
              <a:rPr dirty="0" spc="15"/>
              <a:t>fundamental </a:t>
            </a:r>
            <a:r>
              <a:rPr dirty="0" spc="35"/>
              <a:t>unit </a:t>
            </a:r>
            <a:r>
              <a:rPr dirty="0" spc="-20"/>
              <a:t>of </a:t>
            </a:r>
            <a:r>
              <a:rPr dirty="0" spc="15"/>
              <a:t>a </a:t>
            </a:r>
            <a:r>
              <a:rPr dirty="0" spc="-20"/>
              <a:t>deep </a:t>
            </a:r>
            <a:r>
              <a:rPr dirty="0" spc="-15"/>
              <a:t> </a:t>
            </a:r>
            <a:r>
              <a:rPr dirty="0" spc="15"/>
              <a:t>neural </a:t>
            </a:r>
            <a:r>
              <a:rPr dirty="0" spc="5"/>
              <a:t>network </a:t>
            </a:r>
            <a:r>
              <a:rPr dirty="0" spc="20"/>
              <a:t>is </a:t>
            </a:r>
            <a:r>
              <a:rPr dirty="0" spc="15"/>
              <a:t>called </a:t>
            </a:r>
            <a:r>
              <a:rPr dirty="0" spc="20"/>
              <a:t>an </a:t>
            </a:r>
            <a:r>
              <a:rPr dirty="0" spc="30" i="1">
                <a:latin typeface="Calibri"/>
                <a:cs typeface="Calibri"/>
              </a:rPr>
              <a:t>artificial </a:t>
            </a:r>
            <a:r>
              <a:rPr dirty="0" spc="35" i="1">
                <a:latin typeface="Calibri"/>
                <a:cs typeface="Calibri"/>
              </a:rPr>
              <a:t> </a:t>
            </a:r>
            <a:r>
              <a:rPr dirty="0" spc="15" i="1">
                <a:latin typeface="Calibri"/>
                <a:cs typeface="Calibri"/>
              </a:rPr>
              <a:t>neuron</a:t>
            </a:r>
          </a:p>
        </p:txBody>
      </p:sp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3264395" y="655026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Where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inspiration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come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2" name="object 4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3" name="object 3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760357" y="108545"/>
            <a:ext cx="277368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(neuroscientist)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cian)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highly </a:t>
            </a:r>
            <a:r>
              <a:rPr dirty="0" sz="1100" spc="15">
                <a:latin typeface="Calibri"/>
                <a:cs typeface="Calibri"/>
              </a:rPr>
              <a:t>simplified </a:t>
            </a:r>
            <a:r>
              <a:rPr dirty="0" sz="1100" spc="20">
                <a:latin typeface="Calibri"/>
                <a:cs typeface="Calibri"/>
              </a:rPr>
              <a:t>computa- </a:t>
            </a:r>
            <a:r>
              <a:rPr dirty="0" sz="1100" spc="25">
                <a:latin typeface="Calibri"/>
                <a:cs typeface="Calibri"/>
              </a:rPr>
              <a:t> tional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(1943)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17748" y="850489"/>
            <a:ext cx="2303145" cy="909955"/>
            <a:chOff x="317748" y="850489"/>
            <a:chExt cx="2303145" cy="90995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50405" y="1134473"/>
            <a:ext cx="318770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36" name="object 36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8859" y="179829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48" name="object 48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201904" y="2034523"/>
            <a:ext cx="1750695" cy="6445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620"/>
              </a:spcBef>
              <a:tabLst>
                <a:tab pos="15405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38100" marR="304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5" name="object 7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2986976" y="100849"/>
            <a:ext cx="257111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pc="70"/>
              <a:t>Let</a:t>
            </a:r>
            <a:r>
              <a:rPr dirty="0" spc="170"/>
              <a:t> </a:t>
            </a:r>
            <a:r>
              <a:rPr dirty="0" spc="5" i="1">
                <a:latin typeface="Calibri"/>
                <a:cs typeface="Calibri"/>
              </a:rPr>
              <a:t>w</a:t>
            </a:r>
            <a:r>
              <a:rPr dirty="0" baseline="-10416" sz="1200" spc="7"/>
              <a:t>0</a:t>
            </a:r>
            <a:r>
              <a:rPr dirty="0" baseline="-10416" sz="1200" spc="157"/>
              <a:t> </a:t>
            </a:r>
            <a:r>
              <a:rPr dirty="0" sz="1100" spc="-5"/>
              <a:t>be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 spc="20"/>
              <a:t>bias</a:t>
            </a:r>
            <a:r>
              <a:rPr dirty="0" sz="1100" spc="170"/>
              <a:t> </a:t>
            </a:r>
            <a:r>
              <a:rPr dirty="0" sz="1100" spc="25"/>
              <a:t>output</a:t>
            </a:r>
            <a:r>
              <a:rPr dirty="0" sz="1100" spc="170"/>
              <a:t> </a:t>
            </a:r>
            <a:r>
              <a:rPr dirty="0" sz="1100" spc="-20"/>
              <a:t>of</a:t>
            </a:r>
            <a:r>
              <a:rPr dirty="0" sz="1100" spc="170"/>
              <a:t> </a:t>
            </a:r>
            <a:r>
              <a:rPr dirty="0" sz="1100" spc="5"/>
              <a:t>the</a:t>
            </a:r>
            <a:r>
              <a:rPr dirty="0" sz="1100" spc="170"/>
              <a:t> </a:t>
            </a:r>
            <a:r>
              <a:rPr dirty="0" sz="1100"/>
              <a:t>neuron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012376" y="272921"/>
            <a:ext cx="1075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>
                <a:latin typeface="Calibri"/>
                <a:cs typeface="Calibri"/>
              </a:rPr>
              <a:t>(</a:t>
            </a:r>
            <a:r>
              <a:rPr dirty="0" sz="1100" spc="45" i="1">
                <a:latin typeface="Calibri"/>
                <a:cs typeface="Calibri"/>
              </a:rPr>
              <a:t>i.e.</a:t>
            </a:r>
            <a:r>
              <a:rPr dirty="0" sz="1100" spc="45">
                <a:latin typeface="Calibri"/>
                <a:cs typeface="Calibri"/>
              </a:rPr>
              <a:t>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108348" y="169010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254588" y="246404"/>
            <a:ext cx="200025" cy="25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94"/>
              </a:lnSpc>
              <a:spcBef>
                <a:spcPts val="95"/>
              </a:spcBef>
            </a:pPr>
            <a:r>
              <a:rPr dirty="0" sz="800" spc="15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894"/>
              </a:lnSpc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432643" y="272921"/>
            <a:ext cx="7391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5" i="1">
                <a:latin typeface="Calibri"/>
                <a:cs typeface="Calibri"/>
              </a:rPr>
              <a:t>i</a:t>
            </a:r>
            <a:r>
              <a:rPr dirty="0" sz="1100" spc="60" i="1">
                <a:latin typeface="Calibri"/>
                <a:cs typeface="Calibri"/>
              </a:rPr>
              <a:t>h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0</a:t>
            </a:r>
            <a:r>
              <a:rPr dirty="0" sz="1100" spc="8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747987" y="818921"/>
            <a:ext cx="2875915" cy="0"/>
          </a:xfrm>
          <a:custGeom>
            <a:avLst/>
            <a:gdLst/>
            <a:ahLst/>
            <a:cxnLst/>
            <a:rect l="l" t="t" r="r" b="b"/>
            <a:pathLst>
              <a:path w="2875915" h="0">
                <a:moveTo>
                  <a:pt x="0" y="0"/>
                </a:moveTo>
                <a:lnTo>
                  <a:pt x="287585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4962626" y="708030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096179" y="777267"/>
            <a:ext cx="76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735287" y="878842"/>
            <a:ext cx="29013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2995" algn="l"/>
                <a:tab pos="2887980" algn="l"/>
              </a:tabLst>
            </a:pP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700" spc="12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sng" sz="700" spc="1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=1	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773095" y="802924"/>
            <a:ext cx="281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31470" algn="l"/>
                <a:tab pos="612140" algn="l"/>
                <a:tab pos="1075690" algn="l"/>
                <a:tab pos="1357630" algn="l"/>
                <a:tab pos="1638935" algn="l"/>
                <a:tab pos="1920239" algn="l"/>
                <a:tab pos="2526665" algn="l"/>
              </a:tabLst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	</a:t>
            </a:r>
            <a:r>
              <a:rPr dirty="0" sz="1000" spc="240" i="1">
                <a:latin typeface="Calibri"/>
                <a:cs typeface="Calibri"/>
              </a:rPr>
              <a:t>XOR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	</a:t>
            </a:r>
            <a:r>
              <a:rPr dirty="0" sz="100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	</a:t>
            </a:r>
            <a:r>
              <a:rPr dirty="0" sz="1000" spc="60" i="1">
                <a:latin typeface="Calibri"/>
                <a:cs typeface="Calibri"/>
              </a:rPr>
              <a:t>w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r>
              <a:rPr dirty="0" sz="1000" spc="60" i="1">
                <a:latin typeface="Calibri"/>
                <a:cs typeface="Calibri"/>
              </a:rPr>
              <a:t>h</a:t>
            </a:r>
            <a:r>
              <a:rPr dirty="0" baseline="-11904" sz="1050" spc="89" i="1">
                <a:latin typeface="Trebuchet MS"/>
                <a:cs typeface="Trebuchet MS"/>
              </a:rPr>
              <a:t>i</a:t>
            </a:r>
            <a:endParaRPr baseline="-11904" sz="1050">
              <a:latin typeface="Trebuchet MS"/>
              <a:cs typeface="Trebuchet MS"/>
            </a:endParaRPr>
          </a:p>
        </p:txBody>
      </p:sp>
      <p:graphicFrame>
        <p:nvGraphicFramePr>
          <p:cNvPr id="86" name="object 86"/>
          <p:cNvGraphicFramePr>
            <a:graphicFrameLocks noGrp="1"/>
          </p:cNvGraphicFramePr>
          <p:nvPr/>
        </p:nvGraphicFramePr>
        <p:xfrm>
          <a:off x="2747987" y="1004138"/>
          <a:ext cx="2875915" cy="60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670"/>
                <a:gridCol w="326389"/>
                <a:gridCol w="372109"/>
                <a:gridCol w="327025"/>
                <a:gridCol w="281305"/>
                <a:gridCol w="281305"/>
                <a:gridCol w="370839"/>
                <a:gridCol w="634365"/>
              </a:tblGrid>
              <a:tr h="143931"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944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1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1828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2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1828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3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0885"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010"/>
                        </a:lnSpc>
                      </a:pPr>
                      <a:r>
                        <a:rPr dirty="0" sz="1000" spc="15" i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baseline="-11904" sz="1050" spc="22">
                          <a:latin typeface="Calibri"/>
                          <a:cs typeface="Calibri"/>
                        </a:rPr>
                        <a:t>4</a:t>
                      </a:r>
                      <a:endParaRPr baseline="-11904" sz="10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7" name="object 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748726"/>
            <a:ext cx="63233" cy="63233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3012376" y="1675262"/>
            <a:ext cx="2520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75">
                <a:latin typeface="Calibri"/>
                <a:cs typeface="Calibri"/>
              </a:rPr>
              <a:t>This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results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in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following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four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conditions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986976" y="1827103"/>
            <a:ext cx="25711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Calibri"/>
                <a:cs typeface="Calibri"/>
              </a:rPr>
              <a:t>to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implement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125">
                <a:latin typeface="Calibri"/>
                <a:cs typeface="Calibri"/>
              </a:rPr>
              <a:t>XOR: 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1</a:t>
            </a:r>
            <a:r>
              <a:rPr dirty="0" baseline="-11904" sz="1050" spc="60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95" i="1">
                <a:latin typeface="Calibri"/>
                <a:cs typeface="Calibri"/>
              </a:rPr>
              <a:t> </a:t>
            </a:r>
            <a:r>
              <a:rPr dirty="0" sz="1000" spc="35" i="1">
                <a:latin typeface="Calibri"/>
                <a:cs typeface="Calibri"/>
              </a:rPr>
              <a:t>w</a:t>
            </a:r>
            <a:r>
              <a:rPr dirty="0" baseline="-11904" sz="1050" spc="52">
                <a:latin typeface="Calibri"/>
                <a:cs typeface="Calibri"/>
              </a:rPr>
              <a:t>0</a:t>
            </a:r>
            <a:r>
              <a:rPr dirty="0" sz="1000" spc="35" i="1">
                <a:latin typeface="Calibri"/>
                <a:cs typeface="Calibri"/>
              </a:rPr>
              <a:t>,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2 </a:t>
            </a:r>
            <a:r>
              <a:rPr dirty="0" baseline="-11904" sz="1050" spc="52">
                <a:latin typeface="Calibri"/>
                <a:cs typeface="Calibri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>
                <a:latin typeface="Lucida Sans Unicode"/>
                <a:cs typeface="Lucida Sans Unicode"/>
              </a:rPr>
              <a:t> </a:t>
            </a:r>
            <a:r>
              <a:rPr dirty="0" sz="1000" spc="35" i="1">
                <a:latin typeface="Calibri"/>
                <a:cs typeface="Calibri"/>
              </a:rPr>
              <a:t>w</a:t>
            </a:r>
            <a:r>
              <a:rPr dirty="0" baseline="-11904" sz="1050" spc="52">
                <a:latin typeface="Calibri"/>
                <a:cs typeface="Calibri"/>
              </a:rPr>
              <a:t>0</a:t>
            </a:r>
            <a:r>
              <a:rPr dirty="0" sz="1000" spc="35" i="1">
                <a:latin typeface="Calibri"/>
                <a:cs typeface="Calibri"/>
              </a:rPr>
              <a:t>,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spc="15" i="1">
                <a:latin typeface="Calibri"/>
                <a:cs typeface="Calibri"/>
              </a:rPr>
              <a:t>w</a:t>
            </a:r>
            <a:r>
              <a:rPr dirty="0" baseline="-11904" sz="1050" spc="22">
                <a:latin typeface="Calibri"/>
                <a:cs typeface="Calibri"/>
              </a:rPr>
              <a:t>3 </a:t>
            </a:r>
            <a:r>
              <a:rPr dirty="0" baseline="-11904" sz="1050" spc="60">
                <a:latin typeface="Calibri"/>
                <a:cs typeface="Calibri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986976" y="1903012"/>
            <a:ext cx="2571750" cy="116459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695"/>
              </a:spcBef>
            </a:pPr>
            <a:r>
              <a:rPr dirty="0" sz="1000" spc="-5" i="1">
                <a:latin typeface="Calibri"/>
                <a:cs typeface="Calibri"/>
              </a:rPr>
              <a:t>w</a:t>
            </a:r>
            <a:r>
              <a:rPr dirty="0" baseline="-11904" sz="1050" spc="135">
                <a:latin typeface="Calibri"/>
                <a:cs typeface="Calibri"/>
              </a:rPr>
              <a:t>0</a:t>
            </a:r>
            <a:r>
              <a:rPr dirty="0" sz="1000" spc="25" i="1">
                <a:latin typeface="Calibri"/>
                <a:cs typeface="Calibri"/>
              </a:rPr>
              <a:t>,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w</a:t>
            </a:r>
            <a:r>
              <a:rPr dirty="0" baseline="-11904" sz="1050" spc="60">
                <a:latin typeface="Calibri"/>
                <a:cs typeface="Calibri"/>
              </a:rPr>
              <a:t>4</a:t>
            </a:r>
            <a:r>
              <a:rPr dirty="0" baseline="-11904" sz="1050">
                <a:latin typeface="Calibri"/>
                <a:cs typeface="Calibri"/>
              </a:rPr>
              <a:t> </a:t>
            </a:r>
            <a:r>
              <a:rPr dirty="0" baseline="-11904" sz="1050" spc="15">
                <a:latin typeface="Calibri"/>
                <a:cs typeface="Calibri"/>
              </a:rPr>
              <a:t> </a:t>
            </a:r>
            <a:r>
              <a:rPr dirty="0" sz="1000" spc="275" i="1">
                <a:latin typeface="Calibri"/>
                <a:cs typeface="Calibri"/>
              </a:rPr>
              <a:t>&lt;</a:t>
            </a:r>
            <a:r>
              <a:rPr dirty="0" sz="1000" spc="50" i="1">
                <a:latin typeface="Calibri"/>
                <a:cs typeface="Calibri"/>
              </a:rPr>
              <a:t> </a:t>
            </a:r>
            <a:r>
              <a:rPr dirty="0" sz="1000" spc="-5" i="1">
                <a:latin typeface="Calibri"/>
                <a:cs typeface="Calibri"/>
              </a:rPr>
              <a:t>w</a:t>
            </a:r>
            <a:r>
              <a:rPr dirty="0" baseline="-11904" sz="1050" spc="60">
                <a:latin typeface="Calibri"/>
                <a:cs typeface="Calibri"/>
              </a:rPr>
              <a:t>0</a:t>
            </a:r>
            <a:endParaRPr baseline="-11904" sz="1050">
              <a:latin typeface="Calibri"/>
              <a:cs typeface="Calibri"/>
            </a:endParaRPr>
          </a:p>
          <a:p>
            <a:pPr algn="just" marL="38100" marR="30480">
              <a:lnSpc>
                <a:spcPct val="100000"/>
              </a:lnSpc>
              <a:spcBef>
                <a:spcPts val="590"/>
              </a:spcBef>
            </a:pPr>
            <a:r>
              <a:rPr dirty="0" sz="1000" spc="35">
                <a:latin typeface="Calibri"/>
                <a:cs typeface="Calibri"/>
              </a:rPr>
              <a:t>Unlike </a:t>
            </a:r>
            <a:r>
              <a:rPr dirty="0" sz="1000" spc="-5">
                <a:latin typeface="Calibri"/>
                <a:cs typeface="Calibri"/>
              </a:rPr>
              <a:t>before, there </a:t>
            </a:r>
            <a:r>
              <a:rPr dirty="0" sz="1000">
                <a:latin typeface="Calibri"/>
                <a:cs typeface="Calibri"/>
              </a:rPr>
              <a:t>are </a:t>
            </a:r>
            <a:r>
              <a:rPr dirty="0" sz="1000" spc="-5">
                <a:latin typeface="Calibri"/>
                <a:cs typeface="Calibri"/>
              </a:rPr>
              <a:t>no </a:t>
            </a:r>
            <a:r>
              <a:rPr dirty="0" sz="1000" spc="20">
                <a:latin typeface="Calibri"/>
                <a:cs typeface="Calibri"/>
              </a:rPr>
              <a:t>contradictions </a:t>
            </a:r>
            <a:r>
              <a:rPr dirty="0" sz="1000" spc="-10">
                <a:latin typeface="Calibri"/>
                <a:cs typeface="Calibri"/>
              </a:rPr>
              <a:t>now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and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system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of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inequalities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can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satisfied</a:t>
            </a:r>
            <a:endParaRPr sz="1000">
              <a:latin typeface="Calibri"/>
              <a:cs typeface="Calibri"/>
            </a:endParaRPr>
          </a:p>
          <a:p>
            <a:pPr algn="just" marL="38100" marR="30480">
              <a:lnSpc>
                <a:spcPct val="100000"/>
              </a:lnSpc>
              <a:spcBef>
                <a:spcPts val="590"/>
              </a:spcBef>
            </a:pPr>
            <a:r>
              <a:rPr dirty="0" sz="1000" spc="35">
                <a:latin typeface="Calibri"/>
                <a:cs typeface="Calibri"/>
              </a:rPr>
              <a:t>Essentially </a:t>
            </a:r>
            <a:r>
              <a:rPr dirty="0" sz="1000" spc="-5">
                <a:latin typeface="Calibri"/>
                <a:cs typeface="Calibri"/>
              </a:rPr>
              <a:t>each </a:t>
            </a:r>
            <a:r>
              <a:rPr dirty="0" sz="1000" spc="30" i="1">
                <a:latin typeface="Calibri"/>
                <a:cs typeface="Calibri"/>
              </a:rPr>
              <a:t>w</a:t>
            </a:r>
            <a:r>
              <a:rPr dirty="0" baseline="-11904" sz="1050" spc="44" i="1">
                <a:latin typeface="Trebuchet MS"/>
                <a:cs typeface="Trebuchet MS"/>
              </a:rPr>
              <a:t>i </a:t>
            </a:r>
            <a:r>
              <a:rPr dirty="0" sz="1000" spc="20">
                <a:latin typeface="Calibri"/>
                <a:cs typeface="Calibri"/>
              </a:rPr>
              <a:t>is </a:t>
            </a:r>
            <a:r>
              <a:rPr dirty="0" sz="1000" spc="-10">
                <a:latin typeface="Calibri"/>
                <a:cs typeface="Calibri"/>
              </a:rPr>
              <a:t>now </a:t>
            </a:r>
            <a:r>
              <a:rPr dirty="0" sz="1000" spc="5">
                <a:latin typeface="Calibri"/>
                <a:cs typeface="Calibri"/>
              </a:rPr>
              <a:t>responsible </a:t>
            </a:r>
            <a:r>
              <a:rPr dirty="0" sz="1000">
                <a:latin typeface="Calibri"/>
                <a:cs typeface="Calibri"/>
              </a:rPr>
              <a:t>for </a:t>
            </a:r>
            <a:r>
              <a:rPr dirty="0" sz="1000" spc="-20">
                <a:latin typeface="Calibri"/>
                <a:cs typeface="Calibri"/>
              </a:rPr>
              <a:t>one 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of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 </a:t>
            </a:r>
            <a:r>
              <a:rPr dirty="0" sz="1000" spc="-10">
                <a:latin typeface="Calibri"/>
                <a:cs typeface="Calibri"/>
              </a:rPr>
              <a:t>4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possible </a:t>
            </a:r>
            <a:r>
              <a:rPr dirty="0" sz="1000" spc="30">
                <a:latin typeface="Calibri"/>
                <a:cs typeface="Calibri"/>
              </a:rPr>
              <a:t>inputs </a:t>
            </a:r>
            <a:r>
              <a:rPr dirty="0" sz="1000" spc="20">
                <a:latin typeface="Calibri"/>
                <a:cs typeface="Calibri"/>
              </a:rPr>
              <a:t>and can </a:t>
            </a:r>
            <a:r>
              <a:rPr dirty="0" sz="1000" spc="-5">
                <a:latin typeface="Calibri"/>
                <a:cs typeface="Calibri"/>
              </a:rPr>
              <a:t>be </a:t>
            </a:r>
            <a:r>
              <a:rPr dirty="0" sz="1000" spc="20">
                <a:latin typeface="Calibri"/>
                <a:cs typeface="Calibri"/>
              </a:rPr>
              <a:t>adjusted 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10">
                <a:latin typeface="Calibri"/>
                <a:cs typeface="Calibri"/>
              </a:rPr>
              <a:t>to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get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the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  <a:hlinkClick r:id="rId9" action="ppaction://hlinksldjump"/>
              </a:rPr>
              <a:t>desired</a:t>
            </a:r>
            <a:r>
              <a:rPr dirty="0" sz="1000" spc="105"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1000" spc="25">
                <a:latin typeface="Calibri"/>
                <a:cs typeface="Calibri"/>
                <a:hlinkClick r:id="rId10" action="ppaction://hlinksldjump"/>
              </a:rPr>
              <a:t>output</a:t>
            </a:r>
            <a:r>
              <a:rPr dirty="0" sz="1000" spc="105"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1000">
                <a:latin typeface="Calibri"/>
                <a:cs typeface="Calibri"/>
                <a:hlinkClick r:id="rId10" action="ppaction://hlinksldjump"/>
              </a:rPr>
              <a:t>for</a:t>
            </a:r>
            <a:r>
              <a:rPr dirty="0" sz="1000" spc="100"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1000" spc="35">
                <a:latin typeface="Calibri"/>
                <a:cs typeface="Calibri"/>
                <a:hlinkClick r:id="rId10" action="ppaction://hlinksldjump"/>
              </a:rPr>
              <a:t>that</a:t>
            </a:r>
            <a:r>
              <a:rPr dirty="0" sz="1000" spc="105"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1000" spc="35">
                <a:latin typeface="Calibri"/>
                <a:cs typeface="Calibri"/>
                <a:hlinkClick r:id="rId10" action="ppaction://hlinksldjump"/>
              </a:rPr>
              <a:t>in</a:t>
            </a:r>
            <a:r>
              <a:rPr dirty="0" u="heavy" sz="1000" spc="35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10" action="ppaction://hlinksldjump"/>
              </a:rPr>
              <a:t>p</a:t>
            </a:r>
            <a:r>
              <a:rPr dirty="0" sz="1000" spc="35">
                <a:latin typeface="Calibri"/>
                <a:cs typeface="Calibri"/>
              </a:rPr>
              <a:t>ut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1" name="object 9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92577" y="2280132"/>
            <a:ext cx="63233" cy="63233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2659710"/>
            <a:ext cx="63233" cy="63233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4" name="object 9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10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7748" y="850489"/>
            <a:ext cx="2303145" cy="909955"/>
            <a:chOff x="317748" y="850489"/>
            <a:chExt cx="2303145" cy="9099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43711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0405" y="1134473"/>
            <a:ext cx="318770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17" name="object 17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28" name="object 28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15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85"/>
              <a:t>It </a:t>
            </a:r>
            <a:r>
              <a:rPr dirty="0" spc="15"/>
              <a:t>should </a:t>
            </a:r>
            <a:r>
              <a:rPr dirty="0" spc="-5"/>
              <a:t>be </a:t>
            </a:r>
            <a:r>
              <a:rPr dirty="0" spc="10"/>
              <a:t>clear </a:t>
            </a:r>
            <a:r>
              <a:rPr dirty="0" spc="35"/>
              <a:t>that </a:t>
            </a:r>
            <a:r>
              <a:rPr dirty="0" spc="5"/>
              <a:t>the </a:t>
            </a:r>
            <a:r>
              <a:rPr dirty="0" spc="-5"/>
              <a:t>same </a:t>
            </a:r>
            <a:r>
              <a:rPr dirty="0" spc="5"/>
              <a:t>network </a:t>
            </a:r>
            <a:r>
              <a:rPr dirty="0" spc="10"/>
              <a:t>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5"/>
              <a:t>represent </a:t>
            </a:r>
            <a:r>
              <a:rPr dirty="0" spc="5"/>
              <a:t>the </a:t>
            </a:r>
            <a:r>
              <a:rPr dirty="0" spc="20"/>
              <a:t>remaining </a:t>
            </a:r>
            <a:r>
              <a:rPr dirty="0" spc="-15"/>
              <a:t>15 </a:t>
            </a:r>
            <a:r>
              <a:rPr dirty="0" spc="-10"/>
              <a:t> </a:t>
            </a:r>
            <a:r>
              <a:rPr dirty="0" spc="5"/>
              <a:t>boolean</a:t>
            </a:r>
            <a:r>
              <a:rPr dirty="0" spc="105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5"/>
              <a:t>also</a:t>
            </a:r>
          </a:p>
        </p:txBody>
      </p:sp>
      <p:grpSp>
        <p:nvGrpSpPr>
          <p:cNvPr id="57" name="object 5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8" name="object 5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7748" y="1376397"/>
            <a:ext cx="384175" cy="384175"/>
            <a:chOff x="317748" y="1376397"/>
            <a:chExt cx="384175" cy="384175"/>
          </a:xfrm>
        </p:grpSpPr>
        <p:sp>
          <p:nvSpPr>
            <p:cNvPr id="16" name="object 16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75805" y="1459062"/>
            <a:ext cx="26797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20" name="object 20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31" name="object 31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15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85"/>
              <a:t>It </a:t>
            </a:r>
            <a:r>
              <a:rPr dirty="0" spc="15"/>
              <a:t>should </a:t>
            </a:r>
            <a:r>
              <a:rPr dirty="0" spc="-5"/>
              <a:t>be </a:t>
            </a:r>
            <a:r>
              <a:rPr dirty="0" spc="10"/>
              <a:t>clear </a:t>
            </a:r>
            <a:r>
              <a:rPr dirty="0" spc="35"/>
              <a:t>that </a:t>
            </a:r>
            <a:r>
              <a:rPr dirty="0" spc="5"/>
              <a:t>the </a:t>
            </a:r>
            <a:r>
              <a:rPr dirty="0" spc="-5"/>
              <a:t>same </a:t>
            </a:r>
            <a:r>
              <a:rPr dirty="0" spc="5"/>
              <a:t>network </a:t>
            </a:r>
            <a:r>
              <a:rPr dirty="0" spc="10"/>
              <a:t>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5"/>
              <a:t>represent </a:t>
            </a:r>
            <a:r>
              <a:rPr dirty="0" spc="5"/>
              <a:t>the </a:t>
            </a:r>
            <a:r>
              <a:rPr dirty="0" spc="20"/>
              <a:t>remaining </a:t>
            </a:r>
            <a:r>
              <a:rPr dirty="0" spc="-15"/>
              <a:t>15 </a:t>
            </a:r>
            <a:r>
              <a:rPr dirty="0" spc="-10"/>
              <a:t> </a:t>
            </a:r>
            <a:r>
              <a:rPr dirty="0" spc="5"/>
              <a:t>boolean</a:t>
            </a:r>
            <a:r>
              <a:rPr dirty="0" spc="105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5"/>
              <a:t>also</a:t>
            </a:r>
          </a:p>
        </p:txBody>
      </p:sp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2999676" y="655026"/>
            <a:ext cx="2546985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15">
                <a:latin typeface="Calibri"/>
                <a:cs typeface="Calibri"/>
              </a:rPr>
              <a:t>result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dif-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ferent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non-contradicting inequalit-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ies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-5">
                <a:latin typeface="Calibri"/>
                <a:cs typeface="Calibri"/>
              </a:rPr>
              <a:t> 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satisfied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appropriately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setting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4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3" name="object 6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2624" y="850489"/>
            <a:ext cx="2278380" cy="885190"/>
            <a:chOff x="342624" y="850489"/>
            <a:chExt cx="2278380" cy="885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849" y="850489"/>
              <a:ext cx="139722" cy="1397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7704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5708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43712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4073" y="1221953"/>
            <a:ext cx="9779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75" i="1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10" y="1274245"/>
            <a:ext cx="74295" cy="135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" spc="25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7748" y="1376397"/>
            <a:ext cx="384175" cy="384175"/>
            <a:chOff x="317748" y="1376397"/>
            <a:chExt cx="384175" cy="384175"/>
          </a:xfrm>
        </p:grpSpPr>
        <p:sp>
          <p:nvSpPr>
            <p:cNvPr id="16" name="object 16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876" y="0"/>
                  </a:move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2828" y="1381477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373753" y="186876"/>
                  </a:moveTo>
                  <a:lnTo>
                    <a:pt x="367078" y="137197"/>
                  </a:lnTo>
                  <a:lnTo>
                    <a:pt x="348239" y="92556"/>
                  </a:lnTo>
                  <a:lnTo>
                    <a:pt x="319019" y="54734"/>
                  </a:lnTo>
                  <a:lnTo>
                    <a:pt x="281197" y="25513"/>
                  </a:lnTo>
                  <a:lnTo>
                    <a:pt x="236556" y="6675"/>
                  </a:lnTo>
                  <a:lnTo>
                    <a:pt x="186876" y="0"/>
                  </a:lnTo>
                  <a:lnTo>
                    <a:pt x="137197" y="6675"/>
                  </a:lnTo>
                  <a:lnTo>
                    <a:pt x="92556" y="25513"/>
                  </a:lnTo>
                  <a:lnTo>
                    <a:pt x="54734" y="54734"/>
                  </a:lnTo>
                  <a:lnTo>
                    <a:pt x="25513" y="92556"/>
                  </a:lnTo>
                  <a:lnTo>
                    <a:pt x="6675" y="137197"/>
                  </a:lnTo>
                  <a:lnTo>
                    <a:pt x="0" y="186876"/>
                  </a:lnTo>
                  <a:lnTo>
                    <a:pt x="6675" y="236556"/>
                  </a:lnTo>
                  <a:lnTo>
                    <a:pt x="25513" y="281197"/>
                  </a:lnTo>
                  <a:lnTo>
                    <a:pt x="54734" y="319019"/>
                  </a:lnTo>
                  <a:lnTo>
                    <a:pt x="92556" y="348239"/>
                  </a:lnTo>
                  <a:lnTo>
                    <a:pt x="137197" y="367078"/>
                  </a:lnTo>
                  <a:lnTo>
                    <a:pt x="186876" y="373753"/>
                  </a:lnTo>
                  <a:lnTo>
                    <a:pt x="236556" y="367078"/>
                  </a:lnTo>
                  <a:lnTo>
                    <a:pt x="281197" y="348239"/>
                  </a:lnTo>
                  <a:lnTo>
                    <a:pt x="319019" y="319019"/>
                  </a:lnTo>
                  <a:lnTo>
                    <a:pt x="348239" y="281197"/>
                  </a:lnTo>
                  <a:lnTo>
                    <a:pt x="367078" y="236556"/>
                  </a:lnTo>
                  <a:lnTo>
                    <a:pt x="373753" y="18687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75805" y="1459062"/>
            <a:ext cx="26797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25">
                <a:latin typeface="Calibri"/>
                <a:cs typeface="Calibri"/>
              </a:rPr>
              <a:t>-1,-1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82755" y="1393400"/>
            <a:ext cx="1638300" cy="350520"/>
            <a:chOff x="982755" y="1393400"/>
            <a:chExt cx="1638300" cy="350520"/>
          </a:xfrm>
        </p:grpSpPr>
        <p:sp>
          <p:nvSpPr>
            <p:cNvPr id="20" name="object 20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87835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873" y="0"/>
                  </a:move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35839" y="1398480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339747" y="169873"/>
                  </a:moveTo>
                  <a:lnTo>
                    <a:pt x="333679" y="124714"/>
                  </a:lnTo>
                  <a:lnTo>
                    <a:pt x="316554" y="84134"/>
                  </a:lnTo>
                  <a:lnTo>
                    <a:pt x="289992" y="49754"/>
                  </a:lnTo>
                  <a:lnTo>
                    <a:pt x="255612" y="23192"/>
                  </a:lnTo>
                  <a:lnTo>
                    <a:pt x="215033" y="6067"/>
                  </a:lnTo>
                  <a:lnTo>
                    <a:pt x="169873" y="0"/>
                  </a:lnTo>
                  <a:lnTo>
                    <a:pt x="124714" y="6067"/>
                  </a:lnTo>
                  <a:lnTo>
                    <a:pt x="84134" y="23192"/>
                  </a:lnTo>
                  <a:lnTo>
                    <a:pt x="49754" y="49754"/>
                  </a:lnTo>
                  <a:lnTo>
                    <a:pt x="23192" y="84134"/>
                  </a:lnTo>
                  <a:lnTo>
                    <a:pt x="6067" y="124714"/>
                  </a:lnTo>
                  <a:lnTo>
                    <a:pt x="0" y="169873"/>
                  </a:lnTo>
                  <a:lnTo>
                    <a:pt x="6067" y="215033"/>
                  </a:lnTo>
                  <a:lnTo>
                    <a:pt x="23192" y="255612"/>
                  </a:lnTo>
                  <a:lnTo>
                    <a:pt x="49754" y="289992"/>
                  </a:lnTo>
                  <a:lnTo>
                    <a:pt x="84134" y="316554"/>
                  </a:lnTo>
                  <a:lnTo>
                    <a:pt x="124714" y="333679"/>
                  </a:lnTo>
                  <a:lnTo>
                    <a:pt x="169873" y="339747"/>
                  </a:lnTo>
                  <a:lnTo>
                    <a:pt x="215033" y="333679"/>
                  </a:lnTo>
                  <a:lnTo>
                    <a:pt x="255612" y="316554"/>
                  </a:lnTo>
                  <a:lnTo>
                    <a:pt x="289992" y="289992"/>
                  </a:lnTo>
                  <a:lnTo>
                    <a:pt x="316554" y="255612"/>
                  </a:lnTo>
                  <a:lnTo>
                    <a:pt x="333679" y="215033"/>
                  </a:lnTo>
                  <a:lnTo>
                    <a:pt x="339747" y="169873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91715" y="14063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335961" y="1134473"/>
            <a:ext cx="235585" cy="49974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819"/>
              </a:spcBef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dirty="0" sz="950" spc="15">
                <a:latin typeface="Calibri"/>
                <a:cs typeface="Calibri"/>
              </a:rPr>
              <a:t>1,1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6230" y="473732"/>
            <a:ext cx="86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3950" y="1124493"/>
            <a:ext cx="21399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6487" y="1124493"/>
            <a:ext cx="977900" cy="5099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4145">
              <a:lnSpc>
                <a:spcPts val="955"/>
              </a:lnSpc>
              <a:spcBef>
                <a:spcPts val="130"/>
              </a:spcBef>
              <a:tabLst>
                <a:tab pos="467995" algn="l"/>
                <a:tab pos="77597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  <a:p>
            <a:pPr marL="88265">
              <a:lnSpc>
                <a:spcPts val="955"/>
              </a:lnSpc>
              <a:tabLst>
                <a:tab pos="735965" algn="l"/>
              </a:tabLst>
            </a:pP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2	</a:t>
            </a:r>
            <a:r>
              <a:rPr dirty="0" sz="950" spc="50" i="1">
                <a:latin typeface="Calibri"/>
                <a:cs typeface="Calibri"/>
              </a:rPr>
              <a:t>h</a:t>
            </a:r>
            <a:r>
              <a:rPr dirty="0" baseline="-11904" sz="1050" spc="75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25"/>
              </a:spcBef>
              <a:tabLst>
                <a:tab pos="698500" algn="l"/>
              </a:tabLst>
            </a:pPr>
            <a:r>
              <a:rPr dirty="0" sz="950" spc="20">
                <a:latin typeface="Calibri"/>
                <a:cs typeface="Calibri"/>
              </a:rPr>
              <a:t>-1,1	1,-1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8530" y="679166"/>
            <a:ext cx="1704339" cy="1489075"/>
            <a:chOff x="638530" y="679166"/>
            <a:chExt cx="1704339" cy="1489075"/>
          </a:xfrm>
        </p:grpSpPr>
        <p:sp>
          <p:nvSpPr>
            <p:cNvPr id="31" name="object 31"/>
            <p:cNvSpPr/>
            <p:nvPr/>
          </p:nvSpPr>
          <p:spPr>
            <a:xfrm>
              <a:off x="652270" y="171092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425455" y="425414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30" y="1697178"/>
              <a:ext cx="66324" cy="6632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89986" y="1658507"/>
              <a:ext cx="1009650" cy="504825"/>
            </a:xfrm>
            <a:custGeom>
              <a:avLst/>
              <a:gdLst/>
              <a:ahLst/>
              <a:cxnLst/>
              <a:rect l="l" t="t" r="r" b="b"/>
              <a:pathLst>
                <a:path w="1009650" h="504825">
                  <a:moveTo>
                    <a:pt x="1009215" y="50464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5459" y="1635393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90" h="71119">
                  <a:moveTo>
                    <a:pt x="11299" y="70675"/>
                  </a:moveTo>
                  <a:lnTo>
                    <a:pt x="13155" y="54244"/>
                  </a:lnTo>
                  <a:lnTo>
                    <a:pt x="11324" y="40593"/>
                  </a:lnTo>
                  <a:lnTo>
                    <a:pt x="6655" y="29527"/>
                  </a:lnTo>
                  <a:lnTo>
                    <a:pt x="0" y="20850"/>
                  </a:lnTo>
                  <a:lnTo>
                    <a:pt x="10935" y="20969"/>
                  </a:lnTo>
                  <a:lnTo>
                    <a:pt x="22589" y="18066"/>
                  </a:lnTo>
                  <a:lnTo>
                    <a:pt x="34609" y="11342"/>
                  </a:lnTo>
                  <a:lnTo>
                    <a:pt x="46642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57714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18205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8213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437495" y="43747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40" y="1685189"/>
              <a:ext cx="65994" cy="659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237722" y="1698862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0" y="437473"/>
                  </a:moveTo>
                  <a:lnTo>
                    <a:pt x="437496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896" y="1685189"/>
              <a:ext cx="65994" cy="6599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805715" y="1752916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w="0" h="383539">
                  <a:moveTo>
                    <a:pt x="0" y="383419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66206" y="1747855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64228" y="1647382"/>
              <a:ext cx="1031875" cy="516255"/>
            </a:xfrm>
            <a:custGeom>
              <a:avLst/>
              <a:gdLst/>
              <a:ahLst/>
              <a:cxnLst/>
              <a:rect l="l" t="t" r="r" b="b"/>
              <a:pathLst>
                <a:path w="1031875" h="516255">
                  <a:moveTo>
                    <a:pt x="0" y="515782"/>
                  </a:moveTo>
                  <a:lnTo>
                    <a:pt x="1031464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253576" y="1624268"/>
              <a:ext cx="46990" cy="71120"/>
            </a:xfrm>
            <a:custGeom>
              <a:avLst/>
              <a:gdLst/>
              <a:ahLst/>
              <a:cxnLst/>
              <a:rect l="l" t="t" r="r" b="b"/>
              <a:pathLst>
                <a:path w="46989" h="71119">
                  <a:moveTo>
                    <a:pt x="0" y="0"/>
                  </a:moveTo>
                  <a:lnTo>
                    <a:pt x="12032" y="11342"/>
                  </a:lnTo>
                  <a:lnTo>
                    <a:pt x="24052" y="18066"/>
                  </a:lnTo>
                  <a:lnTo>
                    <a:pt x="35706" y="20969"/>
                  </a:lnTo>
                  <a:lnTo>
                    <a:pt x="46642" y="20850"/>
                  </a:lnTo>
                  <a:lnTo>
                    <a:pt x="39986" y="29527"/>
                  </a:lnTo>
                  <a:lnTo>
                    <a:pt x="35317" y="40593"/>
                  </a:lnTo>
                  <a:lnTo>
                    <a:pt x="33486" y="54244"/>
                  </a:lnTo>
                  <a:lnTo>
                    <a:pt x="35342" y="70675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885718" y="169329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30" h="443230">
                  <a:moveTo>
                    <a:pt x="0" y="443040"/>
                  </a:moveTo>
                  <a:lnTo>
                    <a:pt x="443065" y="0"/>
                  </a:lnTo>
                </a:path>
              </a:pathLst>
            </a:custGeom>
            <a:ln w="1012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462" y="1679622"/>
              <a:ext cx="65994" cy="6599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69482" y="961771"/>
              <a:ext cx="750570" cy="500380"/>
            </a:xfrm>
            <a:custGeom>
              <a:avLst/>
              <a:gdLst/>
              <a:ahLst/>
              <a:cxnLst/>
              <a:rect l="l" t="t" r="r" b="b"/>
              <a:pathLst>
                <a:path w="750569" h="500380">
                  <a:moveTo>
                    <a:pt x="0" y="500085"/>
                  </a:moveTo>
                  <a:lnTo>
                    <a:pt x="75012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82858" y="949663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7" y="7387"/>
                  </a:lnTo>
                  <a:lnTo>
                    <a:pt x="20618" y="11193"/>
                  </a:lnTo>
                  <a:lnTo>
                    <a:pt x="30146" y="12077"/>
                  </a:lnTo>
                  <a:lnTo>
                    <a:pt x="38860" y="10700"/>
                  </a:lnTo>
                  <a:lnTo>
                    <a:pt x="34237" y="18215"/>
                  </a:lnTo>
                  <a:lnTo>
                    <a:pt x="31389" y="27349"/>
                  </a:lnTo>
                  <a:lnTo>
                    <a:pt x="31009" y="38156"/>
                  </a:lnTo>
                  <a:lnTo>
                    <a:pt x="33791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3603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0" y="424788"/>
                  </a:moveTo>
                  <a:lnTo>
                    <a:pt x="21239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10477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9998"/>
                  </a:moveTo>
                  <a:lnTo>
                    <a:pt x="12791" y="11205"/>
                  </a:lnTo>
                  <a:lnTo>
                    <a:pt x="23477" y="9486"/>
                  </a:lnTo>
                  <a:lnTo>
                    <a:pt x="32195" y="5524"/>
                  </a:lnTo>
                  <a:lnTo>
                    <a:pt x="39085" y="0"/>
                  </a:lnTo>
                  <a:lnTo>
                    <a:pt x="38799" y="8826"/>
                  </a:lnTo>
                  <a:lnTo>
                    <a:pt x="40860" y="18178"/>
                  </a:lnTo>
                  <a:lnTo>
                    <a:pt x="45897" y="27758"/>
                  </a:lnTo>
                  <a:lnTo>
                    <a:pt x="54537" y="37267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15002" y="986942"/>
              <a:ext cx="212725" cy="424815"/>
            </a:xfrm>
            <a:custGeom>
              <a:avLst/>
              <a:gdLst/>
              <a:ahLst/>
              <a:cxnLst/>
              <a:rect l="l" t="t" r="r" b="b"/>
              <a:pathLst>
                <a:path w="212725" h="424815">
                  <a:moveTo>
                    <a:pt x="212396" y="42478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98413" y="984670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7267"/>
                  </a:moveTo>
                  <a:lnTo>
                    <a:pt x="8640" y="27758"/>
                  </a:lnTo>
                  <a:lnTo>
                    <a:pt x="13676" y="18178"/>
                  </a:lnTo>
                  <a:lnTo>
                    <a:pt x="15738" y="8826"/>
                  </a:lnTo>
                  <a:lnTo>
                    <a:pt x="15452" y="0"/>
                  </a:lnTo>
                  <a:lnTo>
                    <a:pt x="22342" y="5524"/>
                  </a:lnTo>
                  <a:lnTo>
                    <a:pt x="31060" y="9486"/>
                  </a:lnTo>
                  <a:lnTo>
                    <a:pt x="41746" y="11205"/>
                  </a:lnTo>
                  <a:lnTo>
                    <a:pt x="54537" y="9998"/>
                  </a:lnTo>
                </a:path>
              </a:pathLst>
            </a:custGeom>
            <a:ln w="5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543822" y="9617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541710" y="949664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81714" y="68422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51348" y="6816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189204" y="1798292"/>
            <a:ext cx="1776095" cy="8807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1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=-2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alibri"/>
              <a:cs typeface="Calibri"/>
            </a:endParaRPr>
          </a:p>
          <a:p>
            <a:pPr marL="905510">
              <a:lnSpc>
                <a:spcPct val="100000"/>
              </a:lnSpc>
              <a:tabLst>
                <a:tab pos="1553210" algn="l"/>
              </a:tabLst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	</a:t>
            </a: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  <a:p>
            <a:pPr marL="50800" marR="43180">
              <a:lnSpc>
                <a:spcPct val="102699"/>
              </a:lnSpc>
              <a:spcBef>
                <a:spcPts val="500"/>
              </a:spcBef>
            </a:pPr>
            <a:r>
              <a:rPr dirty="0" sz="1100">
                <a:latin typeface="Calibri"/>
                <a:cs typeface="Calibri"/>
              </a:rPr>
              <a:t>red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indicates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 </a:t>
            </a:r>
            <a:r>
              <a:rPr dirty="0" sz="1100" spc="5">
                <a:latin typeface="Calibri"/>
                <a:cs typeface="Calibri"/>
              </a:rPr>
              <a:t>-1 </a:t>
            </a:r>
            <a:r>
              <a:rPr dirty="0" sz="1100" spc="10">
                <a:latin typeface="Calibri"/>
                <a:cs typeface="Calibri"/>
              </a:rPr>
              <a:t> blue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edge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indicates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sz="1100" spc="14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40">
                <a:latin typeface="Calibri"/>
                <a:cs typeface="Calibri"/>
              </a:rPr>
              <a:t>+1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86321"/>
            <a:ext cx="63233" cy="63233"/>
          </a:xfrm>
          <a:prstGeom prst="rect">
            <a:avLst/>
          </a:prstGeom>
        </p:spPr>
      </p:pic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3012376" y="100849"/>
            <a:ext cx="252158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85"/>
              <a:t>It </a:t>
            </a:r>
            <a:r>
              <a:rPr dirty="0" spc="15"/>
              <a:t>should </a:t>
            </a:r>
            <a:r>
              <a:rPr dirty="0" spc="-5"/>
              <a:t>be </a:t>
            </a:r>
            <a:r>
              <a:rPr dirty="0" spc="10"/>
              <a:t>clear </a:t>
            </a:r>
            <a:r>
              <a:rPr dirty="0" spc="35"/>
              <a:t>that </a:t>
            </a:r>
            <a:r>
              <a:rPr dirty="0" spc="5"/>
              <a:t>the </a:t>
            </a:r>
            <a:r>
              <a:rPr dirty="0" spc="-5"/>
              <a:t>same </a:t>
            </a:r>
            <a:r>
              <a:rPr dirty="0" spc="5"/>
              <a:t>network </a:t>
            </a:r>
            <a:r>
              <a:rPr dirty="0" spc="10"/>
              <a:t> </a:t>
            </a:r>
            <a:r>
              <a:rPr dirty="0" spc="20"/>
              <a:t>can </a:t>
            </a:r>
            <a:r>
              <a:rPr dirty="0" spc="-5"/>
              <a:t>be used </a:t>
            </a:r>
            <a:r>
              <a:rPr dirty="0" spc="10"/>
              <a:t>to </a:t>
            </a:r>
            <a:r>
              <a:rPr dirty="0" spc="-5"/>
              <a:t>represent </a:t>
            </a:r>
            <a:r>
              <a:rPr dirty="0" spc="5"/>
              <a:t>the </a:t>
            </a:r>
            <a:r>
              <a:rPr dirty="0" spc="20"/>
              <a:t>remaining </a:t>
            </a:r>
            <a:r>
              <a:rPr dirty="0" spc="-15"/>
              <a:t>15 </a:t>
            </a:r>
            <a:r>
              <a:rPr dirty="0" spc="-10"/>
              <a:t> </a:t>
            </a:r>
            <a:r>
              <a:rPr dirty="0" spc="5"/>
              <a:t>boolean</a:t>
            </a:r>
            <a:r>
              <a:rPr dirty="0" spc="105"/>
              <a:t> </a:t>
            </a:r>
            <a:r>
              <a:rPr dirty="0" spc="15"/>
              <a:t>functions</a:t>
            </a:r>
            <a:r>
              <a:rPr dirty="0" spc="114"/>
              <a:t> </a:t>
            </a:r>
            <a:r>
              <a:rPr dirty="0" spc="5"/>
              <a:t>also</a:t>
            </a:r>
          </a:p>
        </p:txBody>
      </p:sp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740511"/>
            <a:ext cx="63233" cy="63233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2999676" y="655026"/>
            <a:ext cx="254698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15">
                <a:latin typeface="Calibri"/>
                <a:cs typeface="Calibri"/>
              </a:rPr>
              <a:t>result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5">
                <a:latin typeface="Calibri"/>
                <a:cs typeface="Calibri"/>
              </a:rPr>
              <a:t>dif-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ferent </a:t>
            </a:r>
            <a:r>
              <a:rPr dirty="0" sz="1100" spc="-5">
                <a:latin typeface="Calibri"/>
                <a:cs typeface="Calibri"/>
              </a:rPr>
              <a:t>set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non-contradicting inequalit-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ies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-5">
                <a:latin typeface="Calibri"/>
                <a:cs typeface="Calibri"/>
              </a:rPr>
              <a:t> 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satisfied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appropriately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setting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2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97">
                <a:latin typeface="Calibri"/>
                <a:cs typeface="Calibri"/>
              </a:rPr>
              <a:t>3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w</a:t>
            </a:r>
            <a:r>
              <a:rPr dirty="0" baseline="-10416" sz="1200" spc="22">
                <a:latin typeface="Calibri"/>
                <a:cs typeface="Calibri"/>
              </a:rPr>
              <a:t>4</a:t>
            </a:r>
            <a:endParaRPr baseline="-10416" sz="1200">
              <a:latin typeface="Calibri"/>
              <a:cs typeface="Calibri"/>
            </a:endParaRPr>
          </a:p>
          <a:p>
            <a:pPr algn="just" marL="25400">
              <a:lnSpc>
                <a:spcPct val="100000"/>
              </a:lnSpc>
              <a:spcBef>
                <a:spcPts val="335"/>
              </a:spcBef>
            </a:pPr>
            <a:r>
              <a:rPr dirty="0" sz="1100" spc="90">
                <a:latin typeface="Calibri"/>
                <a:cs typeface="Calibri"/>
              </a:rPr>
              <a:t>Try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it!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2577" y="1466760"/>
            <a:ext cx="63233" cy="63233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4" name="object 6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9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283919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198434"/>
            <a:ext cx="23406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3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63</a:t>
            </a:r>
            <a:r>
              <a:rPr dirty="0" spc="75"/>
              <a:t>/1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285102"/>
            <a:ext cx="63233" cy="632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95" y="199617"/>
            <a:ext cx="416496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60"/>
              <a:t>Again</a:t>
            </a:r>
            <a:r>
              <a:rPr dirty="0" spc="110"/>
              <a:t> </a:t>
            </a:r>
            <a:r>
              <a:rPr dirty="0" spc="-10"/>
              <a:t>each</a:t>
            </a:r>
            <a:r>
              <a:rPr dirty="0" spc="120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-15"/>
              <a:t>8</a:t>
            </a:r>
            <a:r>
              <a:rPr dirty="0" spc="114"/>
              <a:t> </a:t>
            </a:r>
            <a:r>
              <a:rPr dirty="0" spc="5"/>
              <a:t>perceptorns</a:t>
            </a:r>
            <a:r>
              <a:rPr dirty="0" spc="120"/>
              <a:t> </a:t>
            </a:r>
            <a:r>
              <a:rPr dirty="0" spc="35"/>
              <a:t>will</a:t>
            </a:r>
            <a:r>
              <a:rPr dirty="0" spc="114"/>
              <a:t> </a:t>
            </a:r>
            <a:r>
              <a:rPr dirty="0" spc="-5"/>
              <a:t>fire</a:t>
            </a:r>
            <a:r>
              <a:rPr dirty="0" spc="120"/>
              <a:t> </a:t>
            </a:r>
            <a:r>
              <a:rPr dirty="0" spc="25"/>
              <a:t>only</a:t>
            </a:r>
            <a:r>
              <a:rPr dirty="0" spc="120"/>
              <a:t> </a:t>
            </a:r>
            <a:r>
              <a:rPr dirty="0"/>
              <a:t>for</a:t>
            </a:r>
            <a:r>
              <a:rPr dirty="0" spc="114"/>
              <a:t> </a:t>
            </a:r>
            <a:r>
              <a:rPr dirty="0" spc="-25"/>
              <a:t>one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20"/>
              <a:t> </a:t>
            </a:r>
            <a:r>
              <a:rPr dirty="0" spc="5"/>
              <a:t>the</a:t>
            </a:r>
            <a:r>
              <a:rPr dirty="0" spc="120"/>
              <a:t> </a:t>
            </a:r>
            <a:r>
              <a:rPr dirty="0" spc="-15"/>
              <a:t>8</a:t>
            </a:r>
            <a:r>
              <a:rPr dirty="0" spc="110"/>
              <a:t> </a:t>
            </a:r>
            <a:r>
              <a:rPr dirty="0" spc="30"/>
              <a:t>inputs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495134"/>
            <a:ext cx="63233" cy="632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4395" y="409649"/>
            <a:ext cx="4788535" cy="5721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60">
                <a:latin typeface="Calibri"/>
                <a:cs typeface="Calibri"/>
              </a:rPr>
              <a:t>Each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8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second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responsible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8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adjusted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produce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desired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endParaRPr sz="1100">
              <a:latin typeface="Calibri"/>
              <a:cs typeface="Calibri"/>
            </a:endParaRPr>
          </a:p>
          <a:p>
            <a:pPr marL="1916430">
              <a:lnSpc>
                <a:spcPct val="100000"/>
              </a:lnSpc>
              <a:spcBef>
                <a:spcPts val="489"/>
              </a:spcBef>
            </a:pPr>
            <a:r>
              <a:rPr dirty="0" sz="950" spc="55" i="1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3857" y="1183089"/>
            <a:ext cx="139722" cy="1397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29942" y="2753090"/>
            <a:ext cx="19621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5945" y="2753090"/>
            <a:ext cx="19621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2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1936" y="2753090"/>
            <a:ext cx="19621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3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8629" y="1733873"/>
            <a:ext cx="3736340" cy="334645"/>
            <a:chOff x="948629" y="1733873"/>
            <a:chExt cx="3736340" cy="334645"/>
          </a:xfrm>
        </p:grpSpPr>
        <p:sp>
          <p:nvSpPr>
            <p:cNvPr id="12" name="object 12"/>
            <p:cNvSpPr/>
            <p:nvPr/>
          </p:nvSpPr>
          <p:spPr>
            <a:xfrm>
              <a:off x="953709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3709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39712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39712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25715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25715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411717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411717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97720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97720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383723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83723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3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869725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869725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6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55728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000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55728" y="173895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1" y="162000"/>
                  </a:moveTo>
                  <a:lnTo>
                    <a:pt x="318214" y="118934"/>
                  </a:lnTo>
                  <a:lnTo>
                    <a:pt x="301883" y="80235"/>
                  </a:lnTo>
                  <a:lnTo>
                    <a:pt x="276552" y="47448"/>
                  </a:lnTo>
                  <a:lnTo>
                    <a:pt x="243765" y="22117"/>
                  </a:lnTo>
                  <a:lnTo>
                    <a:pt x="205067" y="5786"/>
                  </a:lnTo>
                  <a:lnTo>
                    <a:pt x="162000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0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3"/>
                  </a:lnTo>
                  <a:lnTo>
                    <a:pt x="118934" y="318214"/>
                  </a:lnTo>
                  <a:lnTo>
                    <a:pt x="162000" y="324001"/>
                  </a:lnTo>
                  <a:lnTo>
                    <a:pt x="205067" y="318214"/>
                  </a:lnTo>
                  <a:lnTo>
                    <a:pt x="243765" y="301883"/>
                  </a:lnTo>
                  <a:lnTo>
                    <a:pt x="276552" y="276553"/>
                  </a:lnTo>
                  <a:lnTo>
                    <a:pt x="301883" y="243766"/>
                  </a:lnTo>
                  <a:lnTo>
                    <a:pt x="318214" y="205067"/>
                  </a:lnTo>
                  <a:lnTo>
                    <a:pt x="324001" y="162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88861" y="1806902"/>
            <a:ext cx="48196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40" i="1">
                <a:latin typeface="Calibri"/>
                <a:cs typeface="Calibri"/>
              </a:rPr>
              <a:t>bias</a:t>
            </a:r>
            <a:r>
              <a:rPr dirty="0" sz="950" spc="-5" i="1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=-3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44053" y="1457106"/>
            <a:ext cx="106235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358140" algn="l"/>
                <a:tab pos="633730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1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2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3 </a:t>
            </a:r>
            <a:r>
              <a:rPr dirty="0" baseline="-11904" sz="1050" spc="195">
                <a:latin typeface="Calibri"/>
                <a:cs typeface="Calibri"/>
              </a:rPr>
              <a:t> 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4</a:t>
            </a:r>
            <a:endParaRPr baseline="-11904"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80843" y="1457106"/>
            <a:ext cx="99758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795655" algn="l"/>
              </a:tabLst>
            </a:pP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5    </a:t>
            </a:r>
            <a:r>
              <a:rPr dirty="0" baseline="-11904" sz="1050" spc="135">
                <a:latin typeface="Calibri"/>
                <a:cs typeface="Calibri"/>
              </a:rPr>
              <a:t> 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6  </a:t>
            </a:r>
            <a:r>
              <a:rPr dirty="0" baseline="-11904" sz="1050" spc="97">
                <a:latin typeface="Calibri"/>
                <a:cs typeface="Calibri"/>
              </a:rPr>
              <a:t> 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7	</a:t>
            </a:r>
            <a:r>
              <a:rPr dirty="0" sz="950" spc="20" i="1">
                <a:latin typeface="Calibri"/>
                <a:cs typeface="Calibri"/>
              </a:rPr>
              <a:t>w</a:t>
            </a:r>
            <a:r>
              <a:rPr dirty="0" baseline="-11904" sz="1050" spc="30">
                <a:latin typeface="Calibri"/>
                <a:cs typeface="Calibri"/>
              </a:rPr>
              <a:t>8</a:t>
            </a:r>
            <a:endParaRPr baseline="-11904" sz="10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45216" y="1011767"/>
            <a:ext cx="3143250" cy="1816735"/>
            <a:chOff x="1245216" y="1011767"/>
            <a:chExt cx="3143250" cy="1816735"/>
          </a:xfrm>
        </p:grpSpPr>
        <p:sp>
          <p:nvSpPr>
            <p:cNvPr id="32" name="object 32"/>
            <p:cNvSpPr/>
            <p:nvPr/>
          </p:nvSpPr>
          <p:spPr>
            <a:xfrm>
              <a:off x="1249744" y="2008199"/>
              <a:ext cx="981075" cy="784860"/>
            </a:xfrm>
            <a:custGeom>
              <a:avLst/>
              <a:gdLst/>
              <a:ahLst/>
              <a:cxnLst/>
              <a:rect l="l" t="t" r="r" b="b"/>
              <a:pathLst>
                <a:path w="981075" h="784860">
                  <a:moveTo>
                    <a:pt x="981031" y="78473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47758" y="1999302"/>
              <a:ext cx="40005" cy="48260"/>
            </a:xfrm>
            <a:custGeom>
              <a:avLst/>
              <a:gdLst/>
              <a:ahLst/>
              <a:cxnLst/>
              <a:rect l="l" t="t" r="r" b="b"/>
              <a:pathLst>
                <a:path w="40005" h="48260">
                  <a:moveTo>
                    <a:pt x="1590" y="47655"/>
                  </a:moveTo>
                  <a:lnTo>
                    <a:pt x="5453" y="35390"/>
                  </a:lnTo>
                  <a:lnTo>
                    <a:pt x="6011" y="24572"/>
                  </a:lnTo>
                  <a:lnTo>
                    <a:pt x="3961" y="15209"/>
                  </a:lnTo>
                  <a:lnTo>
                    <a:pt x="0" y="7308"/>
                  </a:lnTo>
                  <a:lnTo>
                    <a:pt x="8577" y="9438"/>
                  </a:lnTo>
                  <a:lnTo>
                    <a:pt x="18162" y="9382"/>
                  </a:lnTo>
                  <a:lnTo>
                    <a:pt x="28593" y="6462"/>
                  </a:lnTo>
                  <a:lnTo>
                    <a:pt x="39711" y="0"/>
                  </a:lnTo>
                </a:path>
              </a:pathLst>
            </a:custGeom>
            <a:ln w="508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64811" y="1986169"/>
              <a:ext cx="1445895" cy="826135"/>
            </a:xfrm>
            <a:custGeom>
              <a:avLst/>
              <a:gdLst/>
              <a:ahLst/>
              <a:cxnLst/>
              <a:rect l="l" t="t" r="r" b="b"/>
              <a:pathLst>
                <a:path w="1445895" h="826135">
                  <a:moveTo>
                    <a:pt x="1445392" y="8260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62613" y="1971598"/>
              <a:ext cx="38100" cy="53340"/>
            </a:xfrm>
            <a:custGeom>
              <a:avLst/>
              <a:gdLst/>
              <a:ahLst/>
              <a:cxnLst/>
              <a:rect l="l" t="t" r="r" b="b"/>
              <a:pathLst>
                <a:path w="38100" h="53339">
                  <a:moveTo>
                    <a:pt x="7786" y="52762"/>
                  </a:moveTo>
                  <a:lnTo>
                    <a:pt x="9695" y="40100"/>
                  </a:lnTo>
                  <a:lnTo>
                    <a:pt x="8576" y="29371"/>
                  </a:lnTo>
                  <a:lnTo>
                    <a:pt x="5115" y="20476"/>
                  </a:lnTo>
                  <a:lnTo>
                    <a:pt x="0" y="13314"/>
                  </a:lnTo>
                  <a:lnTo>
                    <a:pt x="8767" y="14087"/>
                  </a:lnTo>
                  <a:lnTo>
                    <a:pt x="18187" y="12553"/>
                  </a:lnTo>
                  <a:lnTo>
                    <a:pt x="27999" y="8072"/>
                  </a:lnTo>
                  <a:lnTo>
                    <a:pt x="37940" y="0"/>
                  </a:lnTo>
                </a:path>
              </a:pathLst>
            </a:custGeom>
            <a:ln w="506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72798" y="1970779"/>
              <a:ext cx="1923414" cy="855344"/>
            </a:xfrm>
            <a:custGeom>
              <a:avLst/>
              <a:gdLst/>
              <a:ahLst/>
              <a:cxnLst/>
              <a:rect l="l" t="t" r="r" b="b"/>
              <a:pathLst>
                <a:path w="1923414" h="855344">
                  <a:moveTo>
                    <a:pt x="1923406" y="85495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70482" y="1952663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30" h="55880">
                  <a:moveTo>
                    <a:pt x="11733" y="55588"/>
                  </a:moveTo>
                  <a:lnTo>
                    <a:pt x="12357" y="42785"/>
                  </a:lnTo>
                  <a:lnTo>
                    <a:pt x="10161" y="32213"/>
                  </a:lnTo>
                  <a:lnTo>
                    <a:pt x="5817" y="23703"/>
                  </a:lnTo>
                  <a:lnTo>
                    <a:pt x="0" y="17086"/>
                  </a:lnTo>
                  <a:lnTo>
                    <a:pt x="8809" y="16972"/>
                  </a:lnTo>
                  <a:lnTo>
                    <a:pt x="18037" y="14494"/>
                  </a:lnTo>
                  <a:lnTo>
                    <a:pt x="27357" y="9041"/>
                  </a:lnTo>
                  <a:lnTo>
                    <a:pt x="36443" y="0"/>
                  </a:lnTo>
                </a:path>
              </a:pathLst>
            </a:custGeom>
            <a:ln w="506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705182" y="2038917"/>
              <a:ext cx="565785" cy="754380"/>
            </a:xfrm>
            <a:custGeom>
              <a:avLst/>
              <a:gdLst/>
              <a:ahLst/>
              <a:cxnLst/>
              <a:rect l="l" t="t" r="r" b="b"/>
              <a:pathLst>
                <a:path w="565785" h="754380">
                  <a:moveTo>
                    <a:pt x="565541" y="75401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95113" y="2036883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5">
                  <a:moveTo>
                    <a:pt x="0" y="39461"/>
                  </a:moveTo>
                  <a:lnTo>
                    <a:pt x="6805" y="28551"/>
                  </a:lnTo>
                  <a:lnTo>
                    <a:pt x="10049" y="18217"/>
                  </a:lnTo>
                  <a:lnTo>
                    <a:pt x="10404" y="8639"/>
                  </a:lnTo>
                  <a:lnTo>
                    <a:pt x="8543" y="0"/>
                  </a:lnTo>
                  <a:lnTo>
                    <a:pt x="16315" y="4205"/>
                  </a:lnTo>
                  <a:lnTo>
                    <a:pt x="25610" y="6546"/>
                  </a:lnTo>
                  <a:lnTo>
                    <a:pt x="36439" y="6326"/>
                  </a:lnTo>
                  <a:lnTo>
                    <a:pt x="48818" y="2847"/>
                  </a:lnTo>
                </a:path>
              </a:pathLst>
            </a:custGeom>
            <a:ln w="508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735745" y="2008199"/>
              <a:ext cx="981075" cy="784860"/>
            </a:xfrm>
            <a:custGeom>
              <a:avLst/>
              <a:gdLst/>
              <a:ahLst/>
              <a:cxnLst/>
              <a:rect l="l" t="t" r="r" b="b"/>
              <a:pathLst>
                <a:path w="981075" h="784860">
                  <a:moveTo>
                    <a:pt x="981030" y="78473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33760" y="1999302"/>
              <a:ext cx="40005" cy="48260"/>
            </a:xfrm>
            <a:custGeom>
              <a:avLst/>
              <a:gdLst/>
              <a:ahLst/>
              <a:cxnLst/>
              <a:rect l="l" t="t" r="r" b="b"/>
              <a:pathLst>
                <a:path w="40005" h="48260">
                  <a:moveTo>
                    <a:pt x="1590" y="47655"/>
                  </a:moveTo>
                  <a:lnTo>
                    <a:pt x="5453" y="35390"/>
                  </a:lnTo>
                  <a:lnTo>
                    <a:pt x="6011" y="24572"/>
                  </a:lnTo>
                  <a:lnTo>
                    <a:pt x="3961" y="15209"/>
                  </a:lnTo>
                  <a:lnTo>
                    <a:pt x="0" y="7308"/>
                  </a:lnTo>
                  <a:lnTo>
                    <a:pt x="8577" y="9438"/>
                  </a:lnTo>
                  <a:lnTo>
                    <a:pt x="18162" y="9382"/>
                  </a:lnTo>
                  <a:lnTo>
                    <a:pt x="28593" y="6462"/>
                  </a:lnTo>
                  <a:lnTo>
                    <a:pt x="39711" y="0"/>
                  </a:lnTo>
                </a:path>
              </a:pathLst>
            </a:custGeom>
            <a:ln w="508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50812" y="1986169"/>
              <a:ext cx="1445895" cy="826135"/>
            </a:xfrm>
            <a:custGeom>
              <a:avLst/>
              <a:gdLst/>
              <a:ahLst/>
              <a:cxnLst/>
              <a:rect l="l" t="t" r="r" b="b"/>
              <a:pathLst>
                <a:path w="1445895" h="826135">
                  <a:moveTo>
                    <a:pt x="1445392" y="8260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748614" y="1971598"/>
              <a:ext cx="38100" cy="53340"/>
            </a:xfrm>
            <a:custGeom>
              <a:avLst/>
              <a:gdLst/>
              <a:ahLst/>
              <a:cxnLst/>
              <a:rect l="l" t="t" r="r" b="b"/>
              <a:pathLst>
                <a:path w="38100" h="53339">
                  <a:moveTo>
                    <a:pt x="7786" y="52762"/>
                  </a:moveTo>
                  <a:lnTo>
                    <a:pt x="9695" y="40100"/>
                  </a:lnTo>
                  <a:lnTo>
                    <a:pt x="8576" y="29371"/>
                  </a:lnTo>
                  <a:lnTo>
                    <a:pt x="5115" y="20476"/>
                  </a:lnTo>
                  <a:lnTo>
                    <a:pt x="0" y="13314"/>
                  </a:lnTo>
                  <a:lnTo>
                    <a:pt x="8767" y="14087"/>
                  </a:lnTo>
                  <a:lnTo>
                    <a:pt x="18187" y="12553"/>
                  </a:lnTo>
                  <a:lnTo>
                    <a:pt x="27999" y="8072"/>
                  </a:lnTo>
                  <a:lnTo>
                    <a:pt x="37940" y="0"/>
                  </a:lnTo>
                </a:path>
              </a:pathLst>
            </a:custGeom>
            <a:ln w="506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129432" y="2067831"/>
              <a:ext cx="181610" cy="725170"/>
            </a:xfrm>
            <a:custGeom>
              <a:avLst/>
              <a:gdLst/>
              <a:ahLst/>
              <a:cxnLst/>
              <a:rect l="l" t="t" r="r" b="b"/>
              <a:pathLst>
                <a:path w="181610" h="725169">
                  <a:moveTo>
                    <a:pt x="181285" y="72510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105741" y="2065376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19">
                  <a:moveTo>
                    <a:pt x="0" y="32895"/>
                  </a:moveTo>
                  <a:lnTo>
                    <a:pt x="10455" y="25517"/>
                  </a:lnTo>
                  <a:lnTo>
                    <a:pt x="17422" y="17291"/>
                  </a:lnTo>
                  <a:lnTo>
                    <a:pt x="21447" y="8643"/>
                  </a:lnTo>
                  <a:lnTo>
                    <a:pt x="23077" y="0"/>
                  </a:lnTo>
                  <a:lnTo>
                    <a:pt x="28582" y="6859"/>
                  </a:lnTo>
                  <a:lnTo>
                    <a:pt x="36202" y="12596"/>
                  </a:lnTo>
                  <a:lnTo>
                    <a:pt x="46221" y="16576"/>
                  </a:lnTo>
                  <a:lnTo>
                    <a:pt x="58918" y="18167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191180" y="2038917"/>
              <a:ext cx="565785" cy="754380"/>
            </a:xfrm>
            <a:custGeom>
              <a:avLst/>
              <a:gdLst/>
              <a:ahLst/>
              <a:cxnLst/>
              <a:rect l="l" t="t" r="r" b="b"/>
              <a:pathLst>
                <a:path w="565785" h="754380">
                  <a:moveTo>
                    <a:pt x="565543" y="75401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181111" y="2036883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5">
                  <a:moveTo>
                    <a:pt x="0" y="39461"/>
                  </a:moveTo>
                  <a:lnTo>
                    <a:pt x="6805" y="28551"/>
                  </a:lnTo>
                  <a:lnTo>
                    <a:pt x="10049" y="18217"/>
                  </a:lnTo>
                  <a:lnTo>
                    <a:pt x="10404" y="8639"/>
                  </a:lnTo>
                  <a:lnTo>
                    <a:pt x="8543" y="0"/>
                  </a:lnTo>
                  <a:lnTo>
                    <a:pt x="16315" y="4205"/>
                  </a:lnTo>
                  <a:lnTo>
                    <a:pt x="25610" y="6546"/>
                  </a:lnTo>
                  <a:lnTo>
                    <a:pt x="36439" y="6326"/>
                  </a:lnTo>
                  <a:lnTo>
                    <a:pt x="48818" y="2847"/>
                  </a:lnTo>
                </a:path>
              </a:pathLst>
            </a:custGeom>
            <a:ln w="50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221746" y="2008199"/>
              <a:ext cx="981075" cy="784860"/>
            </a:xfrm>
            <a:custGeom>
              <a:avLst/>
              <a:gdLst/>
              <a:ahLst/>
              <a:cxnLst/>
              <a:rect l="l" t="t" r="r" b="b"/>
              <a:pathLst>
                <a:path w="981075" h="784860">
                  <a:moveTo>
                    <a:pt x="981029" y="78473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219760" y="1999302"/>
              <a:ext cx="40005" cy="48260"/>
            </a:xfrm>
            <a:custGeom>
              <a:avLst/>
              <a:gdLst/>
              <a:ahLst/>
              <a:cxnLst/>
              <a:rect l="l" t="t" r="r" b="b"/>
              <a:pathLst>
                <a:path w="40005" h="48260">
                  <a:moveTo>
                    <a:pt x="1590" y="47655"/>
                  </a:moveTo>
                  <a:lnTo>
                    <a:pt x="5453" y="35390"/>
                  </a:lnTo>
                  <a:lnTo>
                    <a:pt x="6011" y="24572"/>
                  </a:lnTo>
                  <a:lnTo>
                    <a:pt x="3961" y="15209"/>
                  </a:lnTo>
                  <a:lnTo>
                    <a:pt x="0" y="7308"/>
                  </a:lnTo>
                  <a:lnTo>
                    <a:pt x="8577" y="9438"/>
                  </a:lnTo>
                  <a:lnTo>
                    <a:pt x="18162" y="9382"/>
                  </a:lnTo>
                  <a:lnTo>
                    <a:pt x="28593" y="6462"/>
                  </a:lnTo>
                  <a:lnTo>
                    <a:pt x="39711" y="0"/>
                  </a:lnTo>
                </a:path>
              </a:pathLst>
            </a:custGeom>
            <a:ln w="508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350720" y="2067831"/>
              <a:ext cx="181610" cy="725170"/>
            </a:xfrm>
            <a:custGeom>
              <a:avLst/>
              <a:gdLst/>
              <a:ahLst/>
              <a:cxnLst/>
              <a:rect l="l" t="t" r="r" b="b"/>
              <a:pathLst>
                <a:path w="181610" h="725169">
                  <a:moveTo>
                    <a:pt x="0" y="725105"/>
                  </a:moveTo>
                  <a:lnTo>
                    <a:pt x="181286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496778" y="2065376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19">
                  <a:moveTo>
                    <a:pt x="0" y="18167"/>
                  </a:moveTo>
                  <a:lnTo>
                    <a:pt x="12697" y="16576"/>
                  </a:lnTo>
                  <a:lnTo>
                    <a:pt x="22716" y="12596"/>
                  </a:lnTo>
                  <a:lnTo>
                    <a:pt x="30336" y="6859"/>
                  </a:lnTo>
                  <a:lnTo>
                    <a:pt x="35841" y="0"/>
                  </a:lnTo>
                  <a:lnTo>
                    <a:pt x="37471" y="8643"/>
                  </a:lnTo>
                  <a:lnTo>
                    <a:pt x="41496" y="17291"/>
                  </a:lnTo>
                  <a:lnTo>
                    <a:pt x="48463" y="25517"/>
                  </a:lnTo>
                  <a:lnTo>
                    <a:pt x="58918" y="32896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615430" y="2067831"/>
              <a:ext cx="181610" cy="725170"/>
            </a:xfrm>
            <a:custGeom>
              <a:avLst/>
              <a:gdLst/>
              <a:ahLst/>
              <a:cxnLst/>
              <a:rect l="l" t="t" r="r" b="b"/>
              <a:pathLst>
                <a:path w="181610" h="725169">
                  <a:moveTo>
                    <a:pt x="181286" y="72510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591739" y="2065376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19">
                  <a:moveTo>
                    <a:pt x="0" y="32896"/>
                  </a:moveTo>
                  <a:lnTo>
                    <a:pt x="10455" y="25517"/>
                  </a:lnTo>
                  <a:lnTo>
                    <a:pt x="17422" y="17291"/>
                  </a:lnTo>
                  <a:lnTo>
                    <a:pt x="21447" y="8643"/>
                  </a:lnTo>
                  <a:lnTo>
                    <a:pt x="23076" y="0"/>
                  </a:lnTo>
                  <a:lnTo>
                    <a:pt x="28582" y="6859"/>
                  </a:lnTo>
                  <a:lnTo>
                    <a:pt x="36202" y="12596"/>
                  </a:lnTo>
                  <a:lnTo>
                    <a:pt x="46221" y="16576"/>
                  </a:lnTo>
                  <a:lnTo>
                    <a:pt x="58918" y="18167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677180" y="2038917"/>
              <a:ext cx="565785" cy="754380"/>
            </a:xfrm>
            <a:custGeom>
              <a:avLst/>
              <a:gdLst/>
              <a:ahLst/>
              <a:cxnLst/>
              <a:rect l="l" t="t" r="r" b="b"/>
              <a:pathLst>
                <a:path w="565785" h="754380">
                  <a:moveTo>
                    <a:pt x="565544" y="75401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667112" y="2036883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5">
                  <a:moveTo>
                    <a:pt x="0" y="39461"/>
                  </a:moveTo>
                  <a:lnTo>
                    <a:pt x="6805" y="28551"/>
                  </a:lnTo>
                  <a:lnTo>
                    <a:pt x="10049" y="18217"/>
                  </a:lnTo>
                  <a:lnTo>
                    <a:pt x="10404" y="8639"/>
                  </a:lnTo>
                  <a:lnTo>
                    <a:pt x="8543" y="0"/>
                  </a:lnTo>
                  <a:lnTo>
                    <a:pt x="16315" y="4205"/>
                  </a:lnTo>
                  <a:lnTo>
                    <a:pt x="25610" y="6546"/>
                  </a:lnTo>
                  <a:lnTo>
                    <a:pt x="36439" y="6326"/>
                  </a:lnTo>
                  <a:lnTo>
                    <a:pt x="48818" y="2847"/>
                  </a:lnTo>
                </a:path>
              </a:pathLst>
            </a:custGeom>
            <a:ln w="50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390713" y="2038917"/>
              <a:ext cx="565785" cy="754380"/>
            </a:xfrm>
            <a:custGeom>
              <a:avLst/>
              <a:gdLst/>
              <a:ahLst/>
              <a:cxnLst/>
              <a:rect l="l" t="t" r="r" b="b"/>
              <a:pathLst>
                <a:path w="565785" h="754380">
                  <a:moveTo>
                    <a:pt x="0" y="754019"/>
                  </a:moveTo>
                  <a:lnTo>
                    <a:pt x="565543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17506" y="2036883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5">
                  <a:moveTo>
                    <a:pt x="0" y="2847"/>
                  </a:moveTo>
                  <a:lnTo>
                    <a:pt x="12378" y="6326"/>
                  </a:lnTo>
                  <a:lnTo>
                    <a:pt x="23208" y="6546"/>
                  </a:lnTo>
                  <a:lnTo>
                    <a:pt x="32502" y="4205"/>
                  </a:lnTo>
                  <a:lnTo>
                    <a:pt x="40275" y="0"/>
                  </a:lnTo>
                  <a:lnTo>
                    <a:pt x="38414" y="8639"/>
                  </a:lnTo>
                  <a:lnTo>
                    <a:pt x="38769" y="18217"/>
                  </a:lnTo>
                  <a:lnTo>
                    <a:pt x="42013" y="28551"/>
                  </a:lnTo>
                  <a:lnTo>
                    <a:pt x="48818" y="39461"/>
                  </a:lnTo>
                </a:path>
              </a:pathLst>
            </a:custGeom>
            <a:ln w="50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836719" y="2067831"/>
              <a:ext cx="181610" cy="725170"/>
            </a:xfrm>
            <a:custGeom>
              <a:avLst/>
              <a:gdLst/>
              <a:ahLst/>
              <a:cxnLst/>
              <a:rect l="l" t="t" r="r" b="b"/>
              <a:pathLst>
                <a:path w="181610" h="725169">
                  <a:moveTo>
                    <a:pt x="0" y="725105"/>
                  </a:moveTo>
                  <a:lnTo>
                    <a:pt x="181285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982776" y="2065376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19">
                  <a:moveTo>
                    <a:pt x="0" y="18167"/>
                  </a:moveTo>
                  <a:lnTo>
                    <a:pt x="12697" y="16576"/>
                  </a:lnTo>
                  <a:lnTo>
                    <a:pt x="22716" y="12596"/>
                  </a:lnTo>
                  <a:lnTo>
                    <a:pt x="30336" y="6859"/>
                  </a:lnTo>
                  <a:lnTo>
                    <a:pt x="35841" y="0"/>
                  </a:lnTo>
                  <a:lnTo>
                    <a:pt x="37471" y="8643"/>
                  </a:lnTo>
                  <a:lnTo>
                    <a:pt x="41496" y="17291"/>
                  </a:lnTo>
                  <a:lnTo>
                    <a:pt x="48463" y="25517"/>
                  </a:lnTo>
                  <a:lnTo>
                    <a:pt x="58918" y="32895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01431" y="2067831"/>
              <a:ext cx="181610" cy="725170"/>
            </a:xfrm>
            <a:custGeom>
              <a:avLst/>
              <a:gdLst/>
              <a:ahLst/>
              <a:cxnLst/>
              <a:rect l="l" t="t" r="r" b="b"/>
              <a:pathLst>
                <a:path w="181610" h="725169">
                  <a:moveTo>
                    <a:pt x="181286" y="72510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077740" y="2065376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19">
                  <a:moveTo>
                    <a:pt x="0" y="32896"/>
                  </a:moveTo>
                  <a:lnTo>
                    <a:pt x="10455" y="25517"/>
                  </a:lnTo>
                  <a:lnTo>
                    <a:pt x="17422" y="17291"/>
                  </a:lnTo>
                  <a:lnTo>
                    <a:pt x="21447" y="8643"/>
                  </a:lnTo>
                  <a:lnTo>
                    <a:pt x="23076" y="0"/>
                  </a:lnTo>
                  <a:lnTo>
                    <a:pt x="28582" y="6859"/>
                  </a:lnTo>
                  <a:lnTo>
                    <a:pt x="36202" y="12596"/>
                  </a:lnTo>
                  <a:lnTo>
                    <a:pt x="46221" y="16576"/>
                  </a:lnTo>
                  <a:lnTo>
                    <a:pt x="58918" y="18167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430661" y="2008199"/>
              <a:ext cx="981075" cy="784860"/>
            </a:xfrm>
            <a:custGeom>
              <a:avLst/>
              <a:gdLst/>
              <a:ahLst/>
              <a:cxnLst/>
              <a:rect l="l" t="t" r="r" b="b"/>
              <a:pathLst>
                <a:path w="981075" h="784860">
                  <a:moveTo>
                    <a:pt x="0" y="784737"/>
                  </a:moveTo>
                  <a:lnTo>
                    <a:pt x="981029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373965" y="1999302"/>
              <a:ext cx="40005" cy="48260"/>
            </a:xfrm>
            <a:custGeom>
              <a:avLst/>
              <a:gdLst/>
              <a:ahLst/>
              <a:cxnLst/>
              <a:rect l="l" t="t" r="r" b="b"/>
              <a:pathLst>
                <a:path w="40004" h="48260">
                  <a:moveTo>
                    <a:pt x="0" y="0"/>
                  </a:moveTo>
                  <a:lnTo>
                    <a:pt x="11117" y="6462"/>
                  </a:lnTo>
                  <a:lnTo>
                    <a:pt x="21548" y="9382"/>
                  </a:lnTo>
                  <a:lnTo>
                    <a:pt x="31133" y="9438"/>
                  </a:lnTo>
                  <a:lnTo>
                    <a:pt x="39711" y="7308"/>
                  </a:lnTo>
                  <a:lnTo>
                    <a:pt x="35749" y="15209"/>
                  </a:lnTo>
                  <a:lnTo>
                    <a:pt x="33699" y="24572"/>
                  </a:lnTo>
                  <a:lnTo>
                    <a:pt x="34258" y="35390"/>
                  </a:lnTo>
                  <a:lnTo>
                    <a:pt x="38121" y="47655"/>
                  </a:lnTo>
                </a:path>
              </a:pathLst>
            </a:custGeom>
            <a:ln w="50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876712" y="2038917"/>
              <a:ext cx="565785" cy="754380"/>
            </a:xfrm>
            <a:custGeom>
              <a:avLst/>
              <a:gdLst/>
              <a:ahLst/>
              <a:cxnLst/>
              <a:rect l="l" t="t" r="r" b="b"/>
              <a:pathLst>
                <a:path w="565785" h="754380">
                  <a:moveTo>
                    <a:pt x="0" y="754019"/>
                  </a:moveTo>
                  <a:lnTo>
                    <a:pt x="565541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403504" y="2036883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5" h="40005">
                  <a:moveTo>
                    <a:pt x="0" y="2847"/>
                  </a:moveTo>
                  <a:lnTo>
                    <a:pt x="12378" y="6326"/>
                  </a:lnTo>
                  <a:lnTo>
                    <a:pt x="23208" y="6546"/>
                  </a:lnTo>
                  <a:lnTo>
                    <a:pt x="32502" y="4205"/>
                  </a:lnTo>
                  <a:lnTo>
                    <a:pt x="40275" y="0"/>
                  </a:lnTo>
                  <a:lnTo>
                    <a:pt x="38414" y="8639"/>
                  </a:lnTo>
                  <a:lnTo>
                    <a:pt x="38769" y="18217"/>
                  </a:lnTo>
                  <a:lnTo>
                    <a:pt x="42013" y="28551"/>
                  </a:lnTo>
                  <a:lnTo>
                    <a:pt x="48818" y="39461"/>
                  </a:lnTo>
                </a:path>
              </a:pathLst>
            </a:custGeom>
            <a:ln w="508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22719" y="2067831"/>
              <a:ext cx="181610" cy="725170"/>
            </a:xfrm>
            <a:custGeom>
              <a:avLst/>
              <a:gdLst/>
              <a:ahLst/>
              <a:cxnLst/>
              <a:rect l="l" t="t" r="r" b="b"/>
              <a:pathLst>
                <a:path w="181610" h="725169">
                  <a:moveTo>
                    <a:pt x="0" y="725105"/>
                  </a:moveTo>
                  <a:lnTo>
                    <a:pt x="181285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468777" y="2065376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4" h="33019">
                  <a:moveTo>
                    <a:pt x="0" y="18167"/>
                  </a:moveTo>
                  <a:lnTo>
                    <a:pt x="12697" y="16576"/>
                  </a:lnTo>
                  <a:lnTo>
                    <a:pt x="22716" y="12596"/>
                  </a:lnTo>
                  <a:lnTo>
                    <a:pt x="30336" y="6859"/>
                  </a:lnTo>
                  <a:lnTo>
                    <a:pt x="35841" y="0"/>
                  </a:lnTo>
                  <a:lnTo>
                    <a:pt x="37471" y="8643"/>
                  </a:lnTo>
                  <a:lnTo>
                    <a:pt x="41496" y="17291"/>
                  </a:lnTo>
                  <a:lnTo>
                    <a:pt x="48463" y="25517"/>
                  </a:lnTo>
                  <a:lnTo>
                    <a:pt x="58918" y="32895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37232" y="1986169"/>
              <a:ext cx="1445895" cy="826135"/>
            </a:xfrm>
            <a:custGeom>
              <a:avLst/>
              <a:gdLst/>
              <a:ahLst/>
              <a:cxnLst/>
              <a:rect l="l" t="t" r="r" b="b"/>
              <a:pathLst>
                <a:path w="1445895" h="826135">
                  <a:moveTo>
                    <a:pt x="0" y="826002"/>
                  </a:moveTo>
                  <a:lnTo>
                    <a:pt x="1445392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846883" y="1971598"/>
              <a:ext cx="38100" cy="53340"/>
            </a:xfrm>
            <a:custGeom>
              <a:avLst/>
              <a:gdLst/>
              <a:ahLst/>
              <a:cxnLst/>
              <a:rect l="l" t="t" r="r" b="b"/>
              <a:pathLst>
                <a:path w="38100" h="53339">
                  <a:moveTo>
                    <a:pt x="0" y="0"/>
                  </a:moveTo>
                  <a:lnTo>
                    <a:pt x="9940" y="8072"/>
                  </a:lnTo>
                  <a:lnTo>
                    <a:pt x="19752" y="12553"/>
                  </a:lnTo>
                  <a:lnTo>
                    <a:pt x="29173" y="14087"/>
                  </a:lnTo>
                  <a:lnTo>
                    <a:pt x="37940" y="13314"/>
                  </a:lnTo>
                  <a:lnTo>
                    <a:pt x="32824" y="20476"/>
                  </a:lnTo>
                  <a:lnTo>
                    <a:pt x="29363" y="29371"/>
                  </a:lnTo>
                  <a:lnTo>
                    <a:pt x="28244" y="40100"/>
                  </a:lnTo>
                  <a:lnTo>
                    <a:pt x="30153" y="52762"/>
                  </a:lnTo>
                </a:path>
              </a:pathLst>
            </a:custGeom>
            <a:ln w="506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916661" y="2008199"/>
              <a:ext cx="981075" cy="784860"/>
            </a:xfrm>
            <a:custGeom>
              <a:avLst/>
              <a:gdLst/>
              <a:ahLst/>
              <a:cxnLst/>
              <a:rect l="l" t="t" r="r" b="b"/>
              <a:pathLst>
                <a:path w="981075" h="784860">
                  <a:moveTo>
                    <a:pt x="0" y="784737"/>
                  </a:moveTo>
                  <a:lnTo>
                    <a:pt x="98103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859966" y="1999302"/>
              <a:ext cx="40005" cy="48260"/>
            </a:xfrm>
            <a:custGeom>
              <a:avLst/>
              <a:gdLst/>
              <a:ahLst/>
              <a:cxnLst/>
              <a:rect l="l" t="t" r="r" b="b"/>
              <a:pathLst>
                <a:path w="40004" h="48260">
                  <a:moveTo>
                    <a:pt x="0" y="0"/>
                  </a:moveTo>
                  <a:lnTo>
                    <a:pt x="11117" y="6462"/>
                  </a:lnTo>
                  <a:lnTo>
                    <a:pt x="21548" y="9382"/>
                  </a:lnTo>
                  <a:lnTo>
                    <a:pt x="31133" y="9438"/>
                  </a:lnTo>
                  <a:lnTo>
                    <a:pt x="39711" y="7308"/>
                  </a:lnTo>
                  <a:lnTo>
                    <a:pt x="35749" y="15209"/>
                  </a:lnTo>
                  <a:lnTo>
                    <a:pt x="33699" y="24572"/>
                  </a:lnTo>
                  <a:lnTo>
                    <a:pt x="34258" y="35390"/>
                  </a:lnTo>
                  <a:lnTo>
                    <a:pt x="38121" y="47655"/>
                  </a:lnTo>
                </a:path>
              </a:pathLst>
            </a:custGeom>
            <a:ln w="50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362712" y="2038917"/>
              <a:ext cx="565785" cy="754380"/>
            </a:xfrm>
            <a:custGeom>
              <a:avLst/>
              <a:gdLst/>
              <a:ahLst/>
              <a:cxnLst/>
              <a:rect l="l" t="t" r="r" b="b"/>
              <a:pathLst>
                <a:path w="565785" h="754380">
                  <a:moveTo>
                    <a:pt x="0" y="754019"/>
                  </a:moveTo>
                  <a:lnTo>
                    <a:pt x="565542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889505" y="2036883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5" h="40005">
                  <a:moveTo>
                    <a:pt x="0" y="2847"/>
                  </a:moveTo>
                  <a:lnTo>
                    <a:pt x="12378" y="6326"/>
                  </a:lnTo>
                  <a:lnTo>
                    <a:pt x="23208" y="6546"/>
                  </a:lnTo>
                  <a:lnTo>
                    <a:pt x="32502" y="4205"/>
                  </a:lnTo>
                  <a:lnTo>
                    <a:pt x="40275" y="0"/>
                  </a:lnTo>
                  <a:lnTo>
                    <a:pt x="38414" y="8639"/>
                  </a:lnTo>
                  <a:lnTo>
                    <a:pt x="38769" y="18217"/>
                  </a:lnTo>
                  <a:lnTo>
                    <a:pt x="42013" y="28551"/>
                  </a:lnTo>
                  <a:lnTo>
                    <a:pt x="48818" y="39461"/>
                  </a:lnTo>
                </a:path>
              </a:pathLst>
            </a:custGeom>
            <a:ln w="508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437232" y="1970779"/>
              <a:ext cx="1923414" cy="855344"/>
            </a:xfrm>
            <a:custGeom>
              <a:avLst/>
              <a:gdLst/>
              <a:ahLst/>
              <a:cxnLst/>
              <a:rect l="l" t="t" r="r" b="b"/>
              <a:pathLst>
                <a:path w="1923414" h="855344">
                  <a:moveTo>
                    <a:pt x="0" y="854954"/>
                  </a:moveTo>
                  <a:lnTo>
                    <a:pt x="1923406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326512" y="1952663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29" h="55880">
                  <a:moveTo>
                    <a:pt x="0" y="0"/>
                  </a:moveTo>
                  <a:lnTo>
                    <a:pt x="9086" y="9041"/>
                  </a:lnTo>
                  <a:lnTo>
                    <a:pt x="18406" y="14494"/>
                  </a:lnTo>
                  <a:lnTo>
                    <a:pt x="27633" y="16972"/>
                  </a:lnTo>
                  <a:lnTo>
                    <a:pt x="36443" y="17086"/>
                  </a:lnTo>
                  <a:lnTo>
                    <a:pt x="30626" y="23703"/>
                  </a:lnTo>
                  <a:lnTo>
                    <a:pt x="26282" y="32213"/>
                  </a:lnTo>
                  <a:lnTo>
                    <a:pt x="24085" y="42785"/>
                  </a:lnTo>
                  <a:lnTo>
                    <a:pt x="24709" y="55588"/>
                  </a:lnTo>
                </a:path>
              </a:pathLst>
            </a:custGeom>
            <a:ln w="506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23232" y="1986169"/>
              <a:ext cx="1445895" cy="826135"/>
            </a:xfrm>
            <a:custGeom>
              <a:avLst/>
              <a:gdLst/>
              <a:ahLst/>
              <a:cxnLst/>
              <a:rect l="l" t="t" r="r" b="b"/>
              <a:pathLst>
                <a:path w="1445895" h="826135">
                  <a:moveTo>
                    <a:pt x="0" y="826002"/>
                  </a:moveTo>
                  <a:lnTo>
                    <a:pt x="1445393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332884" y="1971598"/>
              <a:ext cx="38100" cy="53340"/>
            </a:xfrm>
            <a:custGeom>
              <a:avLst/>
              <a:gdLst/>
              <a:ahLst/>
              <a:cxnLst/>
              <a:rect l="l" t="t" r="r" b="b"/>
              <a:pathLst>
                <a:path w="38100" h="53339">
                  <a:moveTo>
                    <a:pt x="0" y="0"/>
                  </a:moveTo>
                  <a:lnTo>
                    <a:pt x="9940" y="8072"/>
                  </a:lnTo>
                  <a:lnTo>
                    <a:pt x="19752" y="12553"/>
                  </a:lnTo>
                  <a:lnTo>
                    <a:pt x="29173" y="14087"/>
                  </a:lnTo>
                  <a:lnTo>
                    <a:pt x="37940" y="13314"/>
                  </a:lnTo>
                  <a:lnTo>
                    <a:pt x="32824" y="20476"/>
                  </a:lnTo>
                  <a:lnTo>
                    <a:pt x="29363" y="29371"/>
                  </a:lnTo>
                  <a:lnTo>
                    <a:pt x="28244" y="40100"/>
                  </a:lnTo>
                  <a:lnTo>
                    <a:pt x="30153" y="52762"/>
                  </a:lnTo>
                </a:path>
              </a:pathLst>
            </a:custGeom>
            <a:ln w="506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402662" y="2008199"/>
              <a:ext cx="981075" cy="784860"/>
            </a:xfrm>
            <a:custGeom>
              <a:avLst/>
              <a:gdLst/>
              <a:ahLst/>
              <a:cxnLst/>
              <a:rect l="l" t="t" r="r" b="b"/>
              <a:pathLst>
                <a:path w="981075" h="784860">
                  <a:moveTo>
                    <a:pt x="0" y="784737"/>
                  </a:moveTo>
                  <a:lnTo>
                    <a:pt x="98103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345967" y="1999302"/>
              <a:ext cx="40005" cy="48260"/>
            </a:xfrm>
            <a:custGeom>
              <a:avLst/>
              <a:gdLst/>
              <a:ahLst/>
              <a:cxnLst/>
              <a:rect l="l" t="t" r="r" b="b"/>
              <a:pathLst>
                <a:path w="40004" h="48260">
                  <a:moveTo>
                    <a:pt x="0" y="0"/>
                  </a:moveTo>
                  <a:lnTo>
                    <a:pt x="11117" y="6462"/>
                  </a:lnTo>
                  <a:lnTo>
                    <a:pt x="21548" y="9382"/>
                  </a:lnTo>
                  <a:lnTo>
                    <a:pt x="31133" y="9438"/>
                  </a:lnTo>
                  <a:lnTo>
                    <a:pt x="39711" y="7308"/>
                  </a:lnTo>
                  <a:lnTo>
                    <a:pt x="35749" y="15209"/>
                  </a:lnTo>
                  <a:lnTo>
                    <a:pt x="33699" y="24572"/>
                  </a:lnTo>
                  <a:lnTo>
                    <a:pt x="34258" y="35390"/>
                  </a:lnTo>
                  <a:lnTo>
                    <a:pt x="38121" y="47655"/>
                  </a:lnTo>
                </a:path>
              </a:pathLst>
            </a:custGeom>
            <a:ln w="50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268166" y="1283238"/>
              <a:ext cx="1237615" cy="550545"/>
            </a:xfrm>
            <a:custGeom>
              <a:avLst/>
              <a:gdLst/>
              <a:ahLst/>
              <a:cxnLst/>
              <a:rect l="l" t="t" r="r" b="b"/>
              <a:pathLst>
                <a:path w="1237614" h="550544">
                  <a:moveTo>
                    <a:pt x="0" y="549978"/>
                  </a:moveTo>
                  <a:lnTo>
                    <a:pt x="123743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471478" y="1265121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30" h="55880">
                  <a:moveTo>
                    <a:pt x="0" y="0"/>
                  </a:moveTo>
                  <a:lnTo>
                    <a:pt x="9085" y="9041"/>
                  </a:lnTo>
                  <a:lnTo>
                    <a:pt x="18405" y="14495"/>
                  </a:lnTo>
                  <a:lnTo>
                    <a:pt x="27633" y="16972"/>
                  </a:lnTo>
                  <a:lnTo>
                    <a:pt x="36442" y="17087"/>
                  </a:lnTo>
                  <a:lnTo>
                    <a:pt x="30625" y="23704"/>
                  </a:lnTo>
                  <a:lnTo>
                    <a:pt x="26281" y="32213"/>
                  </a:lnTo>
                  <a:lnTo>
                    <a:pt x="24084" y="42785"/>
                  </a:lnTo>
                  <a:lnTo>
                    <a:pt x="24707" y="55588"/>
                  </a:lnTo>
                </a:path>
              </a:pathLst>
            </a:custGeom>
            <a:ln w="5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740725" y="12943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0" y="513926"/>
                  </a:moveTo>
                  <a:lnTo>
                    <a:pt x="77088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474860" y="1282265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0" y="0"/>
                  </a:moveTo>
                  <a:lnTo>
                    <a:pt x="10498" y="7387"/>
                  </a:lnTo>
                  <a:lnTo>
                    <a:pt x="20620" y="11192"/>
                  </a:lnTo>
                  <a:lnTo>
                    <a:pt x="30147" y="12076"/>
                  </a:lnTo>
                  <a:lnTo>
                    <a:pt x="38862" y="10699"/>
                  </a:lnTo>
                  <a:lnTo>
                    <a:pt x="34239" y="18214"/>
                  </a:lnTo>
                  <a:lnTo>
                    <a:pt x="31392" y="27349"/>
                  </a:lnTo>
                  <a:lnTo>
                    <a:pt x="31012" y="38156"/>
                  </a:lnTo>
                  <a:lnTo>
                    <a:pt x="33795" y="50687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187661" y="1312517"/>
              <a:ext cx="341630" cy="455295"/>
            </a:xfrm>
            <a:custGeom>
              <a:avLst/>
              <a:gdLst/>
              <a:ahLst/>
              <a:cxnLst/>
              <a:rect l="l" t="t" r="r" b="b"/>
              <a:pathLst>
                <a:path w="341630" h="455294">
                  <a:moveTo>
                    <a:pt x="0" y="455204"/>
                  </a:moveTo>
                  <a:lnTo>
                    <a:pt x="34139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490304" y="1310483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5">
                  <a:moveTo>
                    <a:pt x="0" y="2847"/>
                  </a:moveTo>
                  <a:lnTo>
                    <a:pt x="12379" y="6325"/>
                  </a:lnTo>
                  <a:lnTo>
                    <a:pt x="23208" y="6546"/>
                  </a:lnTo>
                  <a:lnTo>
                    <a:pt x="32502" y="4205"/>
                  </a:lnTo>
                  <a:lnTo>
                    <a:pt x="40275" y="0"/>
                  </a:lnTo>
                  <a:lnTo>
                    <a:pt x="38414" y="8639"/>
                  </a:lnTo>
                  <a:lnTo>
                    <a:pt x="38769" y="18217"/>
                  </a:lnTo>
                  <a:lnTo>
                    <a:pt x="42013" y="28552"/>
                  </a:lnTo>
                  <a:lnTo>
                    <a:pt x="48818" y="39462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573718" y="1327381"/>
              <a:ext cx="0" cy="407034"/>
            </a:xfrm>
            <a:custGeom>
              <a:avLst/>
              <a:gdLst/>
              <a:ahLst/>
              <a:cxnLst/>
              <a:rect l="l" t="t" r="r" b="b"/>
              <a:pathLst>
                <a:path w="0" h="407035">
                  <a:moveTo>
                    <a:pt x="0" y="40703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543352" y="1324850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618382" y="1312517"/>
              <a:ext cx="341630" cy="455295"/>
            </a:xfrm>
            <a:custGeom>
              <a:avLst/>
              <a:gdLst/>
              <a:ahLst/>
              <a:cxnLst/>
              <a:rect l="l" t="t" r="r" b="b"/>
              <a:pathLst>
                <a:path w="341630" h="455294">
                  <a:moveTo>
                    <a:pt x="341392" y="4552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608314" y="1310483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5">
                  <a:moveTo>
                    <a:pt x="0" y="39462"/>
                  </a:moveTo>
                  <a:lnTo>
                    <a:pt x="6805" y="28552"/>
                  </a:lnTo>
                  <a:lnTo>
                    <a:pt x="10049" y="18217"/>
                  </a:lnTo>
                  <a:lnTo>
                    <a:pt x="10404" y="8639"/>
                  </a:lnTo>
                  <a:lnTo>
                    <a:pt x="8542" y="0"/>
                  </a:lnTo>
                  <a:lnTo>
                    <a:pt x="16315" y="4205"/>
                  </a:lnTo>
                  <a:lnTo>
                    <a:pt x="25609" y="6546"/>
                  </a:lnTo>
                  <a:lnTo>
                    <a:pt x="36439" y="6325"/>
                  </a:lnTo>
                  <a:lnTo>
                    <a:pt x="48818" y="2847"/>
                  </a:lnTo>
                </a:path>
              </a:pathLst>
            </a:custGeom>
            <a:ln w="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635826" y="1294372"/>
              <a:ext cx="770890" cy="514350"/>
            </a:xfrm>
            <a:custGeom>
              <a:avLst/>
              <a:gdLst/>
              <a:ahLst/>
              <a:cxnLst/>
              <a:rect l="l" t="t" r="r" b="b"/>
              <a:pathLst>
                <a:path w="770889" h="514350">
                  <a:moveTo>
                    <a:pt x="770885" y="513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633714" y="1282265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7" y="50687"/>
                  </a:moveTo>
                  <a:lnTo>
                    <a:pt x="7849" y="38156"/>
                  </a:lnTo>
                  <a:lnTo>
                    <a:pt x="7470" y="27349"/>
                  </a:lnTo>
                  <a:lnTo>
                    <a:pt x="4622" y="18214"/>
                  </a:lnTo>
                  <a:lnTo>
                    <a:pt x="0" y="10699"/>
                  </a:lnTo>
                  <a:lnTo>
                    <a:pt x="8714" y="12076"/>
                  </a:lnTo>
                  <a:lnTo>
                    <a:pt x="18242" y="11192"/>
                  </a:lnTo>
                  <a:lnTo>
                    <a:pt x="28364" y="7387"/>
                  </a:lnTo>
                  <a:lnTo>
                    <a:pt x="38862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641832" y="1283238"/>
              <a:ext cx="1237615" cy="550545"/>
            </a:xfrm>
            <a:custGeom>
              <a:avLst/>
              <a:gdLst/>
              <a:ahLst/>
              <a:cxnLst/>
              <a:rect l="l" t="t" r="r" b="b"/>
              <a:pathLst>
                <a:path w="1237614" h="550544">
                  <a:moveTo>
                    <a:pt x="1237438" y="5499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639515" y="1265121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30" h="55880">
                  <a:moveTo>
                    <a:pt x="11734" y="55588"/>
                  </a:moveTo>
                  <a:lnTo>
                    <a:pt x="12358" y="42785"/>
                  </a:lnTo>
                  <a:lnTo>
                    <a:pt x="10161" y="32213"/>
                  </a:lnTo>
                  <a:lnTo>
                    <a:pt x="5817" y="23704"/>
                  </a:lnTo>
                  <a:lnTo>
                    <a:pt x="0" y="17087"/>
                  </a:lnTo>
                  <a:lnTo>
                    <a:pt x="8809" y="16972"/>
                  </a:lnTo>
                  <a:lnTo>
                    <a:pt x="18036" y="14495"/>
                  </a:lnTo>
                  <a:lnTo>
                    <a:pt x="27356" y="9041"/>
                  </a:lnTo>
                  <a:lnTo>
                    <a:pt x="36442" y="0"/>
                  </a:lnTo>
                </a:path>
              </a:pathLst>
            </a:custGeom>
            <a:ln w="5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644385" y="1276521"/>
              <a:ext cx="1715770" cy="572135"/>
            </a:xfrm>
            <a:custGeom>
              <a:avLst/>
              <a:gdLst/>
              <a:ahLst/>
              <a:cxnLst/>
              <a:rect l="l" t="t" r="r" b="b"/>
              <a:pathLst>
                <a:path w="1715770" h="572135">
                  <a:moveTo>
                    <a:pt x="1715170" y="5717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641982" y="1255214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4">
                  <a:moveTo>
                    <a:pt x="15379" y="57673"/>
                  </a:moveTo>
                  <a:lnTo>
                    <a:pt x="14767" y="44877"/>
                  </a:lnTo>
                  <a:lnTo>
                    <a:pt x="11563" y="34573"/>
                  </a:lnTo>
                  <a:lnTo>
                    <a:pt x="6423" y="26526"/>
                  </a:lnTo>
                  <a:lnTo>
                    <a:pt x="0" y="20505"/>
                  </a:lnTo>
                  <a:lnTo>
                    <a:pt x="8751" y="19543"/>
                  </a:lnTo>
                  <a:lnTo>
                    <a:pt x="17691" y="16190"/>
                  </a:lnTo>
                  <a:lnTo>
                    <a:pt x="26437" y="9868"/>
                  </a:lnTo>
                  <a:lnTo>
                    <a:pt x="34604" y="0"/>
                  </a:lnTo>
                </a:path>
              </a:pathLst>
            </a:custGeom>
            <a:ln w="5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573718" y="1016828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5">
                  <a:moveTo>
                    <a:pt x="0" y="16678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543352" y="101429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9" name="object 9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64</a:t>
            </a:r>
            <a:r>
              <a:rPr dirty="0" spc="75"/>
              <a:t>/1</a:t>
            </a:r>
          </a:p>
        </p:txBody>
      </p:sp>
      <p:sp>
        <p:nvSpPr>
          <p:cNvPr id="102" name="object 10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283919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198434"/>
            <a:ext cx="16840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05" i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65</a:t>
            </a:r>
            <a:r>
              <a:rPr dirty="0" spc="75"/>
              <a:t>/1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20013"/>
            <a:ext cx="5193030" cy="2207260"/>
            <a:chOff x="309193" y="420013"/>
            <a:chExt cx="5193030" cy="2207260"/>
          </a:xfrm>
        </p:grpSpPr>
        <p:sp>
          <p:nvSpPr>
            <p:cNvPr id="3" name="object 3"/>
            <p:cNvSpPr/>
            <p:nvPr/>
          </p:nvSpPr>
          <p:spPr>
            <a:xfrm>
              <a:off x="309193" y="420013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585965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254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51278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64248"/>
              <a:ext cx="50742" cy="20612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30221"/>
              <a:ext cx="5142230" cy="1946275"/>
            </a:xfrm>
            <a:custGeom>
              <a:avLst/>
              <a:gdLst/>
              <a:ahLst/>
              <a:cxnLst/>
              <a:rect l="l" t="t" r="r" b="b"/>
              <a:pathLst>
                <a:path w="5142230" h="1946275">
                  <a:moveTo>
                    <a:pt x="5141666" y="0"/>
                  </a:moveTo>
                  <a:lnTo>
                    <a:pt x="0" y="0"/>
                  </a:lnTo>
                  <a:lnTo>
                    <a:pt x="0" y="1895262"/>
                  </a:lnTo>
                  <a:lnTo>
                    <a:pt x="4008" y="1914986"/>
                  </a:lnTo>
                  <a:lnTo>
                    <a:pt x="14922" y="1931139"/>
                  </a:lnTo>
                  <a:lnTo>
                    <a:pt x="31075" y="1942053"/>
                  </a:lnTo>
                  <a:lnTo>
                    <a:pt x="50800" y="1946062"/>
                  </a:lnTo>
                  <a:lnTo>
                    <a:pt x="5090865" y="1946062"/>
                  </a:lnTo>
                  <a:lnTo>
                    <a:pt x="5110590" y="1942053"/>
                  </a:lnTo>
                  <a:lnTo>
                    <a:pt x="5126743" y="1931139"/>
                  </a:lnTo>
                  <a:lnTo>
                    <a:pt x="5137657" y="1914986"/>
                  </a:lnTo>
                  <a:lnTo>
                    <a:pt x="5141666" y="189526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02329"/>
              <a:ext cx="0" cy="2042795"/>
            </a:xfrm>
            <a:custGeom>
              <a:avLst/>
              <a:gdLst/>
              <a:ahLst/>
              <a:cxnLst/>
              <a:rect l="l" t="t" r="r" b="b"/>
              <a:pathLst>
                <a:path w="0" h="2042795">
                  <a:moveTo>
                    <a:pt x="0" y="204220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48962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7692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6422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09194" y="371904"/>
            <a:ext cx="4952365" cy="7645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50800" marR="43180">
              <a:lnSpc>
                <a:spcPct val="102600"/>
              </a:lnSpc>
              <a:spcBef>
                <a:spcPts val="200"/>
              </a:spcBef>
            </a:pPr>
            <a:r>
              <a:rPr dirty="0" sz="1100" spc="8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represented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exactly by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2</a:t>
            </a:r>
            <a:r>
              <a:rPr dirty="0" baseline="27777" sz="1200" spc="60" i="1">
                <a:latin typeface="Calibri"/>
                <a:cs typeface="Calibri"/>
              </a:rPr>
              <a:t>n</a:t>
            </a:r>
            <a:r>
              <a:rPr dirty="0" baseline="27777" sz="1200" spc="34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20013"/>
            <a:ext cx="5193030" cy="2207260"/>
            <a:chOff x="309193" y="420013"/>
            <a:chExt cx="5193030" cy="2207260"/>
          </a:xfrm>
        </p:grpSpPr>
        <p:sp>
          <p:nvSpPr>
            <p:cNvPr id="3" name="object 3"/>
            <p:cNvSpPr/>
            <p:nvPr/>
          </p:nvSpPr>
          <p:spPr>
            <a:xfrm>
              <a:off x="309193" y="420013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585965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254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51278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64248"/>
              <a:ext cx="50742" cy="20612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30221"/>
              <a:ext cx="5142230" cy="1946275"/>
            </a:xfrm>
            <a:custGeom>
              <a:avLst/>
              <a:gdLst/>
              <a:ahLst/>
              <a:cxnLst/>
              <a:rect l="l" t="t" r="r" b="b"/>
              <a:pathLst>
                <a:path w="5142230" h="1946275">
                  <a:moveTo>
                    <a:pt x="5141666" y="0"/>
                  </a:moveTo>
                  <a:lnTo>
                    <a:pt x="0" y="0"/>
                  </a:lnTo>
                  <a:lnTo>
                    <a:pt x="0" y="1895262"/>
                  </a:lnTo>
                  <a:lnTo>
                    <a:pt x="4008" y="1914986"/>
                  </a:lnTo>
                  <a:lnTo>
                    <a:pt x="14922" y="1931139"/>
                  </a:lnTo>
                  <a:lnTo>
                    <a:pt x="31075" y="1942053"/>
                  </a:lnTo>
                  <a:lnTo>
                    <a:pt x="50800" y="1946062"/>
                  </a:lnTo>
                  <a:lnTo>
                    <a:pt x="5090865" y="1946062"/>
                  </a:lnTo>
                  <a:lnTo>
                    <a:pt x="5110590" y="1942053"/>
                  </a:lnTo>
                  <a:lnTo>
                    <a:pt x="5126743" y="1931139"/>
                  </a:lnTo>
                  <a:lnTo>
                    <a:pt x="5137657" y="1914986"/>
                  </a:lnTo>
                  <a:lnTo>
                    <a:pt x="5141666" y="189526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02329"/>
              <a:ext cx="0" cy="2042795"/>
            </a:xfrm>
            <a:custGeom>
              <a:avLst/>
              <a:gdLst/>
              <a:ahLst/>
              <a:cxnLst/>
              <a:rect l="l" t="t" r="r" b="b"/>
              <a:pathLst>
                <a:path w="0" h="2042795">
                  <a:moveTo>
                    <a:pt x="0" y="204220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48962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7692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6422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83794" y="371904"/>
            <a:ext cx="5003165" cy="16465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76200" marR="68580">
              <a:lnSpc>
                <a:spcPct val="102600"/>
              </a:lnSpc>
              <a:spcBef>
                <a:spcPts val="200"/>
              </a:spcBef>
            </a:pPr>
            <a:r>
              <a:rPr dirty="0" sz="1100" spc="8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represented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exactly by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2</a:t>
            </a:r>
            <a:r>
              <a:rPr dirty="0" baseline="27777" sz="1200" spc="60" i="1">
                <a:latin typeface="Calibri"/>
                <a:cs typeface="Calibri"/>
              </a:rPr>
              <a:t>n</a:t>
            </a:r>
            <a:r>
              <a:rPr dirty="0" baseline="27777" sz="1200" spc="34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(informal:)</a:t>
            </a:r>
            <a:r>
              <a:rPr dirty="0" sz="1100" spc="240" b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construct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76200" marR="64135">
              <a:lnSpc>
                <a:spcPct val="102600"/>
              </a:lnSpc>
            </a:pPr>
            <a:r>
              <a:rPr dirty="0" sz="1100" spc="90" b="1">
                <a:latin typeface="Calibri"/>
                <a:cs typeface="Calibri"/>
              </a:rPr>
              <a:t>Note: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2</a:t>
            </a:r>
            <a:r>
              <a:rPr dirty="0" baseline="27777" sz="1200" spc="60" i="1">
                <a:latin typeface="Calibri"/>
                <a:cs typeface="Calibri"/>
              </a:rPr>
              <a:t>n </a:t>
            </a:r>
            <a:r>
              <a:rPr dirty="0" sz="1100" spc="295">
                <a:latin typeface="Calibri"/>
                <a:cs typeface="Calibri"/>
              </a:rPr>
              <a:t>+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necessary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 </a:t>
            </a:r>
            <a:r>
              <a:rPr dirty="0" sz="1100" spc="5">
                <a:latin typeface="Calibri"/>
                <a:cs typeface="Calibri"/>
              </a:rPr>
              <a:t>sufficient.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For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already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45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420013"/>
            <a:ext cx="5193030" cy="2207260"/>
            <a:chOff x="309193" y="420013"/>
            <a:chExt cx="5193030" cy="2207260"/>
          </a:xfrm>
        </p:grpSpPr>
        <p:sp>
          <p:nvSpPr>
            <p:cNvPr id="3" name="object 3"/>
            <p:cNvSpPr/>
            <p:nvPr/>
          </p:nvSpPr>
          <p:spPr>
            <a:xfrm>
              <a:off x="309193" y="420013"/>
              <a:ext cx="5142230" cy="179070"/>
            </a:xfrm>
            <a:custGeom>
              <a:avLst/>
              <a:gdLst/>
              <a:ahLst/>
              <a:cxnLst/>
              <a:rect l="l" t="t" r="r" b="b"/>
              <a:pathLst>
                <a:path w="5142230" h="17907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585965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5254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51278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464248"/>
              <a:ext cx="50742" cy="20612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630221"/>
              <a:ext cx="5142230" cy="1946275"/>
            </a:xfrm>
            <a:custGeom>
              <a:avLst/>
              <a:gdLst/>
              <a:ahLst/>
              <a:cxnLst/>
              <a:rect l="l" t="t" r="r" b="b"/>
              <a:pathLst>
                <a:path w="5142230" h="1946275">
                  <a:moveTo>
                    <a:pt x="5141666" y="0"/>
                  </a:moveTo>
                  <a:lnTo>
                    <a:pt x="0" y="0"/>
                  </a:lnTo>
                  <a:lnTo>
                    <a:pt x="0" y="1895262"/>
                  </a:lnTo>
                  <a:lnTo>
                    <a:pt x="4008" y="1914986"/>
                  </a:lnTo>
                  <a:lnTo>
                    <a:pt x="14922" y="1931139"/>
                  </a:lnTo>
                  <a:lnTo>
                    <a:pt x="31075" y="1942053"/>
                  </a:lnTo>
                  <a:lnTo>
                    <a:pt x="50800" y="1946062"/>
                  </a:lnTo>
                  <a:lnTo>
                    <a:pt x="5090865" y="1946062"/>
                  </a:lnTo>
                  <a:lnTo>
                    <a:pt x="5110590" y="1942053"/>
                  </a:lnTo>
                  <a:lnTo>
                    <a:pt x="5126743" y="1931139"/>
                  </a:lnTo>
                  <a:lnTo>
                    <a:pt x="5137657" y="1914986"/>
                  </a:lnTo>
                  <a:lnTo>
                    <a:pt x="5141666" y="189526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502329"/>
              <a:ext cx="0" cy="2042795"/>
            </a:xfrm>
            <a:custGeom>
              <a:avLst/>
              <a:gdLst/>
              <a:ahLst/>
              <a:cxnLst/>
              <a:rect l="l" t="t" r="r" b="b"/>
              <a:pathLst>
                <a:path w="0" h="2042795">
                  <a:moveTo>
                    <a:pt x="0" y="204220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48962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47692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46422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71094" y="371904"/>
            <a:ext cx="5028565" cy="217360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Theorem</a:t>
            </a:r>
            <a:endParaRPr sz="1100">
              <a:latin typeface="Calibri"/>
              <a:cs typeface="Calibri"/>
            </a:endParaRPr>
          </a:p>
          <a:p>
            <a:pPr marL="88900" marR="81280">
              <a:lnSpc>
                <a:spcPct val="102600"/>
              </a:lnSpc>
              <a:spcBef>
                <a:spcPts val="200"/>
              </a:spcBef>
            </a:pPr>
            <a:r>
              <a:rPr dirty="0" sz="1100" spc="80">
                <a:latin typeface="Calibri"/>
                <a:cs typeface="Calibri"/>
              </a:rPr>
              <a:t>Any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represented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exactly by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2</a:t>
            </a:r>
            <a:r>
              <a:rPr dirty="0" baseline="27777" sz="1200" spc="60" i="1">
                <a:latin typeface="Calibri"/>
                <a:cs typeface="Calibri"/>
              </a:rPr>
              <a:t>n</a:t>
            </a:r>
            <a:r>
              <a:rPr dirty="0" baseline="27777" sz="1200" spc="345" i="1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containing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</a:pPr>
            <a:r>
              <a:rPr dirty="0" sz="1100" spc="105" b="1">
                <a:latin typeface="Calibri"/>
                <a:cs typeface="Calibri"/>
              </a:rPr>
              <a:t>Proof</a:t>
            </a:r>
            <a:r>
              <a:rPr dirty="0" sz="1100" spc="170" b="1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(informal:)</a:t>
            </a:r>
            <a:r>
              <a:rPr dirty="0" sz="1100" spc="240" b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construct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network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88900" marR="76835">
              <a:lnSpc>
                <a:spcPct val="102600"/>
              </a:lnSpc>
            </a:pPr>
            <a:r>
              <a:rPr dirty="0" sz="1100" spc="90" b="1">
                <a:latin typeface="Calibri"/>
                <a:cs typeface="Calibri"/>
              </a:rPr>
              <a:t>Note:</a:t>
            </a:r>
            <a:r>
              <a:rPr dirty="0" sz="1100" spc="95" b="1">
                <a:latin typeface="Calibri"/>
                <a:cs typeface="Calibri"/>
              </a:rPr>
              <a:t> </a:t>
            </a: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2</a:t>
            </a:r>
            <a:r>
              <a:rPr dirty="0" baseline="27777" sz="1200" spc="60" i="1">
                <a:latin typeface="Calibri"/>
                <a:cs typeface="Calibri"/>
              </a:rPr>
              <a:t>n </a:t>
            </a:r>
            <a:r>
              <a:rPr dirty="0" sz="1100" spc="295">
                <a:latin typeface="Calibri"/>
                <a:cs typeface="Calibri"/>
              </a:rPr>
              <a:t>+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necessary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 </a:t>
            </a:r>
            <a:r>
              <a:rPr dirty="0" sz="1100" spc="5">
                <a:latin typeface="Calibri"/>
                <a:cs typeface="Calibri"/>
              </a:rPr>
              <a:t>sufficient.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For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example,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already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how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45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88900" marR="38735">
              <a:lnSpc>
                <a:spcPct val="102699"/>
              </a:lnSpc>
            </a:pPr>
            <a:r>
              <a:rPr dirty="0" sz="1100" spc="114" b="1">
                <a:latin typeface="Calibri"/>
                <a:cs typeface="Calibri"/>
              </a:rPr>
              <a:t>Catch:</a:t>
            </a:r>
            <a:r>
              <a:rPr dirty="0" sz="1100" spc="235" b="1">
                <a:latin typeface="Calibri"/>
                <a:cs typeface="Calibri"/>
              </a:rPr>
              <a:t> </a:t>
            </a:r>
            <a:r>
              <a:rPr dirty="0" sz="1100" spc="90">
                <a:latin typeface="Calibri"/>
                <a:cs typeface="Calibri"/>
              </a:rPr>
              <a:t>As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85" i="1">
                <a:latin typeface="Calibri"/>
                <a:cs typeface="Calibri"/>
              </a:rPr>
              <a:t>n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number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perceptrons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obviously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exponentially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3" name="object 3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12280" y="1579510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7" name="object 7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141844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056359"/>
            <a:ext cx="3023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Calibri"/>
                <a:cs typeface="Calibri"/>
              </a:rPr>
              <a:t>Again,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why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141844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012581"/>
            <a:ext cx="478790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55">
                <a:latin typeface="Calibri"/>
                <a:cs typeface="Calibri"/>
              </a:rPr>
              <a:t>Again,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why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dirty="0" sz="1100" spc="20">
                <a:latin typeface="Calibri"/>
                <a:cs typeface="Calibri"/>
              </a:rPr>
              <a:t>How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help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original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problem: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was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predict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not?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351876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141844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012581"/>
            <a:ext cx="478790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55">
                <a:latin typeface="Calibri"/>
                <a:cs typeface="Calibri"/>
              </a:rPr>
              <a:t>Again,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why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do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dirty="0" sz="1100" spc="20">
                <a:latin typeface="Calibri"/>
                <a:cs typeface="Calibri"/>
              </a:rPr>
              <a:t>How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help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original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problem: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was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predict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whether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movie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not?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see!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351876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5163" y="2122676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179" y="12538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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179" y="1497646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10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179" y="1663901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179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179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179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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894" y="1363076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894" y="1535149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781" y="1383854"/>
            <a:ext cx="521334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11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12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21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22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1541" y="1363076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14027" y="1383854"/>
            <a:ext cx="54419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1</a:t>
            </a:r>
            <a:r>
              <a:rPr dirty="0" sz="800" spc="85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  <a:tabLst>
                <a:tab pos="452120" algn="l"/>
              </a:tabLst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2</a:t>
            </a:r>
            <a:r>
              <a:rPr dirty="0" sz="800" spc="85" i="1">
                <a:latin typeface="Calibri"/>
                <a:cs typeface="Calibri"/>
              </a:rPr>
              <a:t>n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5695" y="1535149"/>
            <a:ext cx="407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950" y="172792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2950" y="177853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57463" y="172792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7463" y="177853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5163" y="1950604"/>
            <a:ext cx="4775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9410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62200" y="200870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94268" y="1950604"/>
            <a:ext cx="390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9119" y="1973172"/>
            <a:ext cx="626110" cy="361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90"/>
              </a:spcBef>
              <a:tabLst>
                <a:tab pos="370205" algn="l"/>
              </a:tabLst>
            </a:pPr>
            <a:r>
              <a:rPr dirty="0" sz="800" spc="55" i="1">
                <a:latin typeface="Calibri"/>
                <a:cs typeface="Calibri"/>
              </a:rPr>
              <a:t>k</a:t>
            </a:r>
            <a:r>
              <a:rPr dirty="0" sz="800" spc="55">
                <a:latin typeface="Calibri"/>
                <a:cs typeface="Calibri"/>
              </a:rPr>
              <a:t>1	</a:t>
            </a:r>
            <a:r>
              <a:rPr dirty="0" baseline="10101" sz="1650" spc="127" i="1">
                <a:latin typeface="Calibri"/>
                <a:cs typeface="Calibri"/>
              </a:rPr>
              <a:t>x</a:t>
            </a:r>
            <a:r>
              <a:rPr dirty="0" sz="800" spc="85" i="1">
                <a:latin typeface="Calibri"/>
                <a:cs typeface="Calibri"/>
              </a:rPr>
              <a:t>k</a:t>
            </a:r>
            <a:r>
              <a:rPr dirty="0" sz="800" spc="8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0"/>
              </a:spcBef>
              <a:tabLst>
                <a:tab pos="374650" algn="l"/>
              </a:tabLst>
            </a:pP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1	</a:t>
            </a: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61541" y="1950604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24371" y="1973172"/>
            <a:ext cx="279400" cy="36195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2545" marR="30480" indent="-5080">
              <a:lnSpc>
                <a:spcPct val="101600"/>
              </a:lnSpc>
              <a:spcBef>
                <a:spcPts val="70"/>
              </a:spcBef>
            </a:pPr>
            <a:r>
              <a:rPr dirty="0" baseline="10101" sz="1650" spc="217" i="1">
                <a:latin typeface="Calibri"/>
                <a:cs typeface="Calibri"/>
              </a:rPr>
              <a:t>x</a:t>
            </a:r>
            <a:r>
              <a:rPr dirty="0" sz="800" spc="95" i="1">
                <a:latin typeface="Calibri"/>
                <a:cs typeface="Calibri"/>
              </a:rPr>
              <a:t>k</a:t>
            </a:r>
            <a:r>
              <a:rPr dirty="0" sz="800" spc="60" i="1">
                <a:latin typeface="Calibri"/>
                <a:cs typeface="Calibri"/>
              </a:rPr>
              <a:t>n  </a:t>
            </a:r>
            <a:r>
              <a:rPr dirty="0" baseline="7575" sz="1650" spc="217" i="1">
                <a:latin typeface="Calibri"/>
                <a:cs typeface="Calibri"/>
              </a:rPr>
              <a:t>x</a:t>
            </a:r>
            <a:r>
              <a:rPr dirty="0" sz="800" spc="195" i="1">
                <a:latin typeface="Calibri"/>
                <a:cs typeface="Calibri"/>
              </a:rPr>
              <a:t>j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62518" y="2122676"/>
            <a:ext cx="454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y</a:t>
            </a:r>
            <a:r>
              <a:rPr dirty="0" baseline="-10416" sz="1200" spc="142" i="1">
                <a:latin typeface="Calibri"/>
                <a:cs typeface="Calibri"/>
              </a:rPr>
              <a:t>j</a:t>
            </a:r>
            <a:r>
              <a:rPr dirty="0" baseline="-10416" sz="1200" spc="2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950" y="231544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2950" y="236605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60295" y="1363076"/>
            <a:ext cx="550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0" i="1">
                <a:latin typeface="Calibri"/>
                <a:cs typeface="Calibri"/>
              </a:rPr>
              <a:t>y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200">
                <a:latin typeface="Calibri"/>
                <a:cs typeface="Calibri"/>
              </a:rPr>
              <a:t>1</a:t>
            </a:r>
            <a:r>
              <a:rPr dirty="0" baseline="42929" sz="1650" spc="-300">
                <a:latin typeface="Lucida Sans Unicode"/>
                <a:cs typeface="Lucida Sans Unicode"/>
              </a:rPr>
              <a:t></a:t>
            </a:r>
            <a:endParaRPr baseline="42929" sz="16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57463" y="231544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57463" y="236605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67711" y="1580767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67711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67711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67711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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5400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</a:t>
            </a:r>
            <a:r>
              <a:rPr dirty="0" spc="140"/>
              <a:t> </a:t>
            </a:r>
            <a:r>
              <a:rPr dirty="0" spc="-5"/>
              <a:t>are</a:t>
            </a:r>
            <a:r>
              <a:rPr dirty="0" spc="145"/>
              <a:t> </a:t>
            </a:r>
            <a:r>
              <a:rPr dirty="0" spc="15"/>
              <a:t>given</a:t>
            </a:r>
            <a:r>
              <a:rPr dirty="0" spc="140"/>
              <a:t> </a:t>
            </a:r>
            <a:r>
              <a:rPr dirty="0" spc="30"/>
              <a:t>this</a:t>
            </a:r>
            <a:r>
              <a:rPr dirty="0" spc="145"/>
              <a:t> </a:t>
            </a:r>
            <a:r>
              <a:rPr dirty="0" spc="25"/>
              <a:t>data</a:t>
            </a:r>
            <a:r>
              <a:rPr dirty="0" spc="140"/>
              <a:t> </a:t>
            </a:r>
            <a:r>
              <a:rPr dirty="0" spc="20"/>
              <a:t>about</a:t>
            </a:r>
            <a:r>
              <a:rPr dirty="0" spc="145"/>
              <a:t> </a:t>
            </a:r>
            <a:r>
              <a:rPr dirty="0" spc="10"/>
              <a:t>our</a:t>
            </a:r>
            <a:r>
              <a:rPr dirty="0" spc="145"/>
              <a:t> </a:t>
            </a:r>
            <a:r>
              <a:rPr dirty="0" spc="25"/>
              <a:t>past</a:t>
            </a:r>
            <a:r>
              <a:rPr dirty="0" spc="140"/>
              <a:t> </a:t>
            </a:r>
            <a:r>
              <a:rPr dirty="0" spc="5"/>
              <a:t>movie </a:t>
            </a:r>
            <a:r>
              <a:rPr dirty="0" spc="-229"/>
              <a:t> </a:t>
            </a:r>
            <a:r>
              <a:rPr dirty="0"/>
              <a:t>experience</a:t>
            </a:r>
          </a:p>
        </p:txBody>
      </p:sp>
      <p:grpSp>
        <p:nvGrpSpPr>
          <p:cNvPr id="38" name="object 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9" name="object 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163" y="2122676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179" y="12538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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179" y="1497646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10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179" y="1663901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179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179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179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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894" y="1363076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894" y="1535149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781" y="1383854"/>
            <a:ext cx="521334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11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12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21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22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1541" y="1363076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4027" y="1383854"/>
            <a:ext cx="54419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1</a:t>
            </a:r>
            <a:r>
              <a:rPr dirty="0" sz="800" spc="85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  <a:tabLst>
                <a:tab pos="452120" algn="l"/>
              </a:tabLst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2</a:t>
            </a:r>
            <a:r>
              <a:rPr dirty="0" sz="800" spc="85" i="1">
                <a:latin typeface="Calibri"/>
                <a:cs typeface="Calibri"/>
              </a:rPr>
              <a:t>n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85695" y="1535149"/>
            <a:ext cx="407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2950" y="172792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950" y="177853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7463" y="172792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57463" y="177853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163" y="1950604"/>
            <a:ext cx="4775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9410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62200" y="200870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268" y="1950604"/>
            <a:ext cx="390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9119" y="1973172"/>
            <a:ext cx="626110" cy="361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90"/>
              </a:spcBef>
              <a:tabLst>
                <a:tab pos="370205" algn="l"/>
              </a:tabLst>
            </a:pPr>
            <a:r>
              <a:rPr dirty="0" sz="800" spc="55" i="1">
                <a:latin typeface="Calibri"/>
                <a:cs typeface="Calibri"/>
              </a:rPr>
              <a:t>k</a:t>
            </a:r>
            <a:r>
              <a:rPr dirty="0" sz="800" spc="55">
                <a:latin typeface="Calibri"/>
                <a:cs typeface="Calibri"/>
              </a:rPr>
              <a:t>1	</a:t>
            </a:r>
            <a:r>
              <a:rPr dirty="0" baseline="10101" sz="1650" spc="127" i="1">
                <a:latin typeface="Calibri"/>
                <a:cs typeface="Calibri"/>
              </a:rPr>
              <a:t>x</a:t>
            </a:r>
            <a:r>
              <a:rPr dirty="0" sz="800" spc="85" i="1">
                <a:latin typeface="Calibri"/>
                <a:cs typeface="Calibri"/>
              </a:rPr>
              <a:t>k</a:t>
            </a:r>
            <a:r>
              <a:rPr dirty="0" sz="800" spc="8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0"/>
              </a:spcBef>
              <a:tabLst>
                <a:tab pos="374650" algn="l"/>
              </a:tabLst>
            </a:pP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1	</a:t>
            </a: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1541" y="1950604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24371" y="1973172"/>
            <a:ext cx="279400" cy="36195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2545" marR="30480" indent="-5080">
              <a:lnSpc>
                <a:spcPct val="101600"/>
              </a:lnSpc>
              <a:spcBef>
                <a:spcPts val="70"/>
              </a:spcBef>
            </a:pPr>
            <a:r>
              <a:rPr dirty="0" baseline="10101" sz="1650" spc="217" i="1">
                <a:latin typeface="Calibri"/>
                <a:cs typeface="Calibri"/>
              </a:rPr>
              <a:t>x</a:t>
            </a:r>
            <a:r>
              <a:rPr dirty="0" sz="800" spc="95" i="1">
                <a:latin typeface="Calibri"/>
                <a:cs typeface="Calibri"/>
              </a:rPr>
              <a:t>k</a:t>
            </a:r>
            <a:r>
              <a:rPr dirty="0" sz="800" spc="60" i="1">
                <a:latin typeface="Calibri"/>
                <a:cs typeface="Calibri"/>
              </a:rPr>
              <a:t>n  </a:t>
            </a:r>
            <a:r>
              <a:rPr dirty="0" baseline="7575" sz="1650" spc="217" i="1">
                <a:latin typeface="Calibri"/>
                <a:cs typeface="Calibri"/>
              </a:rPr>
              <a:t>x</a:t>
            </a:r>
            <a:r>
              <a:rPr dirty="0" sz="800" spc="195" i="1">
                <a:latin typeface="Calibri"/>
                <a:cs typeface="Calibri"/>
              </a:rPr>
              <a:t>j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62518" y="2122676"/>
            <a:ext cx="454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y</a:t>
            </a:r>
            <a:r>
              <a:rPr dirty="0" baseline="-10416" sz="1200" spc="142" i="1">
                <a:latin typeface="Calibri"/>
                <a:cs typeface="Calibri"/>
              </a:rPr>
              <a:t>j</a:t>
            </a:r>
            <a:r>
              <a:rPr dirty="0" baseline="-10416" sz="1200" spc="2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2950" y="231544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950" y="236605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60295" y="1363076"/>
            <a:ext cx="550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0" i="1">
                <a:latin typeface="Calibri"/>
                <a:cs typeface="Calibri"/>
              </a:rPr>
              <a:t>y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200">
                <a:latin typeface="Calibri"/>
                <a:cs typeface="Calibri"/>
              </a:rPr>
              <a:t>1</a:t>
            </a:r>
            <a:r>
              <a:rPr dirty="0" baseline="42929" sz="1650" spc="-300">
                <a:latin typeface="Lucida Sans Unicode"/>
                <a:cs typeface="Lucida Sans Unicode"/>
              </a:rPr>
              <a:t></a:t>
            </a:r>
            <a:endParaRPr baseline="42929" sz="16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57463" y="231544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57463" y="236605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67711" y="1580767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67711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67711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67711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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2734957" y="100849"/>
            <a:ext cx="282384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about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25">
                <a:latin typeface="Calibri"/>
                <a:cs typeface="Calibri"/>
              </a:rPr>
              <a:t>past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experience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movie,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5">
                <a:latin typeface="Calibri"/>
                <a:cs typeface="Calibri"/>
              </a:rPr>
              <a:t>the values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various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factors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sz="1100" spc="80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sz="1100" spc="80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n</a:t>
            </a:r>
            <a:r>
              <a:rPr dirty="0" sz="1100" spc="125">
                <a:latin typeface="Calibri"/>
                <a:cs typeface="Calibri"/>
              </a:rPr>
              <a:t>)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5">
                <a:latin typeface="Calibri"/>
                <a:cs typeface="Calibri"/>
              </a:rPr>
              <a:t>also also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(like/dislike)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9" name="object 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163" y="2122676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179" y="12538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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179" y="1497646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10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179" y="1663901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179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179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179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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894" y="1363076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894" y="1535149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781" y="1383854"/>
            <a:ext cx="521334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11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12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21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22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1541" y="1363076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4027" y="1383854"/>
            <a:ext cx="54419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1</a:t>
            </a:r>
            <a:r>
              <a:rPr dirty="0" sz="800" spc="85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  <a:tabLst>
                <a:tab pos="452120" algn="l"/>
              </a:tabLst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2</a:t>
            </a:r>
            <a:r>
              <a:rPr dirty="0" sz="800" spc="85" i="1">
                <a:latin typeface="Calibri"/>
                <a:cs typeface="Calibri"/>
              </a:rPr>
              <a:t>n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85695" y="1535149"/>
            <a:ext cx="407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2950" y="172792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950" y="177853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7463" y="172792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57463" y="177853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163" y="1950604"/>
            <a:ext cx="4775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9410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62200" y="200870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268" y="1950604"/>
            <a:ext cx="390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9119" y="1973172"/>
            <a:ext cx="626110" cy="361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90"/>
              </a:spcBef>
              <a:tabLst>
                <a:tab pos="370205" algn="l"/>
              </a:tabLst>
            </a:pPr>
            <a:r>
              <a:rPr dirty="0" sz="800" spc="55" i="1">
                <a:latin typeface="Calibri"/>
                <a:cs typeface="Calibri"/>
              </a:rPr>
              <a:t>k</a:t>
            </a:r>
            <a:r>
              <a:rPr dirty="0" sz="800" spc="55">
                <a:latin typeface="Calibri"/>
                <a:cs typeface="Calibri"/>
              </a:rPr>
              <a:t>1	</a:t>
            </a:r>
            <a:r>
              <a:rPr dirty="0" baseline="10101" sz="1650" spc="127" i="1">
                <a:latin typeface="Calibri"/>
                <a:cs typeface="Calibri"/>
              </a:rPr>
              <a:t>x</a:t>
            </a:r>
            <a:r>
              <a:rPr dirty="0" sz="800" spc="85" i="1">
                <a:latin typeface="Calibri"/>
                <a:cs typeface="Calibri"/>
              </a:rPr>
              <a:t>k</a:t>
            </a:r>
            <a:r>
              <a:rPr dirty="0" sz="800" spc="8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0"/>
              </a:spcBef>
              <a:tabLst>
                <a:tab pos="374650" algn="l"/>
              </a:tabLst>
            </a:pP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1	</a:t>
            </a: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1541" y="1950604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24371" y="1973172"/>
            <a:ext cx="279400" cy="36195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2545" marR="30480" indent="-5080">
              <a:lnSpc>
                <a:spcPct val="101600"/>
              </a:lnSpc>
              <a:spcBef>
                <a:spcPts val="70"/>
              </a:spcBef>
            </a:pPr>
            <a:r>
              <a:rPr dirty="0" baseline="10101" sz="1650" spc="217" i="1">
                <a:latin typeface="Calibri"/>
                <a:cs typeface="Calibri"/>
              </a:rPr>
              <a:t>x</a:t>
            </a:r>
            <a:r>
              <a:rPr dirty="0" sz="800" spc="95" i="1">
                <a:latin typeface="Calibri"/>
                <a:cs typeface="Calibri"/>
              </a:rPr>
              <a:t>k</a:t>
            </a:r>
            <a:r>
              <a:rPr dirty="0" sz="800" spc="60" i="1">
                <a:latin typeface="Calibri"/>
                <a:cs typeface="Calibri"/>
              </a:rPr>
              <a:t>n  </a:t>
            </a:r>
            <a:r>
              <a:rPr dirty="0" baseline="7575" sz="1650" spc="217" i="1">
                <a:latin typeface="Calibri"/>
                <a:cs typeface="Calibri"/>
              </a:rPr>
              <a:t>x</a:t>
            </a:r>
            <a:r>
              <a:rPr dirty="0" sz="800" spc="195" i="1">
                <a:latin typeface="Calibri"/>
                <a:cs typeface="Calibri"/>
              </a:rPr>
              <a:t>j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62518" y="2122676"/>
            <a:ext cx="454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y</a:t>
            </a:r>
            <a:r>
              <a:rPr dirty="0" baseline="-10416" sz="1200" spc="142" i="1">
                <a:latin typeface="Calibri"/>
                <a:cs typeface="Calibri"/>
              </a:rPr>
              <a:t>j</a:t>
            </a:r>
            <a:r>
              <a:rPr dirty="0" baseline="-10416" sz="1200" spc="2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2950" y="231544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950" y="236605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60295" y="1363076"/>
            <a:ext cx="550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0" i="1">
                <a:latin typeface="Calibri"/>
                <a:cs typeface="Calibri"/>
              </a:rPr>
              <a:t>y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200">
                <a:latin typeface="Calibri"/>
                <a:cs typeface="Calibri"/>
              </a:rPr>
              <a:t>1</a:t>
            </a:r>
            <a:r>
              <a:rPr dirty="0" baseline="42929" sz="1650" spc="-300">
                <a:latin typeface="Lucida Sans Unicode"/>
                <a:cs typeface="Lucida Sans Unicode"/>
              </a:rPr>
              <a:t></a:t>
            </a:r>
            <a:endParaRPr baseline="42929" sz="16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57463" y="231544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57463" y="236605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67711" y="1580767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67711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67711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67711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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2734957" y="100849"/>
            <a:ext cx="2823845" cy="1472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about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25">
                <a:latin typeface="Calibri"/>
                <a:cs typeface="Calibri"/>
              </a:rPr>
              <a:t>past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experience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movie,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5">
                <a:latin typeface="Calibri"/>
                <a:cs typeface="Calibri"/>
              </a:rPr>
              <a:t>the values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various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factors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sz="1100" spc="80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sz="1100" spc="80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n</a:t>
            </a:r>
            <a:r>
              <a:rPr dirty="0" sz="1100" spc="125">
                <a:latin typeface="Calibri"/>
                <a:cs typeface="Calibri"/>
              </a:rPr>
              <a:t>)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5">
                <a:latin typeface="Calibri"/>
                <a:cs typeface="Calibri"/>
              </a:rPr>
              <a:t>also also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(like/dislike)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99"/>
              </a:lnSpc>
              <a:spcBef>
                <a:spcPts val="300"/>
              </a:spcBef>
            </a:pP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sz="1100" spc="40">
                <a:latin typeface="Calibri"/>
                <a:cs typeface="Calibri"/>
              </a:rPr>
              <a:t>’s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-5">
                <a:latin typeface="Calibri"/>
                <a:cs typeface="Calibri"/>
              </a:rPr>
              <a:t>was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 i="1">
                <a:latin typeface="Calibri"/>
                <a:cs typeface="Calibri"/>
              </a:rPr>
              <a:t>i</a:t>
            </a:r>
            <a:r>
              <a:rPr dirty="0" sz="1100" spc="65">
                <a:latin typeface="Calibri"/>
                <a:cs typeface="Calibri"/>
              </a:rPr>
              <a:t>’s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was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0" name="object 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163" y="2122676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179" y="12538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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179" y="1497646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10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179" y="1663901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179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179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179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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894" y="1363076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894" y="1535149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781" y="1383854"/>
            <a:ext cx="521334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11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12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21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22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1541" y="1363076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4027" y="1383854"/>
            <a:ext cx="54419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1</a:t>
            </a:r>
            <a:r>
              <a:rPr dirty="0" sz="800" spc="85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  <a:tabLst>
                <a:tab pos="452120" algn="l"/>
              </a:tabLst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2</a:t>
            </a:r>
            <a:r>
              <a:rPr dirty="0" sz="800" spc="85" i="1">
                <a:latin typeface="Calibri"/>
                <a:cs typeface="Calibri"/>
              </a:rPr>
              <a:t>n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85695" y="1535149"/>
            <a:ext cx="407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2950" y="172792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950" y="177853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7463" y="172792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57463" y="177853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163" y="1950604"/>
            <a:ext cx="4775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9410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62200" y="200870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268" y="1950604"/>
            <a:ext cx="390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9119" y="1973172"/>
            <a:ext cx="626110" cy="361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90"/>
              </a:spcBef>
              <a:tabLst>
                <a:tab pos="370205" algn="l"/>
              </a:tabLst>
            </a:pPr>
            <a:r>
              <a:rPr dirty="0" sz="800" spc="55" i="1">
                <a:latin typeface="Calibri"/>
                <a:cs typeface="Calibri"/>
              </a:rPr>
              <a:t>k</a:t>
            </a:r>
            <a:r>
              <a:rPr dirty="0" sz="800" spc="55">
                <a:latin typeface="Calibri"/>
                <a:cs typeface="Calibri"/>
              </a:rPr>
              <a:t>1	</a:t>
            </a:r>
            <a:r>
              <a:rPr dirty="0" baseline="10101" sz="1650" spc="127" i="1">
                <a:latin typeface="Calibri"/>
                <a:cs typeface="Calibri"/>
              </a:rPr>
              <a:t>x</a:t>
            </a:r>
            <a:r>
              <a:rPr dirty="0" sz="800" spc="85" i="1">
                <a:latin typeface="Calibri"/>
                <a:cs typeface="Calibri"/>
              </a:rPr>
              <a:t>k</a:t>
            </a:r>
            <a:r>
              <a:rPr dirty="0" sz="800" spc="8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0"/>
              </a:spcBef>
              <a:tabLst>
                <a:tab pos="374650" algn="l"/>
              </a:tabLst>
            </a:pP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1	</a:t>
            </a: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1541" y="1950604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24371" y="1973172"/>
            <a:ext cx="279400" cy="36195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2545" marR="30480" indent="-5080">
              <a:lnSpc>
                <a:spcPct val="101600"/>
              </a:lnSpc>
              <a:spcBef>
                <a:spcPts val="70"/>
              </a:spcBef>
            </a:pPr>
            <a:r>
              <a:rPr dirty="0" baseline="10101" sz="1650" spc="217" i="1">
                <a:latin typeface="Calibri"/>
                <a:cs typeface="Calibri"/>
              </a:rPr>
              <a:t>x</a:t>
            </a:r>
            <a:r>
              <a:rPr dirty="0" sz="800" spc="95" i="1">
                <a:latin typeface="Calibri"/>
                <a:cs typeface="Calibri"/>
              </a:rPr>
              <a:t>k</a:t>
            </a:r>
            <a:r>
              <a:rPr dirty="0" sz="800" spc="60" i="1">
                <a:latin typeface="Calibri"/>
                <a:cs typeface="Calibri"/>
              </a:rPr>
              <a:t>n  </a:t>
            </a:r>
            <a:r>
              <a:rPr dirty="0" baseline="7575" sz="1650" spc="217" i="1">
                <a:latin typeface="Calibri"/>
                <a:cs typeface="Calibri"/>
              </a:rPr>
              <a:t>x</a:t>
            </a:r>
            <a:r>
              <a:rPr dirty="0" sz="800" spc="195" i="1">
                <a:latin typeface="Calibri"/>
                <a:cs typeface="Calibri"/>
              </a:rPr>
              <a:t>j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62518" y="2122676"/>
            <a:ext cx="454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y</a:t>
            </a:r>
            <a:r>
              <a:rPr dirty="0" baseline="-10416" sz="1200" spc="142" i="1">
                <a:latin typeface="Calibri"/>
                <a:cs typeface="Calibri"/>
              </a:rPr>
              <a:t>j</a:t>
            </a:r>
            <a:r>
              <a:rPr dirty="0" baseline="-10416" sz="1200" spc="2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2950" y="231544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950" y="236605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60295" y="1363076"/>
            <a:ext cx="550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0" i="1">
                <a:latin typeface="Calibri"/>
                <a:cs typeface="Calibri"/>
              </a:rPr>
              <a:t>y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200">
                <a:latin typeface="Calibri"/>
                <a:cs typeface="Calibri"/>
              </a:rPr>
              <a:t>1</a:t>
            </a:r>
            <a:r>
              <a:rPr dirty="0" baseline="42929" sz="1650" spc="-300">
                <a:latin typeface="Lucida Sans Unicode"/>
                <a:cs typeface="Lucida Sans Unicode"/>
              </a:rPr>
              <a:t></a:t>
            </a:r>
            <a:endParaRPr baseline="42929" sz="16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57463" y="231544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57463" y="236605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67711" y="1580767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67711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67711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67711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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2734957" y="100849"/>
            <a:ext cx="2823845" cy="16827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1115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25">
                <a:latin typeface="Calibri"/>
                <a:cs typeface="Calibri"/>
              </a:rPr>
              <a:t>data </a:t>
            </a:r>
            <a:r>
              <a:rPr dirty="0" sz="1100" spc="20">
                <a:latin typeface="Calibri"/>
                <a:cs typeface="Calibri"/>
              </a:rPr>
              <a:t>about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25">
                <a:latin typeface="Calibri"/>
                <a:cs typeface="Calibri"/>
              </a:rPr>
              <a:t>past </a:t>
            </a:r>
            <a:r>
              <a:rPr dirty="0" sz="1100" spc="5">
                <a:latin typeface="Calibri"/>
                <a:cs typeface="Calibri"/>
              </a:rPr>
              <a:t>movie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experience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movie,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5">
                <a:latin typeface="Calibri"/>
                <a:cs typeface="Calibri"/>
              </a:rPr>
              <a:t>the values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various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factors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sz="1100" spc="80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sz="1100" spc="80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n</a:t>
            </a:r>
            <a:r>
              <a:rPr dirty="0" sz="1100" spc="125">
                <a:latin typeface="Calibri"/>
                <a:cs typeface="Calibri"/>
              </a:rPr>
              <a:t>)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5">
                <a:latin typeface="Calibri"/>
                <a:cs typeface="Calibri"/>
              </a:rPr>
              <a:t>also also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(like/dislike)</a:t>
            </a:r>
            <a:endParaRPr sz="1100">
              <a:latin typeface="Calibri"/>
              <a:cs typeface="Calibri"/>
            </a:endParaRPr>
          </a:p>
          <a:p>
            <a:pPr algn="just" marL="38100" marR="31115">
              <a:lnSpc>
                <a:spcPct val="102699"/>
              </a:lnSpc>
              <a:spcBef>
                <a:spcPts val="300"/>
              </a:spcBef>
            </a:pP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sz="1100" spc="40">
                <a:latin typeface="Calibri"/>
                <a:cs typeface="Calibri"/>
              </a:rPr>
              <a:t>’s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-5">
                <a:latin typeface="Calibri"/>
                <a:cs typeface="Calibri"/>
              </a:rPr>
              <a:t>was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 i="1">
                <a:latin typeface="Calibri"/>
                <a:cs typeface="Calibri"/>
              </a:rPr>
              <a:t>i</a:t>
            </a:r>
            <a:r>
              <a:rPr dirty="0" sz="1100" spc="65">
                <a:latin typeface="Calibri"/>
                <a:cs typeface="Calibri"/>
              </a:rPr>
              <a:t>’s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was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33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1" name="object 4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529" y="301779"/>
            <a:ext cx="67721" cy="67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95438" y="1003619"/>
            <a:ext cx="129539" cy="92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6944" sz="600" spc="67" i="1">
                <a:latin typeface="Calibri"/>
                <a:cs typeface="Calibri"/>
              </a:rPr>
              <a:t>x</a:t>
            </a:r>
            <a:r>
              <a:rPr dirty="0" sz="300" spc="45">
                <a:latin typeface="Calibri"/>
                <a:cs typeface="Calibri"/>
              </a:rPr>
              <a:t>1</a:t>
            </a:r>
            <a:endParaRPr sz="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1440" y="1003619"/>
            <a:ext cx="129539" cy="92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6944" sz="600" spc="67" i="1">
                <a:latin typeface="Calibri"/>
                <a:cs typeface="Calibri"/>
              </a:rPr>
              <a:t>x</a:t>
            </a:r>
            <a:r>
              <a:rPr dirty="0" sz="300" spc="45">
                <a:latin typeface="Calibri"/>
                <a:cs typeface="Calibri"/>
              </a:rPr>
              <a:t>2</a:t>
            </a:r>
            <a:endParaRPr sz="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7428" y="1003619"/>
            <a:ext cx="129539" cy="92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6944" sz="600" spc="67" i="1">
                <a:latin typeface="Calibri"/>
                <a:cs typeface="Calibri"/>
              </a:rPr>
              <a:t>x</a:t>
            </a:r>
            <a:r>
              <a:rPr dirty="0" sz="300" spc="45">
                <a:latin typeface="Calibri"/>
                <a:cs typeface="Calibri"/>
              </a:rPr>
              <a:t>3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4331" y="546579"/>
            <a:ext cx="1666239" cy="154305"/>
            <a:chOff x="544331" y="546579"/>
            <a:chExt cx="1666239" cy="1543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331" y="546579"/>
              <a:ext cx="154121" cy="154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331" y="546579"/>
              <a:ext cx="154121" cy="1541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330" y="546579"/>
              <a:ext cx="154121" cy="154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329" y="546579"/>
              <a:ext cx="154120" cy="1541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329" y="546579"/>
              <a:ext cx="154121" cy="1541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328" y="546579"/>
              <a:ext cx="154121" cy="1541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327" y="546579"/>
              <a:ext cx="154121" cy="1541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6327" y="546579"/>
              <a:ext cx="154121" cy="15412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91299" y="574781"/>
            <a:ext cx="228600" cy="92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00" spc="25" i="1">
                <a:latin typeface="Calibri"/>
                <a:cs typeface="Calibri"/>
              </a:rPr>
              <a:t>bias</a:t>
            </a:r>
            <a:r>
              <a:rPr dirty="0" sz="400" spc="-10" i="1">
                <a:latin typeface="Calibri"/>
                <a:cs typeface="Calibri"/>
              </a:rPr>
              <a:t> </a:t>
            </a:r>
            <a:r>
              <a:rPr dirty="0" sz="400" spc="55">
                <a:latin typeface="Calibri"/>
                <a:cs typeface="Calibri"/>
              </a:rPr>
              <a:t>=-3</a:t>
            </a:r>
            <a:endParaRPr sz="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42110" y="130090"/>
            <a:ext cx="52705" cy="92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00" spc="30" i="1">
                <a:latin typeface="Calibri"/>
                <a:cs typeface="Calibri"/>
              </a:rPr>
              <a:t>y</a:t>
            </a:r>
            <a:endParaRPr sz="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6239" y="427631"/>
            <a:ext cx="929640" cy="92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6944" sz="600" spc="30" i="1">
                <a:latin typeface="Calibri"/>
                <a:cs typeface="Calibri"/>
              </a:rPr>
              <a:t>w</a:t>
            </a:r>
            <a:r>
              <a:rPr dirty="0" sz="300" spc="20">
                <a:latin typeface="Calibri"/>
                <a:cs typeface="Calibri"/>
              </a:rPr>
              <a:t>1     </a:t>
            </a:r>
            <a:r>
              <a:rPr dirty="0" sz="300" spc="90">
                <a:latin typeface="Calibri"/>
                <a:cs typeface="Calibri"/>
              </a:rPr>
              <a:t> </a:t>
            </a:r>
            <a:r>
              <a:rPr dirty="0" baseline="6944" sz="600" spc="30" i="1">
                <a:latin typeface="Calibri"/>
                <a:cs typeface="Calibri"/>
              </a:rPr>
              <a:t>w</a:t>
            </a:r>
            <a:r>
              <a:rPr dirty="0" sz="300" spc="20">
                <a:latin typeface="Calibri"/>
                <a:cs typeface="Calibri"/>
              </a:rPr>
              <a:t>2    </a:t>
            </a:r>
            <a:r>
              <a:rPr dirty="0" sz="300" spc="65">
                <a:latin typeface="Calibri"/>
                <a:cs typeface="Calibri"/>
              </a:rPr>
              <a:t> </a:t>
            </a:r>
            <a:r>
              <a:rPr dirty="0" baseline="6944" sz="600" spc="30" i="1">
                <a:latin typeface="Calibri"/>
                <a:cs typeface="Calibri"/>
              </a:rPr>
              <a:t>w</a:t>
            </a:r>
            <a:r>
              <a:rPr dirty="0" sz="300" spc="20">
                <a:latin typeface="Calibri"/>
                <a:cs typeface="Calibri"/>
              </a:rPr>
              <a:t>3  </a:t>
            </a:r>
            <a:r>
              <a:rPr dirty="0" sz="300" spc="65">
                <a:latin typeface="Calibri"/>
                <a:cs typeface="Calibri"/>
              </a:rPr>
              <a:t> </a:t>
            </a:r>
            <a:r>
              <a:rPr dirty="0" baseline="6944" sz="600" spc="30" i="1">
                <a:latin typeface="Calibri"/>
                <a:cs typeface="Calibri"/>
              </a:rPr>
              <a:t>w</a:t>
            </a:r>
            <a:r>
              <a:rPr dirty="0" sz="300" spc="20">
                <a:latin typeface="Calibri"/>
                <a:cs typeface="Calibri"/>
              </a:rPr>
              <a:t>4  </a:t>
            </a:r>
            <a:r>
              <a:rPr dirty="0" sz="300" spc="70">
                <a:latin typeface="Calibri"/>
                <a:cs typeface="Calibri"/>
              </a:rPr>
              <a:t> </a:t>
            </a:r>
            <a:r>
              <a:rPr dirty="0" baseline="6944" sz="600" spc="30" i="1">
                <a:latin typeface="Calibri"/>
                <a:cs typeface="Calibri"/>
              </a:rPr>
              <a:t>w</a:t>
            </a:r>
            <a:r>
              <a:rPr dirty="0" sz="300" spc="20">
                <a:latin typeface="Calibri"/>
                <a:cs typeface="Calibri"/>
              </a:rPr>
              <a:t>5   </a:t>
            </a:r>
            <a:r>
              <a:rPr dirty="0" sz="300" spc="95">
                <a:latin typeface="Calibri"/>
                <a:cs typeface="Calibri"/>
              </a:rPr>
              <a:t> </a:t>
            </a:r>
            <a:r>
              <a:rPr dirty="0" baseline="6944" sz="600" spc="30" i="1">
                <a:latin typeface="Calibri"/>
                <a:cs typeface="Calibri"/>
              </a:rPr>
              <a:t>w</a:t>
            </a:r>
            <a:r>
              <a:rPr dirty="0" sz="300" spc="20">
                <a:latin typeface="Calibri"/>
                <a:cs typeface="Calibri"/>
              </a:rPr>
              <a:t>6 </a:t>
            </a:r>
            <a:r>
              <a:rPr dirty="0" sz="300" spc="100">
                <a:latin typeface="Calibri"/>
                <a:cs typeface="Calibri"/>
              </a:rPr>
              <a:t> </a:t>
            </a:r>
            <a:r>
              <a:rPr dirty="0" baseline="6944" sz="600" spc="30" i="1">
                <a:latin typeface="Calibri"/>
                <a:cs typeface="Calibri"/>
              </a:rPr>
              <a:t>w</a:t>
            </a:r>
            <a:r>
              <a:rPr dirty="0" sz="300" spc="20">
                <a:latin typeface="Calibri"/>
                <a:cs typeface="Calibri"/>
              </a:rPr>
              <a:t>7    </a:t>
            </a:r>
            <a:r>
              <a:rPr dirty="0" sz="300" spc="65">
                <a:latin typeface="Calibri"/>
                <a:cs typeface="Calibri"/>
              </a:rPr>
              <a:t> </a:t>
            </a:r>
            <a:r>
              <a:rPr dirty="0" baseline="6944" sz="600" spc="30" i="1">
                <a:latin typeface="Calibri"/>
                <a:cs typeface="Calibri"/>
              </a:rPr>
              <a:t>w</a:t>
            </a:r>
            <a:r>
              <a:rPr dirty="0" sz="300" spc="20">
                <a:latin typeface="Calibri"/>
                <a:cs typeface="Calibri"/>
              </a:rPr>
              <a:t>8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78903" y="228380"/>
            <a:ext cx="1397000" cy="808990"/>
            <a:chOff x="678903" y="228380"/>
            <a:chExt cx="1397000" cy="808990"/>
          </a:xfrm>
        </p:grpSpPr>
        <p:sp>
          <p:nvSpPr>
            <p:cNvPr id="20" name="object 20"/>
            <p:cNvSpPr/>
            <p:nvPr/>
          </p:nvSpPr>
          <p:spPr>
            <a:xfrm>
              <a:off x="683410" y="673218"/>
              <a:ext cx="433705" cy="347345"/>
            </a:xfrm>
            <a:custGeom>
              <a:avLst/>
              <a:gdLst/>
              <a:ahLst/>
              <a:cxnLst/>
              <a:rect l="l" t="t" r="r" b="b"/>
              <a:pathLst>
                <a:path w="433705" h="347344">
                  <a:moveTo>
                    <a:pt x="433527" y="34681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81434" y="664366"/>
              <a:ext cx="40005" cy="47625"/>
            </a:xfrm>
            <a:custGeom>
              <a:avLst/>
              <a:gdLst/>
              <a:ahLst/>
              <a:cxnLst/>
              <a:rect l="l" t="t" r="r" b="b"/>
              <a:pathLst>
                <a:path w="40004" h="47625">
                  <a:moveTo>
                    <a:pt x="1580" y="47424"/>
                  </a:moveTo>
                  <a:lnTo>
                    <a:pt x="5425" y="35218"/>
                  </a:lnTo>
                  <a:lnTo>
                    <a:pt x="5981" y="24452"/>
                  </a:lnTo>
                  <a:lnTo>
                    <a:pt x="3942" y="15134"/>
                  </a:lnTo>
                  <a:lnTo>
                    <a:pt x="0" y="7271"/>
                  </a:lnTo>
                  <a:lnTo>
                    <a:pt x="8536" y="9391"/>
                  </a:lnTo>
                  <a:lnTo>
                    <a:pt x="18074" y="9336"/>
                  </a:lnTo>
                  <a:lnTo>
                    <a:pt x="28456" y="6430"/>
                  </a:lnTo>
                  <a:lnTo>
                    <a:pt x="39520" y="0"/>
                  </a:lnTo>
                </a:path>
              </a:pathLst>
            </a:custGeom>
            <a:ln w="506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90080" y="662850"/>
              <a:ext cx="640080" cy="365760"/>
            </a:xfrm>
            <a:custGeom>
              <a:avLst/>
              <a:gdLst/>
              <a:ahLst/>
              <a:cxnLst/>
              <a:rect l="l" t="t" r="r" b="b"/>
              <a:pathLst>
                <a:path w="640080" h="365759">
                  <a:moveTo>
                    <a:pt x="639972" y="36572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7881" y="648279"/>
              <a:ext cx="38100" cy="53340"/>
            </a:xfrm>
            <a:custGeom>
              <a:avLst/>
              <a:gdLst/>
              <a:ahLst/>
              <a:cxnLst/>
              <a:rect l="l" t="t" r="r" b="b"/>
              <a:pathLst>
                <a:path w="38100" h="53340">
                  <a:moveTo>
                    <a:pt x="7786" y="52762"/>
                  </a:moveTo>
                  <a:lnTo>
                    <a:pt x="9695" y="40100"/>
                  </a:lnTo>
                  <a:lnTo>
                    <a:pt x="8576" y="29371"/>
                  </a:lnTo>
                  <a:lnTo>
                    <a:pt x="5115" y="20476"/>
                  </a:lnTo>
                  <a:lnTo>
                    <a:pt x="0" y="13314"/>
                  </a:lnTo>
                  <a:lnTo>
                    <a:pt x="8767" y="14087"/>
                  </a:lnTo>
                  <a:lnTo>
                    <a:pt x="18187" y="12553"/>
                  </a:lnTo>
                  <a:lnTo>
                    <a:pt x="27999" y="8072"/>
                  </a:lnTo>
                  <a:lnTo>
                    <a:pt x="37940" y="0"/>
                  </a:lnTo>
                </a:path>
              </a:pathLst>
            </a:custGeom>
            <a:ln w="506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93760" y="655763"/>
              <a:ext cx="852805" cy="379095"/>
            </a:xfrm>
            <a:custGeom>
              <a:avLst/>
              <a:gdLst/>
              <a:ahLst/>
              <a:cxnLst/>
              <a:rect l="l" t="t" r="r" b="b"/>
              <a:pathLst>
                <a:path w="852805" h="379094">
                  <a:moveTo>
                    <a:pt x="852298" y="37884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1444" y="637647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29" h="55879">
                  <a:moveTo>
                    <a:pt x="11733" y="55588"/>
                  </a:moveTo>
                  <a:lnTo>
                    <a:pt x="12357" y="42785"/>
                  </a:lnTo>
                  <a:lnTo>
                    <a:pt x="10161" y="32213"/>
                  </a:lnTo>
                  <a:lnTo>
                    <a:pt x="5817" y="23703"/>
                  </a:lnTo>
                  <a:lnTo>
                    <a:pt x="0" y="17086"/>
                  </a:lnTo>
                  <a:lnTo>
                    <a:pt x="8809" y="16972"/>
                  </a:lnTo>
                  <a:lnTo>
                    <a:pt x="18037" y="14494"/>
                  </a:lnTo>
                  <a:lnTo>
                    <a:pt x="27357" y="9041"/>
                  </a:lnTo>
                  <a:lnTo>
                    <a:pt x="36443" y="0"/>
                  </a:lnTo>
                </a:path>
              </a:pathLst>
            </a:custGeom>
            <a:ln w="506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84832" y="686861"/>
              <a:ext cx="250190" cy="333375"/>
            </a:xfrm>
            <a:custGeom>
              <a:avLst/>
              <a:gdLst/>
              <a:ahLst/>
              <a:cxnLst/>
              <a:rect l="l" t="t" r="r" b="b"/>
              <a:pathLst>
                <a:path w="250190" h="333375">
                  <a:moveTo>
                    <a:pt x="249897" y="33317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74813" y="684837"/>
              <a:ext cx="48895" cy="39370"/>
            </a:xfrm>
            <a:custGeom>
              <a:avLst/>
              <a:gdLst/>
              <a:ahLst/>
              <a:cxnLst/>
              <a:rect l="l" t="t" r="r" b="b"/>
              <a:pathLst>
                <a:path w="48894" h="39370">
                  <a:moveTo>
                    <a:pt x="0" y="39275"/>
                  </a:moveTo>
                  <a:lnTo>
                    <a:pt x="6772" y="28416"/>
                  </a:lnTo>
                  <a:lnTo>
                    <a:pt x="10000" y="18130"/>
                  </a:lnTo>
                  <a:lnTo>
                    <a:pt x="10353" y="8598"/>
                  </a:lnTo>
                  <a:lnTo>
                    <a:pt x="8501" y="0"/>
                  </a:lnTo>
                  <a:lnTo>
                    <a:pt x="16237" y="4185"/>
                  </a:lnTo>
                  <a:lnTo>
                    <a:pt x="25487" y="6515"/>
                  </a:lnTo>
                  <a:lnTo>
                    <a:pt x="36265" y="6295"/>
                  </a:lnTo>
                  <a:lnTo>
                    <a:pt x="48585" y="2832"/>
                  </a:lnTo>
                </a:path>
              </a:pathLst>
            </a:custGeom>
            <a:ln w="506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99416" y="673218"/>
              <a:ext cx="433705" cy="347345"/>
            </a:xfrm>
            <a:custGeom>
              <a:avLst/>
              <a:gdLst/>
              <a:ahLst/>
              <a:cxnLst/>
              <a:rect l="l" t="t" r="r" b="b"/>
              <a:pathLst>
                <a:path w="433705" h="347344">
                  <a:moveTo>
                    <a:pt x="433527" y="34681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97440" y="664366"/>
              <a:ext cx="40005" cy="47625"/>
            </a:xfrm>
            <a:custGeom>
              <a:avLst/>
              <a:gdLst/>
              <a:ahLst/>
              <a:cxnLst/>
              <a:rect l="l" t="t" r="r" b="b"/>
              <a:pathLst>
                <a:path w="40005" h="47625">
                  <a:moveTo>
                    <a:pt x="1580" y="47424"/>
                  </a:moveTo>
                  <a:lnTo>
                    <a:pt x="5425" y="35218"/>
                  </a:lnTo>
                  <a:lnTo>
                    <a:pt x="5981" y="24452"/>
                  </a:lnTo>
                  <a:lnTo>
                    <a:pt x="3942" y="15134"/>
                  </a:lnTo>
                  <a:lnTo>
                    <a:pt x="0" y="7271"/>
                  </a:lnTo>
                  <a:lnTo>
                    <a:pt x="8536" y="9391"/>
                  </a:lnTo>
                  <a:lnTo>
                    <a:pt x="18074" y="9336"/>
                  </a:lnTo>
                  <a:lnTo>
                    <a:pt x="28456" y="6430"/>
                  </a:lnTo>
                  <a:lnTo>
                    <a:pt x="39520" y="0"/>
                  </a:lnTo>
                </a:path>
              </a:pathLst>
            </a:custGeom>
            <a:ln w="506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06086" y="662850"/>
              <a:ext cx="640080" cy="365760"/>
            </a:xfrm>
            <a:custGeom>
              <a:avLst/>
              <a:gdLst/>
              <a:ahLst/>
              <a:cxnLst/>
              <a:rect l="l" t="t" r="r" b="b"/>
              <a:pathLst>
                <a:path w="640080" h="365759">
                  <a:moveTo>
                    <a:pt x="639972" y="36572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03888" y="648279"/>
              <a:ext cx="38100" cy="53340"/>
            </a:xfrm>
            <a:custGeom>
              <a:avLst/>
              <a:gdLst/>
              <a:ahLst/>
              <a:cxnLst/>
              <a:rect l="l" t="t" r="r" b="b"/>
              <a:pathLst>
                <a:path w="38100" h="53340">
                  <a:moveTo>
                    <a:pt x="7786" y="52762"/>
                  </a:moveTo>
                  <a:lnTo>
                    <a:pt x="9695" y="40100"/>
                  </a:lnTo>
                  <a:lnTo>
                    <a:pt x="8576" y="29371"/>
                  </a:lnTo>
                  <a:lnTo>
                    <a:pt x="5115" y="20476"/>
                  </a:lnTo>
                  <a:lnTo>
                    <a:pt x="0" y="13314"/>
                  </a:lnTo>
                  <a:lnTo>
                    <a:pt x="8767" y="14087"/>
                  </a:lnTo>
                  <a:lnTo>
                    <a:pt x="18187" y="12553"/>
                  </a:lnTo>
                  <a:lnTo>
                    <a:pt x="27999" y="8072"/>
                  </a:lnTo>
                  <a:lnTo>
                    <a:pt x="37940" y="0"/>
                  </a:lnTo>
                </a:path>
              </a:pathLst>
            </a:custGeom>
            <a:ln w="506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72608" y="700494"/>
              <a:ext cx="80010" cy="320040"/>
            </a:xfrm>
            <a:custGeom>
              <a:avLst/>
              <a:gdLst/>
              <a:ahLst/>
              <a:cxnLst/>
              <a:rect l="l" t="t" r="r" b="b"/>
              <a:pathLst>
                <a:path w="80009" h="320040">
                  <a:moveTo>
                    <a:pt x="79888" y="31953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48864" y="698034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20">
                  <a:moveTo>
                    <a:pt x="0" y="32972"/>
                  </a:moveTo>
                  <a:lnTo>
                    <a:pt x="10479" y="25576"/>
                  </a:lnTo>
                  <a:lnTo>
                    <a:pt x="17462" y="17331"/>
                  </a:lnTo>
                  <a:lnTo>
                    <a:pt x="21496" y="8663"/>
                  </a:lnTo>
                  <a:lnTo>
                    <a:pt x="23129" y="0"/>
                  </a:lnTo>
                  <a:lnTo>
                    <a:pt x="28647" y="6875"/>
                  </a:lnTo>
                  <a:lnTo>
                    <a:pt x="36286" y="12625"/>
                  </a:lnTo>
                  <a:lnTo>
                    <a:pt x="46327" y="16614"/>
                  </a:lnTo>
                  <a:lnTo>
                    <a:pt x="59054" y="18208"/>
                  </a:lnTo>
                </a:path>
              </a:pathLst>
            </a:custGeom>
            <a:ln w="507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00839" y="686861"/>
              <a:ext cx="250190" cy="333375"/>
            </a:xfrm>
            <a:custGeom>
              <a:avLst/>
              <a:gdLst/>
              <a:ahLst/>
              <a:cxnLst/>
              <a:rect l="l" t="t" r="r" b="b"/>
              <a:pathLst>
                <a:path w="250190" h="333375">
                  <a:moveTo>
                    <a:pt x="249897" y="33317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90819" y="684837"/>
              <a:ext cx="48895" cy="39370"/>
            </a:xfrm>
            <a:custGeom>
              <a:avLst/>
              <a:gdLst/>
              <a:ahLst/>
              <a:cxnLst/>
              <a:rect l="l" t="t" r="r" b="b"/>
              <a:pathLst>
                <a:path w="48894" h="39370">
                  <a:moveTo>
                    <a:pt x="0" y="39275"/>
                  </a:moveTo>
                  <a:lnTo>
                    <a:pt x="6772" y="28416"/>
                  </a:lnTo>
                  <a:lnTo>
                    <a:pt x="10000" y="18130"/>
                  </a:lnTo>
                  <a:lnTo>
                    <a:pt x="10353" y="8598"/>
                  </a:lnTo>
                  <a:lnTo>
                    <a:pt x="8501" y="0"/>
                  </a:lnTo>
                  <a:lnTo>
                    <a:pt x="16237" y="4185"/>
                  </a:lnTo>
                  <a:lnTo>
                    <a:pt x="25487" y="6515"/>
                  </a:lnTo>
                  <a:lnTo>
                    <a:pt x="36265" y="6295"/>
                  </a:lnTo>
                  <a:lnTo>
                    <a:pt x="48585" y="2832"/>
                  </a:lnTo>
                </a:path>
              </a:pathLst>
            </a:custGeom>
            <a:ln w="506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15423" y="673218"/>
              <a:ext cx="433705" cy="347345"/>
            </a:xfrm>
            <a:custGeom>
              <a:avLst/>
              <a:gdLst/>
              <a:ahLst/>
              <a:cxnLst/>
              <a:rect l="l" t="t" r="r" b="b"/>
              <a:pathLst>
                <a:path w="433705" h="347344">
                  <a:moveTo>
                    <a:pt x="433528" y="34681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13447" y="664366"/>
              <a:ext cx="40005" cy="47625"/>
            </a:xfrm>
            <a:custGeom>
              <a:avLst/>
              <a:gdLst/>
              <a:ahLst/>
              <a:cxnLst/>
              <a:rect l="l" t="t" r="r" b="b"/>
              <a:pathLst>
                <a:path w="40005" h="47625">
                  <a:moveTo>
                    <a:pt x="1580" y="47424"/>
                  </a:moveTo>
                  <a:lnTo>
                    <a:pt x="5425" y="35218"/>
                  </a:lnTo>
                  <a:lnTo>
                    <a:pt x="5981" y="24452"/>
                  </a:lnTo>
                  <a:lnTo>
                    <a:pt x="3942" y="15134"/>
                  </a:lnTo>
                  <a:lnTo>
                    <a:pt x="0" y="7271"/>
                  </a:lnTo>
                  <a:lnTo>
                    <a:pt x="8536" y="9391"/>
                  </a:lnTo>
                  <a:lnTo>
                    <a:pt x="18074" y="9336"/>
                  </a:lnTo>
                  <a:lnTo>
                    <a:pt x="28456" y="6430"/>
                  </a:lnTo>
                  <a:lnTo>
                    <a:pt x="39520" y="0"/>
                  </a:lnTo>
                </a:path>
              </a:pathLst>
            </a:custGeom>
            <a:ln w="506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170277" y="700494"/>
              <a:ext cx="80010" cy="320040"/>
            </a:xfrm>
            <a:custGeom>
              <a:avLst/>
              <a:gdLst/>
              <a:ahLst/>
              <a:cxnLst/>
              <a:rect l="l" t="t" r="r" b="b"/>
              <a:pathLst>
                <a:path w="80009" h="320040">
                  <a:moveTo>
                    <a:pt x="0" y="319539"/>
                  </a:moveTo>
                  <a:lnTo>
                    <a:pt x="7988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14854" y="698034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20">
                  <a:moveTo>
                    <a:pt x="0" y="18208"/>
                  </a:moveTo>
                  <a:lnTo>
                    <a:pt x="12727" y="16614"/>
                  </a:lnTo>
                  <a:lnTo>
                    <a:pt x="22768" y="12625"/>
                  </a:lnTo>
                  <a:lnTo>
                    <a:pt x="30407" y="6875"/>
                  </a:lnTo>
                  <a:lnTo>
                    <a:pt x="35925" y="0"/>
                  </a:lnTo>
                  <a:lnTo>
                    <a:pt x="37558" y="8663"/>
                  </a:lnTo>
                  <a:lnTo>
                    <a:pt x="41592" y="17331"/>
                  </a:lnTo>
                  <a:lnTo>
                    <a:pt x="48575" y="25576"/>
                  </a:lnTo>
                  <a:lnTo>
                    <a:pt x="59054" y="32972"/>
                  </a:lnTo>
                </a:path>
              </a:pathLst>
            </a:custGeom>
            <a:ln w="507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88616" y="700494"/>
              <a:ext cx="80010" cy="320040"/>
            </a:xfrm>
            <a:custGeom>
              <a:avLst/>
              <a:gdLst/>
              <a:ahLst/>
              <a:cxnLst/>
              <a:rect l="l" t="t" r="r" b="b"/>
              <a:pathLst>
                <a:path w="80009" h="320040">
                  <a:moveTo>
                    <a:pt x="79887" y="31953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64871" y="698034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20">
                  <a:moveTo>
                    <a:pt x="0" y="32972"/>
                  </a:moveTo>
                  <a:lnTo>
                    <a:pt x="10479" y="25576"/>
                  </a:lnTo>
                  <a:lnTo>
                    <a:pt x="17462" y="17331"/>
                  </a:lnTo>
                  <a:lnTo>
                    <a:pt x="21496" y="8663"/>
                  </a:lnTo>
                  <a:lnTo>
                    <a:pt x="23129" y="0"/>
                  </a:lnTo>
                  <a:lnTo>
                    <a:pt x="28647" y="6875"/>
                  </a:lnTo>
                  <a:lnTo>
                    <a:pt x="36286" y="12625"/>
                  </a:lnTo>
                  <a:lnTo>
                    <a:pt x="46327" y="16614"/>
                  </a:lnTo>
                  <a:lnTo>
                    <a:pt x="59054" y="18208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316846" y="686861"/>
              <a:ext cx="250190" cy="333375"/>
            </a:xfrm>
            <a:custGeom>
              <a:avLst/>
              <a:gdLst/>
              <a:ahLst/>
              <a:cxnLst/>
              <a:rect l="l" t="t" r="r" b="b"/>
              <a:pathLst>
                <a:path w="250190" h="333375">
                  <a:moveTo>
                    <a:pt x="249897" y="33317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306827" y="684837"/>
              <a:ext cx="48895" cy="39370"/>
            </a:xfrm>
            <a:custGeom>
              <a:avLst/>
              <a:gdLst/>
              <a:ahLst/>
              <a:cxnLst/>
              <a:rect l="l" t="t" r="r" b="b"/>
              <a:pathLst>
                <a:path w="48894" h="39370">
                  <a:moveTo>
                    <a:pt x="0" y="39275"/>
                  </a:moveTo>
                  <a:lnTo>
                    <a:pt x="6772" y="28416"/>
                  </a:lnTo>
                  <a:lnTo>
                    <a:pt x="10000" y="18130"/>
                  </a:lnTo>
                  <a:lnTo>
                    <a:pt x="10353" y="8598"/>
                  </a:lnTo>
                  <a:lnTo>
                    <a:pt x="8501" y="0"/>
                  </a:lnTo>
                  <a:lnTo>
                    <a:pt x="16237" y="4185"/>
                  </a:lnTo>
                  <a:lnTo>
                    <a:pt x="25487" y="6515"/>
                  </a:lnTo>
                  <a:lnTo>
                    <a:pt x="36265" y="6295"/>
                  </a:lnTo>
                  <a:lnTo>
                    <a:pt x="48585" y="2832"/>
                  </a:lnTo>
                </a:path>
              </a:pathLst>
            </a:custGeom>
            <a:ln w="506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88044" y="686861"/>
              <a:ext cx="250190" cy="333375"/>
            </a:xfrm>
            <a:custGeom>
              <a:avLst/>
              <a:gdLst/>
              <a:ahLst/>
              <a:cxnLst/>
              <a:rect l="l" t="t" r="r" b="b"/>
              <a:pathLst>
                <a:path w="250190" h="333375">
                  <a:moveTo>
                    <a:pt x="0" y="333172"/>
                  </a:moveTo>
                  <a:lnTo>
                    <a:pt x="24989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99375" y="684837"/>
              <a:ext cx="48895" cy="39370"/>
            </a:xfrm>
            <a:custGeom>
              <a:avLst/>
              <a:gdLst/>
              <a:ahLst/>
              <a:cxnLst/>
              <a:rect l="l" t="t" r="r" b="b"/>
              <a:pathLst>
                <a:path w="48894" h="39370">
                  <a:moveTo>
                    <a:pt x="0" y="2832"/>
                  </a:moveTo>
                  <a:lnTo>
                    <a:pt x="12320" y="6295"/>
                  </a:lnTo>
                  <a:lnTo>
                    <a:pt x="23098" y="6515"/>
                  </a:lnTo>
                  <a:lnTo>
                    <a:pt x="32348" y="4185"/>
                  </a:lnTo>
                  <a:lnTo>
                    <a:pt x="40084" y="0"/>
                  </a:lnTo>
                  <a:lnTo>
                    <a:pt x="38231" y="8598"/>
                  </a:lnTo>
                  <a:lnTo>
                    <a:pt x="38584" y="18130"/>
                  </a:lnTo>
                  <a:lnTo>
                    <a:pt x="41813" y="28416"/>
                  </a:lnTo>
                  <a:lnTo>
                    <a:pt x="48585" y="39275"/>
                  </a:lnTo>
                </a:path>
              </a:pathLst>
            </a:custGeom>
            <a:ln w="506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386284" y="700494"/>
              <a:ext cx="80010" cy="320040"/>
            </a:xfrm>
            <a:custGeom>
              <a:avLst/>
              <a:gdLst/>
              <a:ahLst/>
              <a:cxnLst/>
              <a:rect l="l" t="t" r="r" b="b"/>
              <a:pathLst>
                <a:path w="80009" h="320040">
                  <a:moveTo>
                    <a:pt x="0" y="319539"/>
                  </a:moveTo>
                  <a:lnTo>
                    <a:pt x="7988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30861" y="698034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20">
                  <a:moveTo>
                    <a:pt x="0" y="18208"/>
                  </a:moveTo>
                  <a:lnTo>
                    <a:pt x="12727" y="16614"/>
                  </a:lnTo>
                  <a:lnTo>
                    <a:pt x="22768" y="12625"/>
                  </a:lnTo>
                  <a:lnTo>
                    <a:pt x="30407" y="6875"/>
                  </a:lnTo>
                  <a:lnTo>
                    <a:pt x="35925" y="0"/>
                  </a:lnTo>
                  <a:lnTo>
                    <a:pt x="37558" y="8663"/>
                  </a:lnTo>
                  <a:lnTo>
                    <a:pt x="41592" y="17331"/>
                  </a:lnTo>
                  <a:lnTo>
                    <a:pt x="48575" y="25576"/>
                  </a:lnTo>
                  <a:lnTo>
                    <a:pt x="59054" y="32972"/>
                  </a:lnTo>
                </a:path>
              </a:pathLst>
            </a:custGeom>
            <a:ln w="507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04623" y="700494"/>
              <a:ext cx="80010" cy="320040"/>
            </a:xfrm>
            <a:custGeom>
              <a:avLst/>
              <a:gdLst/>
              <a:ahLst/>
              <a:cxnLst/>
              <a:rect l="l" t="t" r="r" b="b"/>
              <a:pathLst>
                <a:path w="80009" h="320040">
                  <a:moveTo>
                    <a:pt x="79887" y="31953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80879" y="698034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20">
                  <a:moveTo>
                    <a:pt x="0" y="32972"/>
                  </a:moveTo>
                  <a:lnTo>
                    <a:pt x="10479" y="25576"/>
                  </a:lnTo>
                  <a:lnTo>
                    <a:pt x="17462" y="17331"/>
                  </a:lnTo>
                  <a:lnTo>
                    <a:pt x="21496" y="8663"/>
                  </a:lnTo>
                  <a:lnTo>
                    <a:pt x="23129" y="0"/>
                  </a:lnTo>
                  <a:lnTo>
                    <a:pt x="28647" y="6875"/>
                  </a:lnTo>
                  <a:lnTo>
                    <a:pt x="36286" y="12625"/>
                  </a:lnTo>
                  <a:lnTo>
                    <a:pt x="46327" y="16614"/>
                  </a:lnTo>
                  <a:lnTo>
                    <a:pt x="59054" y="18208"/>
                  </a:lnTo>
                </a:path>
              </a:pathLst>
            </a:custGeom>
            <a:ln w="507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05836" y="673218"/>
              <a:ext cx="433705" cy="347345"/>
            </a:xfrm>
            <a:custGeom>
              <a:avLst/>
              <a:gdLst/>
              <a:ahLst/>
              <a:cxnLst/>
              <a:rect l="l" t="t" r="r" b="b"/>
              <a:pathLst>
                <a:path w="433705" h="347344">
                  <a:moveTo>
                    <a:pt x="0" y="346815"/>
                  </a:moveTo>
                  <a:lnTo>
                    <a:pt x="43352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01819" y="664366"/>
              <a:ext cx="40005" cy="47625"/>
            </a:xfrm>
            <a:custGeom>
              <a:avLst/>
              <a:gdLst/>
              <a:ahLst/>
              <a:cxnLst/>
              <a:rect l="l" t="t" r="r" b="b"/>
              <a:pathLst>
                <a:path w="40005" h="47625">
                  <a:moveTo>
                    <a:pt x="0" y="0"/>
                  </a:moveTo>
                  <a:lnTo>
                    <a:pt x="11064" y="6430"/>
                  </a:lnTo>
                  <a:lnTo>
                    <a:pt x="21445" y="9336"/>
                  </a:lnTo>
                  <a:lnTo>
                    <a:pt x="30984" y="9391"/>
                  </a:lnTo>
                  <a:lnTo>
                    <a:pt x="39520" y="7271"/>
                  </a:lnTo>
                  <a:lnTo>
                    <a:pt x="35578" y="15134"/>
                  </a:lnTo>
                  <a:lnTo>
                    <a:pt x="33538" y="24452"/>
                  </a:lnTo>
                  <a:lnTo>
                    <a:pt x="34094" y="35218"/>
                  </a:lnTo>
                  <a:lnTo>
                    <a:pt x="37940" y="47424"/>
                  </a:lnTo>
                </a:path>
              </a:pathLst>
            </a:custGeom>
            <a:ln w="506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04050" y="686861"/>
              <a:ext cx="250190" cy="333375"/>
            </a:xfrm>
            <a:custGeom>
              <a:avLst/>
              <a:gdLst/>
              <a:ahLst/>
              <a:cxnLst/>
              <a:rect l="l" t="t" r="r" b="b"/>
              <a:pathLst>
                <a:path w="250189" h="333375">
                  <a:moveTo>
                    <a:pt x="0" y="333172"/>
                  </a:moveTo>
                  <a:lnTo>
                    <a:pt x="249897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15381" y="684837"/>
              <a:ext cx="48895" cy="39370"/>
            </a:xfrm>
            <a:custGeom>
              <a:avLst/>
              <a:gdLst/>
              <a:ahLst/>
              <a:cxnLst/>
              <a:rect l="l" t="t" r="r" b="b"/>
              <a:pathLst>
                <a:path w="48894" h="39370">
                  <a:moveTo>
                    <a:pt x="0" y="2832"/>
                  </a:moveTo>
                  <a:lnTo>
                    <a:pt x="12320" y="6295"/>
                  </a:lnTo>
                  <a:lnTo>
                    <a:pt x="23098" y="6515"/>
                  </a:lnTo>
                  <a:lnTo>
                    <a:pt x="32348" y="4185"/>
                  </a:lnTo>
                  <a:lnTo>
                    <a:pt x="40084" y="0"/>
                  </a:lnTo>
                  <a:lnTo>
                    <a:pt x="38231" y="8598"/>
                  </a:lnTo>
                  <a:lnTo>
                    <a:pt x="38584" y="18130"/>
                  </a:lnTo>
                  <a:lnTo>
                    <a:pt x="41813" y="28416"/>
                  </a:lnTo>
                  <a:lnTo>
                    <a:pt x="48585" y="39275"/>
                  </a:lnTo>
                </a:path>
              </a:pathLst>
            </a:custGeom>
            <a:ln w="506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02291" y="700494"/>
              <a:ext cx="80010" cy="320040"/>
            </a:xfrm>
            <a:custGeom>
              <a:avLst/>
              <a:gdLst/>
              <a:ahLst/>
              <a:cxnLst/>
              <a:rect l="l" t="t" r="r" b="b"/>
              <a:pathLst>
                <a:path w="80010" h="320040">
                  <a:moveTo>
                    <a:pt x="0" y="319539"/>
                  </a:moveTo>
                  <a:lnTo>
                    <a:pt x="79888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46870" y="698034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5" h="33020">
                  <a:moveTo>
                    <a:pt x="0" y="18208"/>
                  </a:moveTo>
                  <a:lnTo>
                    <a:pt x="12727" y="16614"/>
                  </a:lnTo>
                  <a:lnTo>
                    <a:pt x="22768" y="12625"/>
                  </a:lnTo>
                  <a:lnTo>
                    <a:pt x="30407" y="6875"/>
                  </a:lnTo>
                  <a:lnTo>
                    <a:pt x="35925" y="0"/>
                  </a:lnTo>
                  <a:lnTo>
                    <a:pt x="37558" y="8663"/>
                  </a:lnTo>
                  <a:lnTo>
                    <a:pt x="41592" y="17331"/>
                  </a:lnTo>
                  <a:lnTo>
                    <a:pt x="48575" y="25576"/>
                  </a:lnTo>
                  <a:lnTo>
                    <a:pt x="59054" y="32972"/>
                  </a:lnTo>
                </a:path>
              </a:pathLst>
            </a:custGeom>
            <a:ln w="507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208728" y="662850"/>
              <a:ext cx="640080" cy="365760"/>
            </a:xfrm>
            <a:custGeom>
              <a:avLst/>
              <a:gdLst/>
              <a:ahLst/>
              <a:cxnLst/>
              <a:rect l="l" t="t" r="r" b="b"/>
              <a:pathLst>
                <a:path w="640080" h="365759">
                  <a:moveTo>
                    <a:pt x="0" y="365728"/>
                  </a:moveTo>
                  <a:lnTo>
                    <a:pt x="639972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812958" y="648279"/>
              <a:ext cx="38100" cy="53340"/>
            </a:xfrm>
            <a:custGeom>
              <a:avLst/>
              <a:gdLst/>
              <a:ahLst/>
              <a:cxnLst/>
              <a:rect l="l" t="t" r="r" b="b"/>
              <a:pathLst>
                <a:path w="38100" h="53340">
                  <a:moveTo>
                    <a:pt x="0" y="0"/>
                  </a:moveTo>
                  <a:lnTo>
                    <a:pt x="9940" y="8072"/>
                  </a:lnTo>
                  <a:lnTo>
                    <a:pt x="19752" y="12553"/>
                  </a:lnTo>
                  <a:lnTo>
                    <a:pt x="29173" y="14087"/>
                  </a:lnTo>
                  <a:lnTo>
                    <a:pt x="37940" y="13314"/>
                  </a:lnTo>
                  <a:lnTo>
                    <a:pt x="32824" y="20476"/>
                  </a:lnTo>
                  <a:lnTo>
                    <a:pt x="29363" y="29371"/>
                  </a:lnTo>
                  <a:lnTo>
                    <a:pt x="28244" y="40100"/>
                  </a:lnTo>
                  <a:lnTo>
                    <a:pt x="30153" y="52762"/>
                  </a:lnTo>
                </a:path>
              </a:pathLst>
            </a:custGeom>
            <a:ln w="506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21843" y="673218"/>
              <a:ext cx="433705" cy="347345"/>
            </a:xfrm>
            <a:custGeom>
              <a:avLst/>
              <a:gdLst/>
              <a:ahLst/>
              <a:cxnLst/>
              <a:rect l="l" t="t" r="r" b="b"/>
              <a:pathLst>
                <a:path w="433705" h="347344">
                  <a:moveTo>
                    <a:pt x="0" y="346815"/>
                  </a:moveTo>
                  <a:lnTo>
                    <a:pt x="433526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817826" y="664366"/>
              <a:ext cx="40005" cy="47625"/>
            </a:xfrm>
            <a:custGeom>
              <a:avLst/>
              <a:gdLst/>
              <a:ahLst/>
              <a:cxnLst/>
              <a:rect l="l" t="t" r="r" b="b"/>
              <a:pathLst>
                <a:path w="40005" h="47625">
                  <a:moveTo>
                    <a:pt x="0" y="0"/>
                  </a:moveTo>
                  <a:lnTo>
                    <a:pt x="11064" y="6430"/>
                  </a:lnTo>
                  <a:lnTo>
                    <a:pt x="21445" y="9336"/>
                  </a:lnTo>
                  <a:lnTo>
                    <a:pt x="30984" y="9391"/>
                  </a:lnTo>
                  <a:lnTo>
                    <a:pt x="39520" y="7271"/>
                  </a:lnTo>
                  <a:lnTo>
                    <a:pt x="35578" y="15134"/>
                  </a:lnTo>
                  <a:lnTo>
                    <a:pt x="33538" y="24452"/>
                  </a:lnTo>
                  <a:lnTo>
                    <a:pt x="34094" y="35218"/>
                  </a:lnTo>
                  <a:lnTo>
                    <a:pt x="37940" y="47424"/>
                  </a:lnTo>
                </a:path>
              </a:pathLst>
            </a:custGeom>
            <a:ln w="506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620067" y="687145"/>
              <a:ext cx="250190" cy="333375"/>
            </a:xfrm>
            <a:custGeom>
              <a:avLst/>
              <a:gdLst/>
              <a:ahLst/>
              <a:cxnLst/>
              <a:rect l="l" t="t" r="r" b="b"/>
              <a:pathLst>
                <a:path w="250189" h="333375">
                  <a:moveTo>
                    <a:pt x="0" y="332888"/>
                  </a:moveTo>
                  <a:lnTo>
                    <a:pt x="249675" y="0"/>
                  </a:lnTo>
                </a:path>
              </a:pathLst>
            </a:custGeom>
            <a:ln w="50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831177" y="685120"/>
              <a:ext cx="48895" cy="39370"/>
            </a:xfrm>
            <a:custGeom>
              <a:avLst/>
              <a:gdLst/>
              <a:ahLst/>
              <a:cxnLst/>
              <a:rect l="l" t="t" r="r" b="b"/>
              <a:pathLst>
                <a:path w="48894" h="39370">
                  <a:moveTo>
                    <a:pt x="0" y="2833"/>
                  </a:moveTo>
                  <a:lnTo>
                    <a:pt x="12320" y="6295"/>
                  </a:lnTo>
                  <a:lnTo>
                    <a:pt x="23098" y="6515"/>
                  </a:lnTo>
                  <a:lnTo>
                    <a:pt x="32348" y="4185"/>
                  </a:lnTo>
                  <a:lnTo>
                    <a:pt x="40084" y="0"/>
                  </a:lnTo>
                  <a:lnTo>
                    <a:pt x="38231" y="8598"/>
                  </a:lnTo>
                  <a:lnTo>
                    <a:pt x="38584" y="18130"/>
                  </a:lnTo>
                  <a:lnTo>
                    <a:pt x="41813" y="28416"/>
                  </a:lnTo>
                  <a:lnTo>
                    <a:pt x="48585" y="39274"/>
                  </a:lnTo>
                </a:path>
              </a:pathLst>
            </a:custGeom>
            <a:ln w="506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208728" y="655763"/>
              <a:ext cx="852805" cy="379095"/>
            </a:xfrm>
            <a:custGeom>
              <a:avLst/>
              <a:gdLst/>
              <a:ahLst/>
              <a:cxnLst/>
              <a:rect l="l" t="t" r="r" b="b"/>
              <a:pathLst>
                <a:path w="852805" h="379094">
                  <a:moveTo>
                    <a:pt x="0" y="378844"/>
                  </a:moveTo>
                  <a:lnTo>
                    <a:pt x="852298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026899" y="637647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30" h="55879">
                  <a:moveTo>
                    <a:pt x="0" y="0"/>
                  </a:moveTo>
                  <a:lnTo>
                    <a:pt x="9086" y="9041"/>
                  </a:lnTo>
                  <a:lnTo>
                    <a:pt x="18406" y="14494"/>
                  </a:lnTo>
                  <a:lnTo>
                    <a:pt x="27633" y="16972"/>
                  </a:lnTo>
                  <a:lnTo>
                    <a:pt x="36443" y="17086"/>
                  </a:lnTo>
                  <a:lnTo>
                    <a:pt x="30626" y="23703"/>
                  </a:lnTo>
                  <a:lnTo>
                    <a:pt x="26282" y="32213"/>
                  </a:lnTo>
                  <a:lnTo>
                    <a:pt x="24085" y="42785"/>
                  </a:lnTo>
                  <a:lnTo>
                    <a:pt x="24709" y="55588"/>
                  </a:lnTo>
                </a:path>
              </a:pathLst>
            </a:custGeom>
            <a:ln w="506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424734" y="662854"/>
              <a:ext cx="640080" cy="365760"/>
            </a:xfrm>
            <a:custGeom>
              <a:avLst/>
              <a:gdLst/>
              <a:ahLst/>
              <a:cxnLst/>
              <a:rect l="l" t="t" r="r" b="b"/>
              <a:pathLst>
                <a:path w="640080" h="365759">
                  <a:moveTo>
                    <a:pt x="0" y="365724"/>
                  </a:moveTo>
                  <a:lnTo>
                    <a:pt x="639972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028965" y="648283"/>
              <a:ext cx="38100" cy="53340"/>
            </a:xfrm>
            <a:custGeom>
              <a:avLst/>
              <a:gdLst/>
              <a:ahLst/>
              <a:cxnLst/>
              <a:rect l="l" t="t" r="r" b="b"/>
              <a:pathLst>
                <a:path w="38100" h="53340">
                  <a:moveTo>
                    <a:pt x="0" y="0"/>
                  </a:moveTo>
                  <a:lnTo>
                    <a:pt x="9940" y="8072"/>
                  </a:lnTo>
                  <a:lnTo>
                    <a:pt x="19752" y="12553"/>
                  </a:lnTo>
                  <a:lnTo>
                    <a:pt x="29173" y="14087"/>
                  </a:lnTo>
                  <a:lnTo>
                    <a:pt x="37940" y="13314"/>
                  </a:lnTo>
                  <a:lnTo>
                    <a:pt x="32824" y="20476"/>
                  </a:lnTo>
                  <a:lnTo>
                    <a:pt x="29363" y="29371"/>
                  </a:lnTo>
                  <a:lnTo>
                    <a:pt x="28244" y="40100"/>
                  </a:lnTo>
                  <a:lnTo>
                    <a:pt x="30153" y="52762"/>
                  </a:lnTo>
                </a:path>
              </a:pathLst>
            </a:custGeom>
            <a:ln w="506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637850" y="673218"/>
              <a:ext cx="433705" cy="347345"/>
            </a:xfrm>
            <a:custGeom>
              <a:avLst/>
              <a:gdLst/>
              <a:ahLst/>
              <a:cxnLst/>
              <a:rect l="l" t="t" r="r" b="b"/>
              <a:pathLst>
                <a:path w="433705" h="347344">
                  <a:moveTo>
                    <a:pt x="0" y="346815"/>
                  </a:moveTo>
                  <a:lnTo>
                    <a:pt x="433526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033832" y="664366"/>
              <a:ext cx="40005" cy="47625"/>
            </a:xfrm>
            <a:custGeom>
              <a:avLst/>
              <a:gdLst/>
              <a:ahLst/>
              <a:cxnLst/>
              <a:rect l="l" t="t" r="r" b="b"/>
              <a:pathLst>
                <a:path w="40005" h="47625">
                  <a:moveTo>
                    <a:pt x="0" y="0"/>
                  </a:moveTo>
                  <a:lnTo>
                    <a:pt x="11064" y="6430"/>
                  </a:lnTo>
                  <a:lnTo>
                    <a:pt x="21445" y="9336"/>
                  </a:lnTo>
                  <a:lnTo>
                    <a:pt x="30984" y="9391"/>
                  </a:lnTo>
                  <a:lnTo>
                    <a:pt x="39520" y="7271"/>
                  </a:lnTo>
                  <a:lnTo>
                    <a:pt x="35578" y="15134"/>
                  </a:lnTo>
                  <a:lnTo>
                    <a:pt x="33538" y="24452"/>
                  </a:lnTo>
                  <a:lnTo>
                    <a:pt x="34094" y="35218"/>
                  </a:lnTo>
                  <a:lnTo>
                    <a:pt x="37940" y="47424"/>
                  </a:lnTo>
                </a:path>
              </a:pathLst>
            </a:custGeom>
            <a:ln w="506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89128" y="350178"/>
              <a:ext cx="548005" cy="243840"/>
            </a:xfrm>
            <a:custGeom>
              <a:avLst/>
              <a:gdLst/>
              <a:ahLst/>
              <a:cxnLst/>
              <a:rect l="l" t="t" r="r" b="b"/>
              <a:pathLst>
                <a:path w="548005" h="243840">
                  <a:moveTo>
                    <a:pt x="0" y="243293"/>
                  </a:moveTo>
                  <a:lnTo>
                    <a:pt x="54741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202418" y="332060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30" h="55879">
                  <a:moveTo>
                    <a:pt x="0" y="0"/>
                  </a:moveTo>
                  <a:lnTo>
                    <a:pt x="9085" y="9042"/>
                  </a:lnTo>
                  <a:lnTo>
                    <a:pt x="18404" y="14495"/>
                  </a:lnTo>
                  <a:lnTo>
                    <a:pt x="27631" y="16973"/>
                  </a:lnTo>
                  <a:lnTo>
                    <a:pt x="36440" y="17089"/>
                  </a:lnTo>
                  <a:lnTo>
                    <a:pt x="30623" y="23704"/>
                  </a:lnTo>
                  <a:lnTo>
                    <a:pt x="26279" y="32214"/>
                  </a:lnTo>
                  <a:lnTo>
                    <a:pt x="24081" y="42786"/>
                  </a:lnTo>
                  <a:lnTo>
                    <a:pt x="24704" y="55588"/>
                  </a:lnTo>
                </a:path>
              </a:pathLst>
            </a:custGeom>
            <a:ln w="5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899160" y="355545"/>
              <a:ext cx="340360" cy="227329"/>
            </a:xfrm>
            <a:custGeom>
              <a:avLst/>
              <a:gdLst/>
              <a:ahLst/>
              <a:cxnLst/>
              <a:rect l="l" t="t" r="r" b="b"/>
              <a:pathLst>
                <a:path w="340359" h="227329">
                  <a:moveTo>
                    <a:pt x="0" y="226846"/>
                  </a:moveTo>
                  <a:lnTo>
                    <a:pt x="34027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470" y="340898"/>
              <a:ext cx="347839" cy="22571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299341" y="355545"/>
              <a:ext cx="340360" cy="227329"/>
            </a:xfrm>
            <a:custGeom>
              <a:avLst/>
              <a:gdLst/>
              <a:ahLst/>
              <a:cxnLst/>
              <a:rect l="l" t="t" r="r" b="b"/>
              <a:pathLst>
                <a:path w="340360" h="227329">
                  <a:moveTo>
                    <a:pt x="340279" y="22684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297229" y="343436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69" h="50800">
                  <a:moveTo>
                    <a:pt x="5069" y="50687"/>
                  </a:moveTo>
                  <a:lnTo>
                    <a:pt x="7851" y="38156"/>
                  </a:lnTo>
                  <a:lnTo>
                    <a:pt x="7470" y="27350"/>
                  </a:lnTo>
                  <a:lnTo>
                    <a:pt x="4622" y="18216"/>
                  </a:lnTo>
                  <a:lnTo>
                    <a:pt x="0" y="10701"/>
                  </a:lnTo>
                  <a:lnTo>
                    <a:pt x="8714" y="12078"/>
                  </a:lnTo>
                  <a:lnTo>
                    <a:pt x="18241" y="11193"/>
                  </a:lnTo>
                  <a:lnTo>
                    <a:pt x="28362" y="7387"/>
                  </a:lnTo>
                  <a:lnTo>
                    <a:pt x="38859" y="0"/>
                  </a:lnTo>
                </a:path>
              </a:pathLst>
            </a:custGeom>
            <a:ln w="50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302237" y="350178"/>
              <a:ext cx="548005" cy="243840"/>
            </a:xfrm>
            <a:custGeom>
              <a:avLst/>
              <a:gdLst/>
              <a:ahLst/>
              <a:cxnLst/>
              <a:rect l="l" t="t" r="r" b="b"/>
              <a:pathLst>
                <a:path w="548005" h="243840">
                  <a:moveTo>
                    <a:pt x="547415" y="24329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299921" y="332060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30" h="55879">
                  <a:moveTo>
                    <a:pt x="11736" y="55588"/>
                  </a:moveTo>
                  <a:lnTo>
                    <a:pt x="12359" y="42786"/>
                  </a:lnTo>
                  <a:lnTo>
                    <a:pt x="10161" y="32214"/>
                  </a:lnTo>
                  <a:lnTo>
                    <a:pt x="5817" y="23704"/>
                  </a:lnTo>
                  <a:lnTo>
                    <a:pt x="0" y="17089"/>
                  </a:lnTo>
                  <a:lnTo>
                    <a:pt x="8809" y="16973"/>
                  </a:lnTo>
                  <a:lnTo>
                    <a:pt x="18036" y="14495"/>
                  </a:lnTo>
                  <a:lnTo>
                    <a:pt x="27355" y="9042"/>
                  </a:lnTo>
                  <a:lnTo>
                    <a:pt x="36440" y="0"/>
                  </a:lnTo>
                </a:path>
              </a:pathLst>
            </a:custGeom>
            <a:ln w="5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303468" y="346939"/>
              <a:ext cx="760095" cy="253365"/>
            </a:xfrm>
            <a:custGeom>
              <a:avLst/>
              <a:gdLst/>
              <a:ahLst/>
              <a:cxnLst/>
              <a:rect l="l" t="t" r="r" b="b"/>
              <a:pathLst>
                <a:path w="760094" h="253365">
                  <a:moveTo>
                    <a:pt x="759650" y="25321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301065" y="325631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5">
                  <a:moveTo>
                    <a:pt x="15380" y="57673"/>
                  </a:moveTo>
                  <a:lnTo>
                    <a:pt x="14767" y="44878"/>
                  </a:lnTo>
                  <a:lnTo>
                    <a:pt x="11564" y="34573"/>
                  </a:lnTo>
                  <a:lnTo>
                    <a:pt x="6423" y="26527"/>
                  </a:lnTo>
                  <a:lnTo>
                    <a:pt x="0" y="20506"/>
                  </a:lnTo>
                  <a:lnTo>
                    <a:pt x="8751" y="19543"/>
                  </a:lnTo>
                  <a:lnTo>
                    <a:pt x="17691" y="16190"/>
                  </a:lnTo>
                  <a:lnTo>
                    <a:pt x="26436" y="9868"/>
                  </a:lnTo>
                  <a:lnTo>
                    <a:pt x="34603" y="0"/>
                  </a:lnTo>
                </a:path>
              </a:pathLst>
            </a:custGeom>
            <a:ln w="50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269390" y="233441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w="0" h="71754">
                  <a:moveTo>
                    <a:pt x="0" y="7131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239024" y="23091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265163" y="2122676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20179" y="12538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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0179" y="1497646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10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20179" y="1663901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20179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20179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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20179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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71894" y="1363076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71894" y="1535149"/>
            <a:ext cx="473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5600" algn="l"/>
              </a:tabLst>
            </a:pPr>
            <a:r>
              <a:rPr dirty="0" sz="1100" i="1">
                <a:latin typeface="Calibri"/>
                <a:cs typeface="Calibri"/>
              </a:rPr>
              <a:t>p</a:t>
            </a:r>
            <a:r>
              <a:rPr dirty="0" baseline="-10416" sz="1200">
                <a:latin typeface="Calibri"/>
                <a:cs typeface="Calibri"/>
              </a:rPr>
              <a:t>2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68781" y="1383854"/>
            <a:ext cx="521334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11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12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  <a:tabLst>
                <a:tab pos="283210" algn="l"/>
              </a:tabLst>
            </a:pPr>
            <a:r>
              <a:rPr dirty="0" sz="800" spc="15">
                <a:latin typeface="Calibri"/>
                <a:cs typeface="Calibri"/>
              </a:rPr>
              <a:t>21	</a:t>
            </a:r>
            <a:r>
              <a:rPr dirty="0" baseline="7575" sz="1650" spc="89" i="1">
                <a:latin typeface="Calibri"/>
                <a:cs typeface="Calibri"/>
              </a:rPr>
              <a:t>x</a:t>
            </a:r>
            <a:r>
              <a:rPr dirty="0" sz="800" spc="60">
                <a:latin typeface="Calibri"/>
                <a:cs typeface="Calibri"/>
              </a:rPr>
              <a:t>22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261541" y="1363076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514027" y="1383854"/>
            <a:ext cx="54419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1</a:t>
            </a:r>
            <a:r>
              <a:rPr dirty="0" sz="800" spc="85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  <a:tabLst>
                <a:tab pos="452120" algn="l"/>
              </a:tabLst>
            </a:pPr>
            <a:r>
              <a:rPr dirty="0" baseline="7575" sz="1650" spc="127" i="1">
                <a:latin typeface="Calibri"/>
                <a:cs typeface="Calibri"/>
              </a:rPr>
              <a:t>x</a:t>
            </a:r>
            <a:r>
              <a:rPr dirty="0" sz="800" spc="85">
                <a:latin typeface="Calibri"/>
                <a:cs typeface="Calibri"/>
              </a:rPr>
              <a:t>2</a:t>
            </a:r>
            <a:r>
              <a:rPr dirty="0" sz="800" spc="85" i="1">
                <a:latin typeface="Calibri"/>
                <a:cs typeface="Calibri"/>
              </a:rPr>
              <a:t>n	</a:t>
            </a:r>
            <a:r>
              <a:rPr dirty="0" sz="800" spc="1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885695" y="1535149"/>
            <a:ext cx="407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1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42950" y="172792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42950" y="1778532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057463" y="172792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057463" y="1778532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65163" y="1950604"/>
            <a:ext cx="4775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59410" algn="l"/>
              </a:tabLst>
            </a:pPr>
            <a:r>
              <a:rPr dirty="0" sz="1100" spc="50" i="1">
                <a:latin typeface="Calibri"/>
                <a:cs typeface="Calibri"/>
              </a:rPr>
              <a:t>n</a:t>
            </a:r>
            <a:r>
              <a:rPr dirty="0" baseline="-10416" sz="1200" spc="75">
                <a:latin typeface="Calibri"/>
                <a:cs typeface="Calibri"/>
              </a:rPr>
              <a:t>1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962200" y="2008706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894268" y="1950604"/>
            <a:ext cx="390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 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79119" y="1973172"/>
            <a:ext cx="626110" cy="361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90"/>
              </a:spcBef>
              <a:tabLst>
                <a:tab pos="370205" algn="l"/>
              </a:tabLst>
            </a:pPr>
            <a:r>
              <a:rPr dirty="0" sz="800" spc="55" i="1">
                <a:latin typeface="Calibri"/>
                <a:cs typeface="Calibri"/>
              </a:rPr>
              <a:t>k</a:t>
            </a:r>
            <a:r>
              <a:rPr dirty="0" sz="800" spc="55">
                <a:latin typeface="Calibri"/>
                <a:cs typeface="Calibri"/>
              </a:rPr>
              <a:t>1	</a:t>
            </a:r>
            <a:r>
              <a:rPr dirty="0" baseline="10101" sz="1650" spc="127" i="1">
                <a:latin typeface="Calibri"/>
                <a:cs typeface="Calibri"/>
              </a:rPr>
              <a:t>x</a:t>
            </a:r>
            <a:r>
              <a:rPr dirty="0" sz="800" spc="85" i="1">
                <a:latin typeface="Calibri"/>
                <a:cs typeface="Calibri"/>
              </a:rPr>
              <a:t>k</a:t>
            </a:r>
            <a:r>
              <a:rPr dirty="0" sz="800" spc="85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0"/>
              </a:spcBef>
              <a:tabLst>
                <a:tab pos="374650" algn="l"/>
              </a:tabLst>
            </a:pP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1	</a:t>
            </a:r>
            <a:r>
              <a:rPr dirty="0" baseline="7575" sz="1650" spc="172" i="1">
                <a:latin typeface="Calibri"/>
                <a:cs typeface="Calibri"/>
              </a:rPr>
              <a:t>x</a:t>
            </a:r>
            <a:r>
              <a:rPr dirty="0" sz="800" spc="114" i="1">
                <a:latin typeface="Calibri"/>
                <a:cs typeface="Calibri"/>
              </a:rPr>
              <a:t>j</a:t>
            </a:r>
            <a:r>
              <a:rPr dirty="0" sz="800" spc="114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261541" y="1950604"/>
            <a:ext cx="18732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524371" y="1973172"/>
            <a:ext cx="279400" cy="36195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2545" marR="30480" indent="-5080">
              <a:lnSpc>
                <a:spcPct val="101600"/>
              </a:lnSpc>
              <a:spcBef>
                <a:spcPts val="70"/>
              </a:spcBef>
            </a:pPr>
            <a:r>
              <a:rPr dirty="0" baseline="10101" sz="1650" spc="217" i="1">
                <a:latin typeface="Calibri"/>
                <a:cs typeface="Calibri"/>
              </a:rPr>
              <a:t>x</a:t>
            </a:r>
            <a:r>
              <a:rPr dirty="0" sz="800" spc="95" i="1">
                <a:latin typeface="Calibri"/>
                <a:cs typeface="Calibri"/>
              </a:rPr>
              <a:t>k</a:t>
            </a:r>
            <a:r>
              <a:rPr dirty="0" sz="800" spc="60" i="1">
                <a:latin typeface="Calibri"/>
                <a:cs typeface="Calibri"/>
              </a:rPr>
              <a:t>n  </a:t>
            </a:r>
            <a:r>
              <a:rPr dirty="0" baseline="7575" sz="1650" spc="217" i="1">
                <a:latin typeface="Calibri"/>
                <a:cs typeface="Calibri"/>
              </a:rPr>
              <a:t>x</a:t>
            </a:r>
            <a:r>
              <a:rPr dirty="0" sz="800" spc="195" i="1">
                <a:latin typeface="Calibri"/>
                <a:cs typeface="Calibri"/>
              </a:rPr>
              <a:t>j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862518" y="2122676"/>
            <a:ext cx="454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95" i="1">
                <a:latin typeface="Calibri"/>
                <a:cs typeface="Calibri"/>
              </a:rPr>
              <a:t>y</a:t>
            </a:r>
            <a:r>
              <a:rPr dirty="0" baseline="-10416" sz="1200" spc="142" i="1">
                <a:latin typeface="Calibri"/>
                <a:cs typeface="Calibri"/>
              </a:rPr>
              <a:t>j</a:t>
            </a:r>
            <a:r>
              <a:rPr dirty="0" baseline="-10416" sz="1200" spc="27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42950" y="231544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42950" y="2366059"/>
            <a:ext cx="1356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686435" algn="l"/>
                <a:tab pos="992505" algn="l"/>
                <a:tab pos="1304290" algn="l"/>
              </a:tabLst>
            </a:pP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r>
              <a:rPr dirty="0" sz="1100" spc="20">
                <a:latin typeface="Calibri"/>
                <a:cs typeface="Calibri"/>
              </a:rPr>
              <a:t>	</a:t>
            </a: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860295" y="1363076"/>
            <a:ext cx="5505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0" i="1">
                <a:latin typeface="Calibri"/>
                <a:cs typeface="Calibri"/>
              </a:rPr>
              <a:t>y</a:t>
            </a:r>
            <a:r>
              <a:rPr dirty="0" baseline="-10416" sz="1200" spc="44">
                <a:latin typeface="Calibri"/>
                <a:cs typeface="Calibri"/>
              </a:rPr>
              <a:t>1</a:t>
            </a:r>
            <a:r>
              <a:rPr dirty="0" baseline="-10416" sz="1200" spc="20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200">
                <a:latin typeface="Calibri"/>
                <a:cs typeface="Calibri"/>
              </a:rPr>
              <a:t>1</a:t>
            </a:r>
            <a:r>
              <a:rPr dirty="0" baseline="42929" sz="1650" spc="-300">
                <a:latin typeface="Lucida Sans Unicode"/>
                <a:cs typeface="Lucida Sans Unicode"/>
              </a:rPr>
              <a:t></a:t>
            </a:r>
            <a:endParaRPr baseline="42929" sz="1650">
              <a:latin typeface="Lucida Sans Unicode"/>
              <a:cs typeface="Lucida Sans Unicode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057463" y="231544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057463" y="2366059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267711" y="1580767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267711" y="1747023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267711" y="2079534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267711" y="2168206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75">
                <a:latin typeface="Lucida Sans Unicode"/>
                <a:cs typeface="Lucida Sans Unicode"/>
              </a:rPr>
              <a:t>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113" name="object 1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5400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We</a:t>
            </a:r>
            <a:r>
              <a:rPr dirty="0" spc="140"/>
              <a:t> </a:t>
            </a:r>
            <a:r>
              <a:rPr dirty="0" spc="-5"/>
              <a:t>are</a:t>
            </a:r>
            <a:r>
              <a:rPr dirty="0" spc="145"/>
              <a:t> </a:t>
            </a:r>
            <a:r>
              <a:rPr dirty="0" spc="15"/>
              <a:t>given</a:t>
            </a:r>
            <a:r>
              <a:rPr dirty="0" spc="140"/>
              <a:t> </a:t>
            </a:r>
            <a:r>
              <a:rPr dirty="0" spc="30"/>
              <a:t>this</a:t>
            </a:r>
            <a:r>
              <a:rPr dirty="0" spc="145"/>
              <a:t> </a:t>
            </a:r>
            <a:r>
              <a:rPr dirty="0" spc="25"/>
              <a:t>data</a:t>
            </a:r>
            <a:r>
              <a:rPr dirty="0" spc="140"/>
              <a:t> </a:t>
            </a:r>
            <a:r>
              <a:rPr dirty="0" spc="20"/>
              <a:t>about</a:t>
            </a:r>
            <a:r>
              <a:rPr dirty="0" spc="145"/>
              <a:t> </a:t>
            </a:r>
            <a:r>
              <a:rPr dirty="0" spc="10"/>
              <a:t>our</a:t>
            </a:r>
            <a:r>
              <a:rPr dirty="0" spc="145"/>
              <a:t> </a:t>
            </a:r>
            <a:r>
              <a:rPr dirty="0" spc="25"/>
              <a:t>past</a:t>
            </a:r>
            <a:r>
              <a:rPr dirty="0" spc="140"/>
              <a:t> </a:t>
            </a:r>
            <a:r>
              <a:rPr dirty="0" spc="5"/>
              <a:t>movie </a:t>
            </a:r>
            <a:r>
              <a:rPr dirty="0" spc="-229"/>
              <a:t> </a:t>
            </a:r>
            <a:r>
              <a:rPr dirty="0"/>
              <a:t>experience</a:t>
            </a:r>
          </a:p>
        </p:txBody>
      </p:sp>
      <p:pic>
        <p:nvPicPr>
          <p:cNvPr id="115" name="object 1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0558" y="568439"/>
            <a:ext cx="63233" cy="63233"/>
          </a:xfrm>
          <a:prstGeom prst="rect">
            <a:avLst/>
          </a:prstGeom>
        </p:spPr>
      </p:pic>
      <p:sp>
        <p:nvSpPr>
          <p:cNvPr id="116" name="object 116"/>
          <p:cNvSpPr txBox="1"/>
          <p:nvPr/>
        </p:nvSpPr>
        <p:spPr>
          <a:xfrm>
            <a:off x="2747657" y="482954"/>
            <a:ext cx="2798445" cy="23704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-10">
                <a:latin typeface="Calibri"/>
                <a:cs typeface="Calibri"/>
              </a:rPr>
              <a:t>each </a:t>
            </a:r>
            <a:r>
              <a:rPr dirty="0" sz="1100" spc="5">
                <a:latin typeface="Calibri"/>
                <a:cs typeface="Calibri"/>
              </a:rPr>
              <a:t>movie,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5">
                <a:latin typeface="Calibri"/>
                <a:cs typeface="Calibri"/>
              </a:rPr>
              <a:t>the values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various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factors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sz="1100" spc="80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sz="1100" spc="80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0" i="1">
                <a:latin typeface="Calibri"/>
                <a:cs typeface="Calibri"/>
              </a:rPr>
              <a:t>.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n</a:t>
            </a:r>
            <a:r>
              <a:rPr dirty="0" sz="1100" spc="125">
                <a:latin typeface="Calibri"/>
                <a:cs typeface="Calibri"/>
              </a:rPr>
              <a:t>)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2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base </a:t>
            </a:r>
            <a:r>
              <a:rPr dirty="0" sz="1100" spc="-2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our </a:t>
            </a:r>
            <a:r>
              <a:rPr dirty="0" sz="1100" spc="5">
                <a:latin typeface="Calibri"/>
                <a:cs typeface="Calibri"/>
              </a:rPr>
              <a:t>decision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5">
                <a:latin typeface="Calibri"/>
                <a:cs typeface="Calibri"/>
              </a:rPr>
              <a:t>also also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value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155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(like/dislike)</a:t>
            </a:r>
            <a:endParaRPr sz="1100">
              <a:latin typeface="Calibri"/>
              <a:cs typeface="Calibri"/>
            </a:endParaRPr>
          </a:p>
          <a:p>
            <a:pPr algn="just" marL="25400" marR="18415">
              <a:lnSpc>
                <a:spcPct val="102699"/>
              </a:lnSpc>
              <a:spcBef>
                <a:spcPts val="300"/>
              </a:spcBef>
            </a:pP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sz="1100" spc="40">
                <a:latin typeface="Calibri"/>
                <a:cs typeface="Calibri"/>
              </a:rPr>
              <a:t>’s </a:t>
            </a:r>
            <a:r>
              <a:rPr dirty="0" sz="1100" spc="-5">
                <a:latin typeface="Calibri"/>
                <a:cs typeface="Calibri"/>
              </a:rPr>
              <a:t>are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points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-5">
                <a:latin typeface="Calibri"/>
                <a:cs typeface="Calibri"/>
              </a:rPr>
              <a:t>was </a:t>
            </a:r>
            <a:r>
              <a:rPr dirty="0" sz="1100" spc="-15">
                <a:latin typeface="Calibri"/>
                <a:cs typeface="Calibri"/>
              </a:rPr>
              <a:t>1 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n</a:t>
            </a:r>
            <a:r>
              <a:rPr dirty="0" baseline="-10416" sz="1200" spc="97" i="1">
                <a:latin typeface="Calibri"/>
                <a:cs typeface="Calibri"/>
              </a:rPr>
              <a:t>i</a:t>
            </a:r>
            <a:r>
              <a:rPr dirty="0" sz="1100" spc="65">
                <a:latin typeface="Calibri"/>
                <a:cs typeface="Calibri"/>
              </a:rPr>
              <a:t>’s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was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  <a:p>
            <a:pPr algn="just" marL="25400">
              <a:lnSpc>
                <a:spcPct val="100000"/>
              </a:lnSpc>
              <a:spcBef>
                <a:spcPts val="33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data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may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 </a:t>
            </a:r>
            <a:r>
              <a:rPr dirty="0" sz="1100" spc="5">
                <a:latin typeface="Calibri"/>
                <a:cs typeface="Calibri"/>
              </a:rPr>
              <a:t>proof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 </a:t>
            </a:r>
            <a:r>
              <a:rPr dirty="0" sz="1100" spc="-5">
                <a:latin typeface="Calibri"/>
                <a:cs typeface="Calibri"/>
              </a:rPr>
              <a:t>saw </a:t>
            </a:r>
            <a:r>
              <a:rPr dirty="0" sz="1100" spc="15">
                <a:latin typeface="Calibri"/>
                <a:cs typeface="Calibri"/>
              </a:rPr>
              <a:t>tells </a:t>
            </a:r>
            <a:r>
              <a:rPr dirty="0" sz="1100" spc="10">
                <a:latin typeface="Calibri"/>
                <a:cs typeface="Calibri"/>
              </a:rPr>
              <a:t>us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possible to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0">
                <a:latin typeface="Calibri"/>
                <a:cs typeface="Calibri"/>
              </a:rPr>
              <a:t>perceptrons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learn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weights </a:t>
            </a:r>
            <a:r>
              <a:rPr dirty="0" sz="1100" spc="35">
                <a:latin typeface="Calibri"/>
                <a:cs typeface="Calibri"/>
              </a:rPr>
              <a:t>in </a:t>
            </a:r>
            <a:r>
              <a:rPr dirty="0" sz="1100" spc="30">
                <a:latin typeface="Calibri"/>
                <a:cs typeface="Calibri"/>
              </a:rPr>
              <a:t>this </a:t>
            </a:r>
            <a:r>
              <a:rPr dirty="0" sz="1100" spc="5">
                <a:latin typeface="Calibri"/>
                <a:cs typeface="Calibri"/>
              </a:rPr>
              <a:t>network 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 </a:t>
            </a:r>
            <a:r>
              <a:rPr dirty="0" sz="1100" spc="15">
                <a:latin typeface="Calibri"/>
                <a:cs typeface="Calibri"/>
              </a:rPr>
              <a:t>given </a:t>
            </a:r>
            <a:r>
              <a:rPr dirty="0" sz="1100" spc="40" i="1">
                <a:latin typeface="Calibri"/>
                <a:cs typeface="Calibri"/>
              </a:rPr>
              <a:t>p</a:t>
            </a:r>
            <a:r>
              <a:rPr dirty="0" baseline="-10416" sz="1200" spc="60" i="1">
                <a:latin typeface="Calibri"/>
                <a:cs typeface="Calibri"/>
              </a:rPr>
              <a:t>i</a:t>
            </a:r>
            <a:r>
              <a:rPr dirty="0" baseline="-10416" sz="1200" spc="67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114" i="1">
                <a:latin typeface="Calibri"/>
                <a:cs typeface="Calibri"/>
              </a:rPr>
              <a:t>n</a:t>
            </a:r>
            <a:r>
              <a:rPr dirty="0" baseline="-10416" sz="1200" spc="172" i="1">
                <a:latin typeface="Calibri"/>
                <a:cs typeface="Calibri"/>
              </a:rPr>
              <a:t>j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output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5">
                <a:latin typeface="Calibri"/>
                <a:cs typeface="Calibri"/>
              </a:rPr>
              <a:t>network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 spc="-5">
                <a:latin typeface="Calibri"/>
                <a:cs typeface="Calibri"/>
              </a:rPr>
              <a:t>be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-5">
                <a:latin typeface="Calibri"/>
                <a:cs typeface="Calibri"/>
              </a:rPr>
              <a:t>same </a:t>
            </a:r>
            <a:r>
              <a:rPr dirty="0" sz="1100" spc="5">
                <a:latin typeface="Calibri"/>
                <a:cs typeface="Calibri"/>
              </a:rPr>
              <a:t>as </a:t>
            </a:r>
            <a:r>
              <a:rPr dirty="0" sz="1100" spc="70" i="1">
                <a:latin typeface="Calibri"/>
                <a:cs typeface="Calibri"/>
              </a:rPr>
              <a:t>y</a:t>
            </a:r>
            <a:r>
              <a:rPr dirty="0" baseline="-10416" sz="1200" spc="104" i="1">
                <a:latin typeface="Calibri"/>
                <a:cs typeface="Calibri"/>
              </a:rPr>
              <a:t>i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95" i="1">
                <a:latin typeface="Calibri"/>
                <a:cs typeface="Calibri"/>
              </a:rPr>
              <a:t>y</a:t>
            </a:r>
            <a:r>
              <a:rPr dirty="0" baseline="-10416" sz="1200" spc="142" i="1">
                <a:latin typeface="Calibri"/>
                <a:cs typeface="Calibri"/>
              </a:rPr>
              <a:t>j </a:t>
            </a:r>
            <a:r>
              <a:rPr dirty="0" sz="1100" spc="25">
                <a:latin typeface="Calibri"/>
                <a:cs typeface="Calibri"/>
              </a:rPr>
              <a:t>(i.e.,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sep-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arate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positive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negative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points)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7" name="object 1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0558" y="1294688"/>
            <a:ext cx="63233" cy="63233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0558" y="1676793"/>
            <a:ext cx="63233" cy="63233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0558" y="1886826"/>
            <a:ext cx="63233" cy="63233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1" name="object 12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598436"/>
            <a:ext cx="5193030" cy="1761489"/>
            <a:chOff x="309193" y="598436"/>
            <a:chExt cx="5193030" cy="1761489"/>
          </a:xfrm>
        </p:grpSpPr>
        <p:sp>
          <p:nvSpPr>
            <p:cNvPr id="3" name="object 3"/>
            <p:cNvSpPr/>
            <p:nvPr/>
          </p:nvSpPr>
          <p:spPr>
            <a:xfrm>
              <a:off x="309193" y="598436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772337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25785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245156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642670"/>
              <a:ext cx="50742" cy="16151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816601"/>
              <a:ext cx="5142230" cy="1492250"/>
            </a:xfrm>
            <a:custGeom>
              <a:avLst/>
              <a:gdLst/>
              <a:ahLst/>
              <a:cxnLst/>
              <a:rect l="l" t="t" r="r" b="b"/>
              <a:pathLst>
                <a:path w="5142230" h="1492250">
                  <a:moveTo>
                    <a:pt x="5141666" y="0"/>
                  </a:moveTo>
                  <a:lnTo>
                    <a:pt x="0" y="0"/>
                  </a:lnTo>
                  <a:lnTo>
                    <a:pt x="0" y="1441255"/>
                  </a:lnTo>
                  <a:lnTo>
                    <a:pt x="4008" y="1460980"/>
                  </a:lnTo>
                  <a:lnTo>
                    <a:pt x="14922" y="1477133"/>
                  </a:lnTo>
                  <a:lnTo>
                    <a:pt x="31075" y="1488047"/>
                  </a:lnTo>
                  <a:lnTo>
                    <a:pt x="50800" y="1492056"/>
                  </a:lnTo>
                  <a:lnTo>
                    <a:pt x="5090865" y="1492056"/>
                  </a:lnTo>
                  <a:lnTo>
                    <a:pt x="5110590" y="1488047"/>
                  </a:lnTo>
                  <a:lnTo>
                    <a:pt x="5126743" y="1477133"/>
                  </a:lnTo>
                  <a:lnTo>
                    <a:pt x="5137657" y="1460980"/>
                  </a:lnTo>
                  <a:lnTo>
                    <a:pt x="5141666" y="144125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680748"/>
              <a:ext cx="0" cy="1596390"/>
            </a:xfrm>
            <a:custGeom>
              <a:avLst/>
              <a:gdLst/>
              <a:ahLst/>
              <a:cxnLst/>
              <a:rect l="l" t="t" r="r" b="b"/>
              <a:pathLst>
                <a:path w="0" h="1596389">
                  <a:moveTo>
                    <a:pt x="0" y="159615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6680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6553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6426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880071"/>
              <a:ext cx="63233" cy="6323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47294" y="534655"/>
            <a:ext cx="5065395" cy="62420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3333B2"/>
                </a:solidFill>
                <a:latin typeface="Calibri"/>
                <a:cs typeface="Calibri"/>
              </a:rPr>
              <a:t>so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3333B2"/>
                </a:solidFill>
                <a:latin typeface="Calibri"/>
                <a:cs typeface="Calibri"/>
              </a:rPr>
              <a:t>far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320"/>
              </a:spcBef>
            </a:pPr>
            <a:r>
              <a:rPr dirty="0" sz="1100" spc="10">
                <a:latin typeface="Calibri"/>
                <a:cs typeface="Calibri"/>
              </a:rPr>
              <a:t>Networks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form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(containing,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input,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layers)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Multilayer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(MLP,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short)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598436"/>
            <a:ext cx="5193030" cy="1761489"/>
            <a:chOff x="309193" y="598436"/>
            <a:chExt cx="5193030" cy="1761489"/>
          </a:xfrm>
        </p:grpSpPr>
        <p:sp>
          <p:nvSpPr>
            <p:cNvPr id="3" name="object 3"/>
            <p:cNvSpPr/>
            <p:nvPr/>
          </p:nvSpPr>
          <p:spPr>
            <a:xfrm>
              <a:off x="309193" y="598436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772337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25785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245156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642670"/>
              <a:ext cx="50742" cy="16151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816601"/>
              <a:ext cx="5142230" cy="1492250"/>
            </a:xfrm>
            <a:custGeom>
              <a:avLst/>
              <a:gdLst/>
              <a:ahLst/>
              <a:cxnLst/>
              <a:rect l="l" t="t" r="r" b="b"/>
              <a:pathLst>
                <a:path w="5142230" h="1492250">
                  <a:moveTo>
                    <a:pt x="5141666" y="0"/>
                  </a:moveTo>
                  <a:lnTo>
                    <a:pt x="0" y="0"/>
                  </a:lnTo>
                  <a:lnTo>
                    <a:pt x="0" y="1441255"/>
                  </a:lnTo>
                  <a:lnTo>
                    <a:pt x="4008" y="1460980"/>
                  </a:lnTo>
                  <a:lnTo>
                    <a:pt x="14922" y="1477133"/>
                  </a:lnTo>
                  <a:lnTo>
                    <a:pt x="31075" y="1488047"/>
                  </a:lnTo>
                  <a:lnTo>
                    <a:pt x="50800" y="1492056"/>
                  </a:lnTo>
                  <a:lnTo>
                    <a:pt x="5090865" y="1492056"/>
                  </a:lnTo>
                  <a:lnTo>
                    <a:pt x="5110590" y="1488047"/>
                  </a:lnTo>
                  <a:lnTo>
                    <a:pt x="5126743" y="1477133"/>
                  </a:lnTo>
                  <a:lnTo>
                    <a:pt x="5137657" y="1460980"/>
                  </a:lnTo>
                  <a:lnTo>
                    <a:pt x="5141666" y="144125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680748"/>
              <a:ext cx="0" cy="1596390"/>
            </a:xfrm>
            <a:custGeom>
              <a:avLst/>
              <a:gdLst/>
              <a:ahLst/>
              <a:cxnLst/>
              <a:rect l="l" t="t" r="r" b="b"/>
              <a:pathLst>
                <a:path w="0" h="1596389">
                  <a:moveTo>
                    <a:pt x="0" y="159615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6680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6553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6426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880071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262176"/>
              <a:ext cx="63233" cy="6323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47294" y="534655"/>
            <a:ext cx="5065395" cy="100584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3333B2"/>
                </a:solidFill>
                <a:latin typeface="Calibri"/>
                <a:cs typeface="Calibri"/>
              </a:rPr>
              <a:t>so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3333B2"/>
                </a:solidFill>
                <a:latin typeface="Calibri"/>
                <a:cs typeface="Calibri"/>
              </a:rPr>
              <a:t>far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320"/>
              </a:spcBef>
            </a:pPr>
            <a:r>
              <a:rPr dirty="0" sz="1100" spc="10">
                <a:latin typeface="Calibri"/>
                <a:cs typeface="Calibri"/>
              </a:rPr>
              <a:t>Networks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form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(containing,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input,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layers)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Multilayer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(MLP,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short)</a:t>
            </a:r>
            <a:endParaRPr sz="1100">
              <a:latin typeface="Calibri"/>
              <a:cs typeface="Calibri"/>
            </a:endParaRPr>
          </a:p>
          <a:p>
            <a:pPr marL="289560" marR="5715">
              <a:lnSpc>
                <a:spcPct val="102699"/>
              </a:lnSpc>
              <a:spcBef>
                <a:spcPts val="300"/>
              </a:spcBef>
            </a:pPr>
            <a:r>
              <a:rPr dirty="0" sz="1100">
                <a:latin typeface="Calibri"/>
                <a:cs typeface="Calibri"/>
              </a:rPr>
              <a:t>More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appropriate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terminology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be“Multilayered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Network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Perceptrons”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0">
                <a:latin typeface="Calibri"/>
                <a:cs typeface="Calibri"/>
              </a:rPr>
              <a:t>MLP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commonly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3" name="object 3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7" name="object 7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598436"/>
            <a:ext cx="5193030" cy="1761489"/>
            <a:chOff x="309193" y="598436"/>
            <a:chExt cx="5193030" cy="1761489"/>
          </a:xfrm>
        </p:grpSpPr>
        <p:sp>
          <p:nvSpPr>
            <p:cNvPr id="3" name="object 3"/>
            <p:cNvSpPr/>
            <p:nvPr/>
          </p:nvSpPr>
          <p:spPr>
            <a:xfrm>
              <a:off x="309193" y="598436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772337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25785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245156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642670"/>
              <a:ext cx="50742" cy="16151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816601"/>
              <a:ext cx="5142230" cy="1492250"/>
            </a:xfrm>
            <a:custGeom>
              <a:avLst/>
              <a:gdLst/>
              <a:ahLst/>
              <a:cxnLst/>
              <a:rect l="l" t="t" r="r" b="b"/>
              <a:pathLst>
                <a:path w="5142230" h="1492250">
                  <a:moveTo>
                    <a:pt x="5141666" y="0"/>
                  </a:moveTo>
                  <a:lnTo>
                    <a:pt x="0" y="0"/>
                  </a:lnTo>
                  <a:lnTo>
                    <a:pt x="0" y="1441255"/>
                  </a:lnTo>
                  <a:lnTo>
                    <a:pt x="4008" y="1460980"/>
                  </a:lnTo>
                  <a:lnTo>
                    <a:pt x="14922" y="1477133"/>
                  </a:lnTo>
                  <a:lnTo>
                    <a:pt x="31075" y="1488047"/>
                  </a:lnTo>
                  <a:lnTo>
                    <a:pt x="50800" y="1492056"/>
                  </a:lnTo>
                  <a:lnTo>
                    <a:pt x="5090865" y="1492056"/>
                  </a:lnTo>
                  <a:lnTo>
                    <a:pt x="5110590" y="1488047"/>
                  </a:lnTo>
                  <a:lnTo>
                    <a:pt x="5126743" y="1477133"/>
                  </a:lnTo>
                  <a:lnTo>
                    <a:pt x="5137657" y="1460980"/>
                  </a:lnTo>
                  <a:lnTo>
                    <a:pt x="5141666" y="144125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680748"/>
              <a:ext cx="0" cy="1596390"/>
            </a:xfrm>
            <a:custGeom>
              <a:avLst/>
              <a:gdLst/>
              <a:ahLst/>
              <a:cxnLst/>
              <a:rect l="l" t="t" r="r" b="b"/>
              <a:pathLst>
                <a:path w="0" h="1596389">
                  <a:moveTo>
                    <a:pt x="0" y="159615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6680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6553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6426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880071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262176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644281"/>
              <a:ext cx="63233" cy="6323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47294" y="534655"/>
            <a:ext cx="5066665" cy="138811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3333B2"/>
                </a:solidFill>
                <a:latin typeface="Calibri"/>
                <a:cs typeface="Calibri"/>
              </a:rPr>
              <a:t>so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3333B2"/>
                </a:solidFill>
                <a:latin typeface="Calibri"/>
                <a:cs typeface="Calibri"/>
              </a:rPr>
              <a:t>far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 marR="5715">
              <a:lnSpc>
                <a:spcPct val="102600"/>
              </a:lnSpc>
              <a:spcBef>
                <a:spcPts val="320"/>
              </a:spcBef>
            </a:pPr>
            <a:r>
              <a:rPr dirty="0" sz="1100" spc="10">
                <a:latin typeface="Calibri"/>
                <a:cs typeface="Calibri"/>
              </a:rPr>
              <a:t>Networks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form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(containing,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input,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layers)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Multilayer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(MLP,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short)</a:t>
            </a:r>
            <a:endParaRPr sz="1100">
              <a:latin typeface="Calibri"/>
              <a:cs typeface="Calibri"/>
            </a:endParaRPr>
          </a:p>
          <a:p>
            <a:pPr marL="289560" marR="6350">
              <a:lnSpc>
                <a:spcPct val="102699"/>
              </a:lnSpc>
              <a:spcBef>
                <a:spcPts val="300"/>
              </a:spcBef>
            </a:pPr>
            <a:r>
              <a:rPr dirty="0" sz="1100">
                <a:latin typeface="Calibri"/>
                <a:cs typeface="Calibri"/>
              </a:rPr>
              <a:t>More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appropriate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terminology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be“Multilayered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Network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Perceptrons”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0">
                <a:latin typeface="Calibri"/>
                <a:cs typeface="Calibri"/>
              </a:rPr>
              <a:t>MLP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commonly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name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theorem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gives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representation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power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0">
                <a:latin typeface="Calibri"/>
                <a:cs typeface="Calibri"/>
              </a:rPr>
              <a:t>MLP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598436"/>
            <a:ext cx="5193030" cy="1761489"/>
            <a:chOff x="309193" y="598436"/>
            <a:chExt cx="5193030" cy="1761489"/>
          </a:xfrm>
        </p:grpSpPr>
        <p:sp>
          <p:nvSpPr>
            <p:cNvPr id="3" name="object 3"/>
            <p:cNvSpPr/>
            <p:nvPr/>
          </p:nvSpPr>
          <p:spPr>
            <a:xfrm>
              <a:off x="309193" y="598436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772337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225785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2245156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642670"/>
              <a:ext cx="50742" cy="16151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816601"/>
              <a:ext cx="5142230" cy="1492250"/>
            </a:xfrm>
            <a:custGeom>
              <a:avLst/>
              <a:gdLst/>
              <a:ahLst/>
              <a:cxnLst/>
              <a:rect l="l" t="t" r="r" b="b"/>
              <a:pathLst>
                <a:path w="5142230" h="1492250">
                  <a:moveTo>
                    <a:pt x="5141666" y="0"/>
                  </a:moveTo>
                  <a:lnTo>
                    <a:pt x="0" y="0"/>
                  </a:lnTo>
                  <a:lnTo>
                    <a:pt x="0" y="1441255"/>
                  </a:lnTo>
                  <a:lnTo>
                    <a:pt x="4008" y="1460980"/>
                  </a:lnTo>
                  <a:lnTo>
                    <a:pt x="14922" y="1477133"/>
                  </a:lnTo>
                  <a:lnTo>
                    <a:pt x="31075" y="1488047"/>
                  </a:lnTo>
                  <a:lnTo>
                    <a:pt x="50800" y="1492056"/>
                  </a:lnTo>
                  <a:lnTo>
                    <a:pt x="5090865" y="1492056"/>
                  </a:lnTo>
                  <a:lnTo>
                    <a:pt x="5110590" y="1488047"/>
                  </a:lnTo>
                  <a:lnTo>
                    <a:pt x="5126743" y="1477133"/>
                  </a:lnTo>
                  <a:lnTo>
                    <a:pt x="5137657" y="1460980"/>
                  </a:lnTo>
                  <a:lnTo>
                    <a:pt x="5141666" y="144125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680748"/>
              <a:ext cx="0" cy="1596390"/>
            </a:xfrm>
            <a:custGeom>
              <a:avLst/>
              <a:gdLst/>
              <a:ahLst/>
              <a:cxnLst/>
              <a:rect l="l" t="t" r="r" b="b"/>
              <a:pathLst>
                <a:path w="0" h="1596389">
                  <a:moveTo>
                    <a:pt x="0" y="159615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6680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6553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6426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880071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262176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644281"/>
              <a:ext cx="63233" cy="632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2026386"/>
              <a:ext cx="63233" cy="632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7294" y="534655"/>
            <a:ext cx="5066665" cy="177038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3333B2"/>
                </a:solidFill>
                <a:latin typeface="Calibri"/>
                <a:cs typeface="Calibri"/>
              </a:rPr>
              <a:t>so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3333B2"/>
                </a:solidFill>
                <a:latin typeface="Calibri"/>
                <a:cs typeface="Calibri"/>
              </a:rPr>
              <a:t>far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 marR="5715">
              <a:lnSpc>
                <a:spcPct val="102600"/>
              </a:lnSpc>
              <a:spcBef>
                <a:spcPts val="320"/>
              </a:spcBef>
            </a:pPr>
            <a:r>
              <a:rPr dirty="0" sz="1100" spc="10">
                <a:latin typeface="Calibri"/>
                <a:cs typeface="Calibri"/>
              </a:rPr>
              <a:t>Networks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form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(containing,</a:t>
            </a:r>
            <a:r>
              <a:rPr dirty="0" sz="1100" spc="1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input,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layers)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Multilayer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Perceptrons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95">
                <a:latin typeface="Calibri"/>
                <a:cs typeface="Calibri"/>
              </a:rPr>
              <a:t>(MLP,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short)</a:t>
            </a:r>
            <a:endParaRPr sz="1100">
              <a:latin typeface="Calibri"/>
              <a:cs typeface="Calibri"/>
            </a:endParaRPr>
          </a:p>
          <a:p>
            <a:pPr marL="289560" marR="6350">
              <a:lnSpc>
                <a:spcPct val="102699"/>
              </a:lnSpc>
              <a:spcBef>
                <a:spcPts val="300"/>
              </a:spcBef>
            </a:pPr>
            <a:r>
              <a:rPr dirty="0" sz="1100">
                <a:latin typeface="Calibri"/>
                <a:cs typeface="Calibri"/>
              </a:rPr>
              <a:t>More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appropriate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terminology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would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be“Multilayered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Network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Perceptrons”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but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0">
                <a:latin typeface="Calibri"/>
                <a:cs typeface="Calibri"/>
              </a:rPr>
              <a:t>MLP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commonly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name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theorem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just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saw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gives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representation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power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0">
                <a:latin typeface="Calibri"/>
                <a:cs typeface="Calibri"/>
              </a:rPr>
              <a:t>MLP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dirty="0" sz="1100" spc="25">
                <a:latin typeface="Calibri"/>
                <a:cs typeface="Calibri"/>
              </a:rPr>
              <a:t>Specifically,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tells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0">
                <a:latin typeface="Calibri"/>
                <a:cs typeface="Calibri"/>
              </a:rPr>
              <a:t>MLP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with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hidden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layer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90" b="1">
                <a:latin typeface="Calibri"/>
                <a:cs typeface="Calibri"/>
              </a:rPr>
              <a:t>any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69/1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4" name="object 4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9" name="object 9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4" name="object 4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2537" y="1594712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0" name="object 10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4" name="object 4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0" name="object 10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3" name="object 3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0" name="object 10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760357" y="108545"/>
            <a:ext cx="277368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(neuroscientist)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cian)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highly </a:t>
            </a:r>
            <a:r>
              <a:rPr dirty="0" sz="1100" spc="15">
                <a:latin typeface="Calibri"/>
                <a:cs typeface="Calibri"/>
              </a:rPr>
              <a:t>simplified </a:t>
            </a:r>
            <a:r>
              <a:rPr dirty="0" sz="1100" spc="20">
                <a:latin typeface="Calibri"/>
                <a:cs typeface="Calibri"/>
              </a:rPr>
              <a:t>computa- </a:t>
            </a:r>
            <a:r>
              <a:rPr dirty="0" sz="1100" spc="25">
                <a:latin typeface="Calibri"/>
                <a:cs typeface="Calibri"/>
              </a:rPr>
              <a:t> tional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(1943)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120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3" name="object 3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954" y="694714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1" name="object 11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760357" y="108545"/>
            <a:ext cx="277368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(neuroscientist)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cian)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highly </a:t>
            </a:r>
            <a:r>
              <a:rPr dirty="0" sz="1100" spc="15">
                <a:latin typeface="Calibri"/>
                <a:cs typeface="Calibri"/>
              </a:rPr>
              <a:t>simplified </a:t>
            </a:r>
            <a:r>
              <a:rPr dirty="0" sz="1100" spc="20">
                <a:latin typeface="Calibri"/>
                <a:cs typeface="Calibri"/>
              </a:rPr>
              <a:t>computa- </a:t>
            </a:r>
            <a:r>
              <a:rPr dirty="0" sz="1100" spc="25">
                <a:latin typeface="Calibri"/>
                <a:cs typeface="Calibri"/>
              </a:rPr>
              <a:t> tional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(1943)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32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takes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aggregation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3" name="object 3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869" y="15472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5954" y="694714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2" name="object 12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760357" y="108545"/>
            <a:ext cx="277368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(neuroscientist)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cian)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highly </a:t>
            </a:r>
            <a:r>
              <a:rPr dirty="0" sz="1100" spc="15">
                <a:latin typeface="Calibri"/>
                <a:cs typeface="Calibri"/>
              </a:rPr>
              <a:t>simplified </a:t>
            </a:r>
            <a:r>
              <a:rPr dirty="0" sz="1100" spc="20">
                <a:latin typeface="Calibri"/>
                <a:cs typeface="Calibri"/>
              </a:rPr>
              <a:t>computa- </a:t>
            </a:r>
            <a:r>
              <a:rPr dirty="0" sz="1100" spc="25">
                <a:latin typeface="Calibri"/>
                <a:cs typeface="Calibri"/>
              </a:rPr>
              <a:t> tional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(1943)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32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takes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aggregation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3" name="object 3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869" y="15472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5954" y="694714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2" name="object 12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760357" y="108545"/>
            <a:ext cx="277368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(neuroscientist)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cian)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highly </a:t>
            </a:r>
            <a:r>
              <a:rPr dirty="0" sz="1100" spc="15">
                <a:latin typeface="Calibri"/>
                <a:cs typeface="Calibri"/>
              </a:rPr>
              <a:t>simplified </a:t>
            </a:r>
            <a:r>
              <a:rPr dirty="0" sz="1100" spc="20">
                <a:latin typeface="Calibri"/>
                <a:cs typeface="Calibri"/>
              </a:rPr>
              <a:t>computa- </a:t>
            </a:r>
            <a:r>
              <a:rPr dirty="0" sz="1100" spc="25">
                <a:latin typeface="Calibri"/>
                <a:cs typeface="Calibri"/>
              </a:rPr>
              <a:t> tional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(1943)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32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takes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aggregation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excitatory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130312"/>
            <a:ext cx="63233" cy="63233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91878" y="600252"/>
            <a:ext cx="370205" cy="370205"/>
            <a:chOff x="1291878" y="600252"/>
            <a:chExt cx="370205" cy="370205"/>
          </a:xfrm>
        </p:grpSpPr>
        <p:sp>
          <p:nvSpPr>
            <p:cNvPr id="23" name="object 23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422146" y="663929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27759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56741" y="337332"/>
            <a:ext cx="640715" cy="1118235"/>
            <a:chOff x="1156741" y="337332"/>
            <a:chExt cx="640715" cy="1118235"/>
          </a:xfrm>
        </p:grpSpPr>
        <p:sp>
          <p:nvSpPr>
            <p:cNvPr id="28" name="object 28"/>
            <p:cNvSpPr/>
            <p:nvPr/>
          </p:nvSpPr>
          <p:spPr>
            <a:xfrm>
              <a:off x="11592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572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76960" y="975459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46594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58892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235756" y="4950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41662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8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769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46594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958367" y="1105219"/>
            <a:ext cx="100584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720"/>
              </a:spcBef>
              <a:tabLst>
                <a:tab pos="38227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   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745"/>
              </a:spcBef>
              <a:tabLst>
                <a:tab pos="448309" algn="l"/>
                <a:tab pos="80835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9505" y="1683364"/>
            <a:ext cx="96011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">
                <a:latin typeface="Calibri"/>
                <a:cs typeface="Calibri"/>
              </a:rPr>
              <a:t>Artificial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Neuron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The </a:t>
            </a:r>
            <a:r>
              <a:rPr dirty="0" spc="10"/>
              <a:t>most </a:t>
            </a:r>
            <a:r>
              <a:rPr dirty="0" spc="15"/>
              <a:t>fundamental </a:t>
            </a:r>
            <a:r>
              <a:rPr dirty="0" spc="35"/>
              <a:t>unit </a:t>
            </a:r>
            <a:r>
              <a:rPr dirty="0" spc="-20"/>
              <a:t>of </a:t>
            </a:r>
            <a:r>
              <a:rPr dirty="0" spc="15"/>
              <a:t>a </a:t>
            </a:r>
            <a:r>
              <a:rPr dirty="0" spc="-20"/>
              <a:t>deep </a:t>
            </a:r>
            <a:r>
              <a:rPr dirty="0" spc="-15"/>
              <a:t> </a:t>
            </a:r>
            <a:r>
              <a:rPr dirty="0" spc="15"/>
              <a:t>neural </a:t>
            </a:r>
            <a:r>
              <a:rPr dirty="0" spc="5"/>
              <a:t>network </a:t>
            </a:r>
            <a:r>
              <a:rPr dirty="0" spc="20"/>
              <a:t>is </a:t>
            </a:r>
            <a:r>
              <a:rPr dirty="0" spc="15"/>
              <a:t>called </a:t>
            </a:r>
            <a:r>
              <a:rPr dirty="0" spc="20"/>
              <a:t>an </a:t>
            </a:r>
            <a:r>
              <a:rPr dirty="0" spc="30" i="1">
                <a:latin typeface="Calibri"/>
                <a:cs typeface="Calibri"/>
              </a:rPr>
              <a:t>artificial </a:t>
            </a:r>
            <a:r>
              <a:rPr dirty="0" spc="35" i="1">
                <a:latin typeface="Calibri"/>
                <a:cs typeface="Calibri"/>
              </a:rPr>
              <a:t> </a:t>
            </a:r>
            <a:r>
              <a:rPr dirty="0" spc="15" i="1">
                <a:latin typeface="Calibri"/>
                <a:cs typeface="Calibri"/>
              </a:rPr>
              <a:t>neuron</a:t>
            </a: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264395" y="655026"/>
            <a:ext cx="226885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Where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inspiration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come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inspiration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comes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biology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(more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specifically,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brain</a:t>
            </a:r>
            <a:r>
              <a:rPr dirty="0" sz="1100" spc="4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4" name="object 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3" name="object 3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869" y="15472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5954" y="694714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2" name="object 12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734957" y="108545"/>
            <a:ext cx="2824480" cy="13385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38100" marR="304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(neuroscientist)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(logi-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cian)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40">
                <a:latin typeface="Calibri"/>
                <a:cs typeface="Calibri"/>
              </a:rPr>
              <a:t>highly </a:t>
            </a:r>
            <a:r>
              <a:rPr dirty="0" sz="1100" spc="15">
                <a:latin typeface="Calibri"/>
                <a:cs typeface="Calibri"/>
              </a:rPr>
              <a:t>simplified </a:t>
            </a:r>
            <a:r>
              <a:rPr dirty="0" sz="1100" spc="20">
                <a:latin typeface="Calibri"/>
                <a:cs typeface="Calibri"/>
              </a:rPr>
              <a:t>computa- </a:t>
            </a:r>
            <a:r>
              <a:rPr dirty="0" sz="1100" spc="25">
                <a:latin typeface="Calibri"/>
                <a:cs typeface="Calibri"/>
              </a:rPr>
              <a:t> tional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(1943)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  </a:t>
            </a: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takes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aggregation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excitatory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i</a:t>
            </a:r>
            <a:r>
              <a:rPr dirty="0" baseline="-10416" sz="1200" spc="337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inhibitory,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else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130312"/>
            <a:ext cx="63233" cy="632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340345"/>
            <a:ext cx="63233" cy="6323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4" name="object 4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869" y="15472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5954" y="694714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3" name="object 13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7657" y="662722"/>
            <a:ext cx="2783205" cy="784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32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takes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aggregation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excitatory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i</a:t>
            </a:r>
            <a:r>
              <a:rPr dirty="0" baseline="-10416" sz="1200" spc="337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inhibitory,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else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30312"/>
            <a:ext cx="63233" cy="632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340345"/>
            <a:ext cx="63233" cy="6323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294748" y="1867495"/>
            <a:ext cx="6699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98733" y="1673528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31309" y="1677770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0633" y="1809380"/>
            <a:ext cx="186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76095" algn="l"/>
              </a:tabLst>
            </a:pP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44339" y="2012923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33696" y="1867495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8" name="object 3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4" name="object 4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869" y="15472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5954" y="694714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3" name="object 13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7657" y="662722"/>
            <a:ext cx="2783205" cy="784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32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takes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aggregation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excitatory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i</a:t>
            </a:r>
            <a:r>
              <a:rPr dirty="0" baseline="-10416" sz="1200" spc="337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inhibitory,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else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30312"/>
            <a:ext cx="63233" cy="632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340345"/>
            <a:ext cx="63233" cy="6323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698733" y="1673528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31309" y="1677770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90633" y="1809380"/>
            <a:ext cx="186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76095" algn="l"/>
              </a:tabLst>
            </a:pP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94748" y="1867495"/>
            <a:ext cx="1701164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  <a:tab pos="1651000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87928" y="1993838"/>
            <a:ext cx="1910714" cy="35877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algn="r" marR="359410">
              <a:lnSpc>
                <a:spcPct val="100000"/>
              </a:lnSpc>
              <a:spcBef>
                <a:spcPts val="245"/>
              </a:spcBef>
            </a:pPr>
            <a:r>
              <a:rPr dirty="0" sz="800" spc="125" i="1">
                <a:latin typeface="Calibri"/>
                <a:cs typeface="Calibri"/>
              </a:rPr>
              <a:t>i</a:t>
            </a:r>
            <a:r>
              <a:rPr dirty="0" sz="800" spc="12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tabLst>
                <a:tab pos="1115695" algn="l"/>
                <a:tab pos="1384935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5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4" name="object 4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2280" y="1579510"/>
            <a:ext cx="479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869" y="15472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5954" y="694714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3" name="object 13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7657" y="662722"/>
            <a:ext cx="2783205" cy="784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32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takes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aggregation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excitatory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i</a:t>
            </a:r>
            <a:r>
              <a:rPr dirty="0" baseline="-10416" sz="1200" spc="337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inhibitory,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else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30312"/>
            <a:ext cx="63233" cy="632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340345"/>
            <a:ext cx="63233" cy="6323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698733" y="1673528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31309" y="1677770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90633" y="1809380"/>
            <a:ext cx="186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76095" algn="l"/>
              </a:tabLst>
            </a:pP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94748" y="1867495"/>
            <a:ext cx="1701164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  <a:tab pos="1651000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87928" y="1993838"/>
            <a:ext cx="1910714" cy="56896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algn="r" marR="359410">
              <a:lnSpc>
                <a:spcPct val="100000"/>
              </a:lnSpc>
              <a:spcBef>
                <a:spcPts val="245"/>
              </a:spcBef>
            </a:pPr>
            <a:r>
              <a:rPr dirty="0" sz="800" spc="125" i="1">
                <a:latin typeface="Calibri"/>
                <a:cs typeface="Calibri"/>
              </a:rPr>
              <a:t>i</a:t>
            </a:r>
            <a:r>
              <a:rPr dirty="0" sz="800" spc="12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tabLst>
                <a:tab pos="1115695" algn="l"/>
                <a:tab pos="1384935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5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762000">
              <a:lnSpc>
                <a:spcPct val="100000"/>
              </a:lnSpc>
              <a:spcBef>
                <a:spcPts val="335"/>
              </a:spcBef>
              <a:tabLst>
                <a:tab pos="1115695" algn="l"/>
                <a:tab pos="1384935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80" i="1">
                <a:latin typeface="Calibri"/>
                <a:cs typeface="Calibri"/>
              </a:rPr>
              <a:t>g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b="1">
                <a:latin typeface="Calibri"/>
                <a:cs typeface="Calibri"/>
              </a:rPr>
              <a:t>x</a:t>
            </a:r>
            <a:r>
              <a:rPr dirty="0" sz="1100" spc="80">
                <a:latin typeface="Calibri"/>
                <a:cs typeface="Calibri"/>
              </a:rPr>
              <a:t>)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1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4" name="object 4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99580" y="1579510"/>
            <a:ext cx="5048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3206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869" y="15472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5954" y="694714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3" name="object 13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7657" y="662722"/>
            <a:ext cx="2783205" cy="784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32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takes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aggregation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excitatory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i</a:t>
            </a:r>
            <a:r>
              <a:rPr dirty="0" baseline="-10416" sz="1200" spc="337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inhibitory,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else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30312"/>
            <a:ext cx="63233" cy="632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340345"/>
            <a:ext cx="63233" cy="6323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698733" y="1673528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31309" y="1677770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90633" y="1809380"/>
            <a:ext cx="186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76095" algn="l"/>
              </a:tabLst>
            </a:pP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94748" y="1867495"/>
            <a:ext cx="1701164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  <a:tab pos="1651000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60357" y="1993838"/>
            <a:ext cx="2438400" cy="72390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algn="r" marR="359410">
              <a:lnSpc>
                <a:spcPct val="100000"/>
              </a:lnSpc>
              <a:spcBef>
                <a:spcPts val="245"/>
              </a:spcBef>
            </a:pPr>
            <a:r>
              <a:rPr dirty="0" sz="800" spc="125" i="1">
                <a:latin typeface="Calibri"/>
                <a:cs typeface="Calibri"/>
              </a:rPr>
              <a:t>i</a:t>
            </a:r>
            <a:r>
              <a:rPr dirty="0" sz="800" spc="12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  <a:p>
            <a:pPr marL="539750">
              <a:lnSpc>
                <a:spcPct val="100000"/>
              </a:lnSpc>
              <a:spcBef>
                <a:spcPts val="195"/>
              </a:spcBef>
              <a:tabLst>
                <a:tab pos="1643380" algn="l"/>
                <a:tab pos="191262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5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12700" marR="5080" indent="1276985">
              <a:lnSpc>
                <a:spcPts val="1220"/>
              </a:lnSpc>
              <a:spcBef>
                <a:spcPts val="459"/>
              </a:spcBef>
              <a:tabLst>
                <a:tab pos="1643380" algn="l"/>
                <a:tab pos="191262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80" i="1">
                <a:latin typeface="Calibri"/>
                <a:cs typeface="Calibri"/>
              </a:rPr>
              <a:t>g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b="1">
                <a:latin typeface="Calibri"/>
                <a:cs typeface="Calibri"/>
              </a:rPr>
              <a:t>x</a:t>
            </a:r>
            <a:r>
              <a:rPr dirty="0" sz="1100" spc="80">
                <a:latin typeface="Calibri"/>
                <a:cs typeface="Calibri"/>
              </a:rPr>
              <a:t>)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2611551"/>
            <a:ext cx="63233" cy="63233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8" name="object 3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0014" y="631319"/>
            <a:ext cx="720090" cy="720090"/>
            <a:chOff x="600014" y="631319"/>
            <a:chExt cx="720090" cy="720090"/>
          </a:xfrm>
        </p:grpSpPr>
        <p:sp>
          <p:nvSpPr>
            <p:cNvPr id="4" name="object 4"/>
            <p:cNvSpPr/>
            <p:nvPr/>
          </p:nvSpPr>
          <p:spPr>
            <a:xfrm>
              <a:off x="600014" y="631319"/>
              <a:ext cx="720090" cy="360045"/>
            </a:xfrm>
            <a:custGeom>
              <a:avLst/>
              <a:gdLst/>
              <a:ahLst/>
              <a:cxnLst/>
              <a:rect l="l" t="t" r="r" b="b"/>
              <a:pathLst>
                <a:path w="720090" h="360044">
                  <a:moveTo>
                    <a:pt x="360004" y="0"/>
                  </a:move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720008" y="360004"/>
                  </a:ln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014" y="631319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720008" y="360004"/>
                  </a:moveTo>
                  <a:lnTo>
                    <a:pt x="716722" y="311153"/>
                  </a:lnTo>
                  <a:lnTo>
                    <a:pt x="707149" y="264300"/>
                  </a:lnTo>
                  <a:lnTo>
                    <a:pt x="691718" y="219873"/>
                  </a:lnTo>
                  <a:lnTo>
                    <a:pt x="670858" y="178302"/>
                  </a:lnTo>
                  <a:lnTo>
                    <a:pt x="644998" y="140015"/>
                  </a:lnTo>
                  <a:lnTo>
                    <a:pt x="614566" y="105441"/>
                  </a:lnTo>
                  <a:lnTo>
                    <a:pt x="579993" y="75010"/>
                  </a:lnTo>
                  <a:lnTo>
                    <a:pt x="541706" y="49150"/>
                  </a:lnTo>
                  <a:lnTo>
                    <a:pt x="500135" y="28290"/>
                  </a:lnTo>
                  <a:lnTo>
                    <a:pt x="455708" y="12859"/>
                  </a:lnTo>
                  <a:lnTo>
                    <a:pt x="408855" y="3286"/>
                  </a:lnTo>
                  <a:lnTo>
                    <a:pt x="360004" y="0"/>
                  </a:lnTo>
                  <a:lnTo>
                    <a:pt x="311153" y="3286"/>
                  </a:lnTo>
                  <a:lnTo>
                    <a:pt x="264300" y="12859"/>
                  </a:lnTo>
                  <a:lnTo>
                    <a:pt x="219873" y="28290"/>
                  </a:lnTo>
                  <a:lnTo>
                    <a:pt x="178302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2"/>
                  </a:lnTo>
                  <a:lnTo>
                    <a:pt x="28290" y="219873"/>
                  </a:lnTo>
                  <a:lnTo>
                    <a:pt x="12859" y="264300"/>
                  </a:lnTo>
                  <a:lnTo>
                    <a:pt x="3286" y="311153"/>
                  </a:lnTo>
                  <a:lnTo>
                    <a:pt x="0" y="360004"/>
                  </a:lnTo>
                  <a:lnTo>
                    <a:pt x="3286" y="408855"/>
                  </a:lnTo>
                  <a:lnTo>
                    <a:pt x="12859" y="455708"/>
                  </a:lnTo>
                  <a:lnTo>
                    <a:pt x="28290" y="500135"/>
                  </a:lnTo>
                  <a:lnTo>
                    <a:pt x="49150" y="541706"/>
                  </a:lnTo>
                  <a:lnTo>
                    <a:pt x="75010" y="579993"/>
                  </a:lnTo>
                  <a:lnTo>
                    <a:pt x="105441" y="614566"/>
                  </a:lnTo>
                  <a:lnTo>
                    <a:pt x="140015" y="644998"/>
                  </a:lnTo>
                  <a:lnTo>
                    <a:pt x="178302" y="670858"/>
                  </a:lnTo>
                  <a:lnTo>
                    <a:pt x="219873" y="691718"/>
                  </a:lnTo>
                  <a:lnTo>
                    <a:pt x="264300" y="707149"/>
                  </a:lnTo>
                  <a:lnTo>
                    <a:pt x="311153" y="716722"/>
                  </a:lnTo>
                  <a:lnTo>
                    <a:pt x="360004" y="720008"/>
                  </a:lnTo>
                  <a:lnTo>
                    <a:pt x="408855" y="716722"/>
                  </a:lnTo>
                  <a:lnTo>
                    <a:pt x="455708" y="707149"/>
                  </a:lnTo>
                  <a:lnTo>
                    <a:pt x="500135" y="691718"/>
                  </a:lnTo>
                  <a:lnTo>
                    <a:pt x="541706" y="670858"/>
                  </a:lnTo>
                  <a:lnTo>
                    <a:pt x="579993" y="644998"/>
                  </a:lnTo>
                  <a:lnTo>
                    <a:pt x="614566" y="614566"/>
                  </a:lnTo>
                  <a:lnTo>
                    <a:pt x="644998" y="579993"/>
                  </a:lnTo>
                  <a:lnTo>
                    <a:pt x="670858" y="541706"/>
                  </a:lnTo>
                  <a:lnTo>
                    <a:pt x="691718" y="500135"/>
                  </a:lnTo>
                  <a:lnTo>
                    <a:pt x="707149" y="455708"/>
                  </a:lnTo>
                  <a:lnTo>
                    <a:pt x="716722" y="408855"/>
                  </a:lnTo>
                  <a:lnTo>
                    <a:pt x="720008" y="360004"/>
                  </a:lnTo>
                  <a:close/>
                </a:path>
                <a:path w="720090" h="720090">
                  <a:moveTo>
                    <a:pt x="0" y="360004"/>
                  </a:moveTo>
                  <a:lnTo>
                    <a:pt x="720008" y="360004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99580" y="1579510"/>
            <a:ext cx="5048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32067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837" y="1567394"/>
            <a:ext cx="372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575" algn="l"/>
              </a:tabLst>
            </a:pPr>
            <a:r>
              <a:rPr dirty="0" sz="1100" spc="20" i="1">
                <a:latin typeface="Calibri"/>
                <a:cs typeface="Calibri"/>
              </a:rPr>
              <a:t>..</a:t>
            </a:r>
            <a:r>
              <a:rPr dirty="0" sz="1100" spc="20" i="1">
                <a:latin typeface="Calibri"/>
                <a:cs typeface="Calibri"/>
              </a:rPr>
              <a:t>	</a:t>
            </a: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2537" y="1594712"/>
            <a:ext cx="7353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n</a:t>
            </a:r>
            <a:r>
              <a:rPr dirty="0" baseline="-10416" sz="1200" spc="150" i="1">
                <a:latin typeface="Calibri"/>
                <a:cs typeface="Calibri"/>
              </a:rPr>
              <a:t> </a:t>
            </a:r>
            <a:r>
              <a:rPr dirty="0" baseline="-10416" sz="1200" spc="-15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869" y="15472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1796" y="1036432"/>
            <a:ext cx="91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5954" y="694714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958" y="389296"/>
            <a:ext cx="1094740" cy="1268730"/>
            <a:chOff x="495958" y="389296"/>
            <a:chExt cx="1094740" cy="1268730"/>
          </a:xfrm>
        </p:grpSpPr>
        <p:sp>
          <p:nvSpPr>
            <p:cNvPr id="13" name="object 13"/>
            <p:cNvSpPr/>
            <p:nvPr/>
          </p:nvSpPr>
          <p:spPr>
            <a:xfrm>
              <a:off x="498488" y="1307885"/>
              <a:ext cx="278130" cy="314960"/>
            </a:xfrm>
            <a:custGeom>
              <a:avLst/>
              <a:gdLst/>
              <a:ahLst/>
              <a:cxnLst/>
              <a:rect l="l" t="t" r="r" b="b"/>
              <a:pathLst>
                <a:path w="278130" h="314959">
                  <a:moveTo>
                    <a:pt x="0" y="314521"/>
                  </a:moveTo>
                  <a:lnTo>
                    <a:pt x="2775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7527" y="1305621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20" h="40640">
                  <a:moveTo>
                    <a:pt x="0" y="0"/>
                  </a:moveTo>
                  <a:lnTo>
                    <a:pt x="12021" y="4437"/>
                  </a:lnTo>
                  <a:lnTo>
                    <a:pt x="22761" y="5514"/>
                  </a:lnTo>
                  <a:lnTo>
                    <a:pt x="32180" y="3926"/>
                  </a:lnTo>
                  <a:lnTo>
                    <a:pt x="40235" y="364"/>
                  </a:lnTo>
                  <a:lnTo>
                    <a:pt x="37701" y="8799"/>
                  </a:lnTo>
                  <a:lnTo>
                    <a:pt x="37294" y="18342"/>
                  </a:lnTo>
                  <a:lnTo>
                    <a:pt x="39697" y="28865"/>
                  </a:lnTo>
                  <a:lnTo>
                    <a:pt x="45593" y="40243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2276" y="1344323"/>
              <a:ext cx="132715" cy="278130"/>
            </a:xfrm>
            <a:custGeom>
              <a:avLst/>
              <a:gdLst/>
              <a:ahLst/>
              <a:cxnLst/>
              <a:rect l="l" t="t" r="r" b="b"/>
              <a:pathLst>
                <a:path w="132715" h="278130">
                  <a:moveTo>
                    <a:pt x="0" y="278084"/>
                  </a:moveTo>
                  <a:lnTo>
                    <a:pt x="13220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26762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52"/>
                  </a:moveTo>
                  <a:lnTo>
                    <a:pt x="12788" y="11703"/>
                  </a:lnTo>
                  <a:lnTo>
                    <a:pt x="23417" y="9776"/>
                  </a:lnTo>
                  <a:lnTo>
                    <a:pt x="32039" y="5649"/>
                  </a:lnTo>
                  <a:lnTo>
                    <a:pt x="38804" y="0"/>
                  </a:lnTo>
                  <a:lnTo>
                    <a:pt x="38694" y="8813"/>
                  </a:lnTo>
                  <a:lnTo>
                    <a:pt x="40936" y="18104"/>
                  </a:lnTo>
                  <a:lnTo>
                    <a:pt x="46152" y="27564"/>
                  </a:lnTo>
                  <a:lnTo>
                    <a:pt x="54963" y="36882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0018" y="135638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w="0" h="299085">
                  <a:moveTo>
                    <a:pt x="0" y="29892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9652" y="135385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5558" y="1344323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5" h="311150">
                  <a:moveTo>
                    <a:pt x="147839" y="310989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38309" y="1342033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881"/>
                  </a:moveTo>
                  <a:lnTo>
                    <a:pt x="8810" y="27564"/>
                  </a:lnTo>
                  <a:lnTo>
                    <a:pt x="14026" y="18104"/>
                  </a:lnTo>
                  <a:lnTo>
                    <a:pt x="16269" y="8812"/>
                  </a:lnTo>
                  <a:lnTo>
                    <a:pt x="16159" y="0"/>
                  </a:lnTo>
                  <a:lnTo>
                    <a:pt x="22925" y="5649"/>
                  </a:lnTo>
                  <a:lnTo>
                    <a:pt x="31546" y="9776"/>
                  </a:lnTo>
                  <a:lnTo>
                    <a:pt x="42175" y="11704"/>
                  </a:lnTo>
                  <a:lnTo>
                    <a:pt x="54963" y="10754"/>
                  </a:lnTo>
                </a:path>
              </a:pathLst>
            </a:custGeom>
            <a:ln w="5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4860" y="1306844"/>
              <a:ext cx="443230" cy="287020"/>
            </a:xfrm>
            <a:custGeom>
              <a:avLst/>
              <a:gdLst/>
              <a:ahLst/>
              <a:cxnLst/>
              <a:rect l="l" t="t" r="r" b="b"/>
              <a:pathLst>
                <a:path w="443230" h="287019">
                  <a:moveTo>
                    <a:pt x="442831" y="2865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42728" y="1294230"/>
              <a:ext cx="38735" cy="51435"/>
            </a:xfrm>
            <a:custGeom>
              <a:avLst/>
              <a:gdLst/>
              <a:ahLst/>
              <a:cxnLst/>
              <a:rect l="l" t="t" r="r" b="b"/>
              <a:pathLst>
                <a:path w="38734" h="51434">
                  <a:moveTo>
                    <a:pt x="5618" y="51153"/>
                  </a:moveTo>
                  <a:lnTo>
                    <a:pt x="8228" y="38583"/>
                  </a:lnTo>
                  <a:lnTo>
                    <a:pt x="7699" y="27781"/>
                  </a:lnTo>
                  <a:lnTo>
                    <a:pt x="4725" y="18686"/>
                  </a:lnTo>
                  <a:lnTo>
                    <a:pt x="0" y="11235"/>
                  </a:lnTo>
                  <a:lnTo>
                    <a:pt x="8733" y="12492"/>
                  </a:lnTo>
                  <a:lnTo>
                    <a:pt x="18248" y="11476"/>
                  </a:lnTo>
                  <a:lnTo>
                    <a:pt x="28317" y="7531"/>
                  </a:lnTo>
                  <a:lnTo>
                    <a:pt x="38714" y="0"/>
                  </a:lnTo>
                </a:path>
              </a:pathLst>
            </a:custGeom>
            <a:ln w="50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0018" y="394357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w="0" h="237490">
                  <a:moveTo>
                    <a:pt x="0" y="23696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9652" y="391826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60357" y="108545"/>
            <a:ext cx="277368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45"/>
              <a:t>McCulloch</a:t>
            </a:r>
            <a:r>
              <a:rPr dirty="0" spc="50"/>
              <a:t> </a:t>
            </a:r>
            <a:r>
              <a:rPr dirty="0" spc="20"/>
              <a:t>(neuroscientist)</a:t>
            </a:r>
            <a:r>
              <a:rPr dirty="0" spc="25"/>
              <a:t> </a:t>
            </a:r>
            <a:r>
              <a:rPr dirty="0" spc="20"/>
              <a:t>and</a:t>
            </a:r>
            <a:r>
              <a:rPr dirty="0" spc="25"/>
              <a:t> </a:t>
            </a:r>
            <a:r>
              <a:rPr dirty="0" spc="65"/>
              <a:t>Pitts</a:t>
            </a:r>
            <a:r>
              <a:rPr dirty="0" spc="70"/>
              <a:t> </a:t>
            </a:r>
            <a:r>
              <a:rPr dirty="0" spc="30"/>
              <a:t>(logi- </a:t>
            </a:r>
            <a:r>
              <a:rPr dirty="0" spc="35"/>
              <a:t> </a:t>
            </a:r>
            <a:r>
              <a:rPr dirty="0" spc="40"/>
              <a:t>cian) </a:t>
            </a:r>
            <a:r>
              <a:rPr dirty="0"/>
              <a:t>proposed</a:t>
            </a:r>
            <a:r>
              <a:rPr dirty="0" spc="5"/>
              <a:t> </a:t>
            </a:r>
            <a:r>
              <a:rPr dirty="0" spc="15"/>
              <a:t>a </a:t>
            </a:r>
            <a:r>
              <a:rPr dirty="0" spc="40"/>
              <a:t>highly </a:t>
            </a:r>
            <a:r>
              <a:rPr dirty="0" spc="15"/>
              <a:t>simplified </a:t>
            </a:r>
            <a:r>
              <a:rPr dirty="0" spc="20"/>
              <a:t>computa- </a:t>
            </a:r>
            <a:r>
              <a:rPr dirty="0" spc="25"/>
              <a:t> tional</a:t>
            </a:r>
            <a:r>
              <a:rPr dirty="0" spc="110"/>
              <a:t> </a:t>
            </a:r>
            <a:r>
              <a:rPr dirty="0" spc="5"/>
              <a:t>model</a:t>
            </a:r>
            <a:r>
              <a:rPr dirty="0" spc="114"/>
              <a:t> </a:t>
            </a:r>
            <a:r>
              <a:rPr dirty="0" spc="-20"/>
              <a:t>of</a:t>
            </a:r>
            <a:r>
              <a:rPr dirty="0" spc="114"/>
              <a:t> </a:t>
            </a:r>
            <a:r>
              <a:rPr dirty="0" spc="5"/>
              <a:t>the</a:t>
            </a:r>
            <a:r>
              <a:rPr dirty="0" spc="114"/>
              <a:t> </a:t>
            </a:r>
            <a:r>
              <a:rPr dirty="0"/>
              <a:t>neuron</a:t>
            </a:r>
            <a:r>
              <a:rPr dirty="0" spc="110"/>
              <a:t> </a:t>
            </a:r>
            <a:r>
              <a:rPr dirty="0" spc="20"/>
              <a:t>(1943)</a:t>
            </a: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748207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7657" y="662722"/>
            <a:ext cx="2783205" cy="784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100" spc="-50" i="1">
                <a:latin typeface="Calibri"/>
                <a:cs typeface="Calibri"/>
              </a:rPr>
              <a:t>g</a:t>
            </a:r>
            <a:r>
              <a:rPr dirty="0" sz="1100" spc="325" i="1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aggregates 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 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function</a:t>
            </a:r>
            <a:r>
              <a:rPr dirty="0" sz="1100" spc="28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dirty="0" sz="1100" spc="10">
                <a:latin typeface="Calibri"/>
                <a:cs typeface="Calibri"/>
              </a:rPr>
              <a:t>takes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decision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aggregation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4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excitatory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inhibitory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3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any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i</a:t>
            </a:r>
            <a:r>
              <a:rPr dirty="0" baseline="-10416" sz="1200" spc="337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inhibitory,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else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30312"/>
            <a:ext cx="63233" cy="632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340345"/>
            <a:ext cx="63233" cy="6323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698733" y="1673528"/>
            <a:ext cx="908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31309" y="1677770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19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90633" y="1809380"/>
            <a:ext cx="186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76095" algn="l"/>
              </a:tabLst>
            </a:pP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25" i="1">
                <a:latin typeface="Calibri"/>
                <a:cs typeface="Calibri"/>
              </a:rPr>
              <a:t>...,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94748" y="1867495"/>
            <a:ext cx="1701164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  <a:tab pos="591185" algn="l"/>
                <a:tab pos="1651000" algn="l"/>
              </a:tabLst>
            </a:pPr>
            <a:r>
              <a:rPr dirty="0" sz="800" spc="15">
                <a:latin typeface="Calibri"/>
                <a:cs typeface="Calibri"/>
              </a:rPr>
              <a:t>1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5">
                <a:latin typeface="Calibri"/>
                <a:cs typeface="Calibri"/>
              </a:rPr>
              <a:t>2</a:t>
            </a:r>
            <a:r>
              <a:rPr dirty="0" sz="800" spc="15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n</a:t>
            </a:r>
            <a:r>
              <a:rPr dirty="0" sz="800" spc="100" i="1">
                <a:latin typeface="Calibri"/>
                <a:cs typeface="Calibri"/>
              </a:rPr>
              <a:t>	</a:t>
            </a: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60357" y="1993838"/>
            <a:ext cx="2438400" cy="93408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algn="r" marR="359410">
              <a:lnSpc>
                <a:spcPct val="100000"/>
              </a:lnSpc>
              <a:spcBef>
                <a:spcPts val="245"/>
              </a:spcBef>
            </a:pPr>
            <a:r>
              <a:rPr dirty="0" sz="800" spc="125" i="1">
                <a:latin typeface="Calibri"/>
                <a:cs typeface="Calibri"/>
              </a:rPr>
              <a:t>i</a:t>
            </a:r>
            <a:r>
              <a:rPr dirty="0" sz="800" spc="12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  <a:p>
            <a:pPr marL="539750">
              <a:lnSpc>
                <a:spcPct val="100000"/>
              </a:lnSpc>
              <a:spcBef>
                <a:spcPts val="195"/>
              </a:spcBef>
              <a:tabLst>
                <a:tab pos="1643380" algn="l"/>
                <a:tab pos="1912620" algn="l"/>
              </a:tabLst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195" i="1">
                <a:latin typeface="Calibri"/>
                <a:cs typeface="Calibri"/>
              </a:rPr>
              <a:t>f</a:t>
            </a:r>
            <a:r>
              <a:rPr dirty="0" sz="1100" spc="-135" i="1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160" i="1">
                <a:latin typeface="Calibri"/>
                <a:cs typeface="Calibri"/>
              </a:rPr>
              <a:t>if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15" i="1">
                <a:latin typeface="Calibri"/>
                <a:cs typeface="Calibri"/>
              </a:rPr>
              <a:t>g</a:t>
            </a:r>
            <a:r>
              <a:rPr dirty="0" sz="1100" spc="85">
                <a:latin typeface="Calibri"/>
                <a:cs typeface="Calibri"/>
              </a:rPr>
              <a:t>(</a:t>
            </a:r>
            <a:r>
              <a:rPr dirty="0" sz="1100" spc="155" b="1">
                <a:latin typeface="Calibri"/>
                <a:cs typeface="Calibri"/>
              </a:rPr>
              <a:t>x</a:t>
            </a:r>
            <a:r>
              <a:rPr dirty="0" sz="1100" spc="85">
                <a:latin typeface="Calibri"/>
                <a:cs typeface="Calibri"/>
              </a:rPr>
              <a:t>)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 marL="12700" marR="5080" indent="1276985">
              <a:lnSpc>
                <a:spcPts val="1220"/>
              </a:lnSpc>
              <a:spcBef>
                <a:spcPts val="459"/>
              </a:spcBef>
              <a:tabLst>
                <a:tab pos="1643380" algn="l"/>
                <a:tab pos="1912620" algn="l"/>
              </a:tabLst>
            </a:pP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	</a:t>
            </a:r>
            <a:r>
              <a:rPr dirty="0" sz="1100" spc="160" i="1">
                <a:latin typeface="Calibri"/>
                <a:cs typeface="Calibri"/>
              </a:rPr>
              <a:t>if	</a:t>
            </a:r>
            <a:r>
              <a:rPr dirty="0" sz="1100" spc="80" i="1">
                <a:latin typeface="Calibri"/>
                <a:cs typeface="Calibri"/>
              </a:rPr>
              <a:t>g</a:t>
            </a:r>
            <a:r>
              <a:rPr dirty="0" sz="1100" spc="80">
                <a:latin typeface="Calibri"/>
                <a:cs typeface="Calibri"/>
              </a:rPr>
              <a:t>(</a:t>
            </a:r>
            <a:r>
              <a:rPr dirty="0" sz="1100" spc="80" b="1">
                <a:latin typeface="Calibri"/>
                <a:cs typeface="Calibri"/>
              </a:rPr>
              <a:t>x</a:t>
            </a:r>
            <a:r>
              <a:rPr dirty="0" sz="1100" spc="80">
                <a:latin typeface="Calibri"/>
                <a:cs typeface="Calibri"/>
              </a:rPr>
              <a:t>)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5" i="1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thresholding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parameter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100" spc="80">
                <a:latin typeface="Calibri"/>
                <a:cs typeface="Calibri"/>
              </a:rPr>
              <a:t>This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Thresholding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Logic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2611551"/>
            <a:ext cx="63233" cy="6323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2821584"/>
            <a:ext cx="63233" cy="63233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9" name="object 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125193"/>
            <a:ext cx="505523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Let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implement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using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00">
                <a:latin typeface="Calibri"/>
                <a:cs typeface="Calibri"/>
              </a:rPr>
              <a:t>(MP)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13</a:t>
            </a:r>
            <a:r>
              <a:rPr dirty="0" spc="75"/>
              <a:t>/1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sp>
          <p:nvSpPr>
            <p:cNvPr id="3" name="object 3"/>
            <p:cNvSpPr/>
            <p:nvPr/>
          </p:nvSpPr>
          <p:spPr>
            <a:xfrm>
              <a:off x="821100" y="420872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21100" y="42087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8452" y="34263"/>
            <a:ext cx="1411605" cy="1336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381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Lucida Sans Unicode"/>
              <a:cs typeface="Lucida Sans Unicode"/>
            </a:endParaRPr>
          </a:p>
          <a:p>
            <a:pPr algn="ctr" marR="41910">
              <a:lnSpc>
                <a:spcPct val="100000"/>
              </a:lnSpc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Calibri"/>
              <a:cs typeface="Calibri"/>
            </a:endParaRPr>
          </a:p>
          <a:p>
            <a:pPr algn="ctr" marR="44450">
              <a:lnSpc>
                <a:spcPct val="100000"/>
              </a:lnSpc>
              <a:spcBef>
                <a:spcPts val="5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97953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sp>
          <p:nvSpPr>
            <p:cNvPr id="13" name="object 13"/>
            <p:cNvSpPr/>
            <p:nvPr/>
          </p:nvSpPr>
          <p:spPr>
            <a:xfrm>
              <a:off x="2676901" y="420872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76901" y="42087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1" name="object 2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97953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76901" y="420873"/>
            <a:ext cx="360045" cy="360045"/>
            <a:chOff x="2676901" y="420873"/>
            <a:chExt cx="360045" cy="360045"/>
          </a:xfrm>
        </p:grpSpPr>
        <p:sp>
          <p:nvSpPr>
            <p:cNvPr id="13" name="object 13"/>
            <p:cNvSpPr/>
            <p:nvPr/>
          </p:nvSpPr>
          <p:spPr>
            <a:xfrm>
              <a:off x="2676901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76901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9570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3" name="object 2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91878" y="600252"/>
            <a:ext cx="370205" cy="370205"/>
            <a:chOff x="1291878" y="600252"/>
            <a:chExt cx="370205" cy="370205"/>
          </a:xfrm>
        </p:grpSpPr>
        <p:sp>
          <p:nvSpPr>
            <p:cNvPr id="23" name="object 23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422146" y="663929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27759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56741" y="337332"/>
            <a:ext cx="640715" cy="1118235"/>
            <a:chOff x="1156741" y="337332"/>
            <a:chExt cx="640715" cy="1118235"/>
          </a:xfrm>
        </p:grpSpPr>
        <p:sp>
          <p:nvSpPr>
            <p:cNvPr id="28" name="object 28"/>
            <p:cNvSpPr/>
            <p:nvPr/>
          </p:nvSpPr>
          <p:spPr>
            <a:xfrm>
              <a:off x="11592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572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76960" y="975459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46594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58892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235756" y="4950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41662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8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769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46594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958367" y="1105219"/>
            <a:ext cx="100584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720"/>
              </a:spcBef>
              <a:tabLst>
                <a:tab pos="38227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   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745"/>
              </a:spcBef>
              <a:tabLst>
                <a:tab pos="448309" algn="l"/>
                <a:tab pos="80835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9505" y="1683364"/>
            <a:ext cx="96011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">
                <a:latin typeface="Calibri"/>
                <a:cs typeface="Calibri"/>
              </a:rPr>
              <a:t>Artificial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Neuron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The </a:t>
            </a:r>
            <a:r>
              <a:rPr dirty="0" spc="10"/>
              <a:t>most </a:t>
            </a:r>
            <a:r>
              <a:rPr dirty="0" spc="15"/>
              <a:t>fundamental </a:t>
            </a:r>
            <a:r>
              <a:rPr dirty="0" spc="35"/>
              <a:t>unit </a:t>
            </a:r>
            <a:r>
              <a:rPr dirty="0" spc="-20"/>
              <a:t>of </a:t>
            </a:r>
            <a:r>
              <a:rPr dirty="0" spc="15"/>
              <a:t>a </a:t>
            </a:r>
            <a:r>
              <a:rPr dirty="0" spc="-20"/>
              <a:t>deep </a:t>
            </a:r>
            <a:r>
              <a:rPr dirty="0" spc="-15"/>
              <a:t> </a:t>
            </a:r>
            <a:r>
              <a:rPr dirty="0" spc="15"/>
              <a:t>neural </a:t>
            </a:r>
            <a:r>
              <a:rPr dirty="0" spc="5"/>
              <a:t>network </a:t>
            </a:r>
            <a:r>
              <a:rPr dirty="0" spc="20"/>
              <a:t>is </a:t>
            </a:r>
            <a:r>
              <a:rPr dirty="0" spc="15"/>
              <a:t>called </a:t>
            </a:r>
            <a:r>
              <a:rPr dirty="0" spc="20"/>
              <a:t>an </a:t>
            </a:r>
            <a:r>
              <a:rPr dirty="0" spc="30" i="1">
                <a:latin typeface="Calibri"/>
                <a:cs typeface="Calibri"/>
              </a:rPr>
              <a:t>artificial </a:t>
            </a:r>
            <a:r>
              <a:rPr dirty="0" spc="35" i="1">
                <a:latin typeface="Calibri"/>
                <a:cs typeface="Calibri"/>
              </a:rPr>
              <a:t> </a:t>
            </a:r>
            <a:r>
              <a:rPr dirty="0" spc="15" i="1">
                <a:latin typeface="Calibri"/>
                <a:cs typeface="Calibri"/>
              </a:rPr>
              <a:t>neuron</a:t>
            </a: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264395" y="655026"/>
            <a:ext cx="226885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Where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inspiration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come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inspiration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comes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biology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(more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specifically,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brain</a:t>
            </a:r>
            <a:r>
              <a:rPr dirty="0" sz="1100" spc="4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12700" marR="5715">
              <a:lnSpc>
                <a:spcPct val="102699"/>
              </a:lnSpc>
              <a:spcBef>
                <a:spcPts val="300"/>
              </a:spcBef>
            </a:pPr>
            <a:r>
              <a:rPr dirty="0" sz="1100" spc="-5" i="1">
                <a:latin typeface="Calibri"/>
                <a:cs typeface="Calibri"/>
              </a:rPr>
              <a:t>biological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neurons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85" i="1">
                <a:latin typeface="Calibri"/>
                <a:cs typeface="Calibri"/>
              </a:rPr>
              <a:t>=</a:t>
            </a:r>
            <a:r>
              <a:rPr dirty="0" sz="1100" spc="35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neural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cells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85" i="1">
                <a:latin typeface="Calibri"/>
                <a:cs typeface="Calibri"/>
              </a:rPr>
              <a:t>=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neural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processing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units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5" name="object 4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97953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76901" y="420873"/>
            <a:ext cx="360045" cy="360045"/>
            <a:chOff x="2676901" y="420873"/>
            <a:chExt cx="360045" cy="360045"/>
          </a:xfrm>
        </p:grpSpPr>
        <p:sp>
          <p:nvSpPr>
            <p:cNvPr id="13" name="object 13"/>
            <p:cNvSpPr/>
            <p:nvPr/>
          </p:nvSpPr>
          <p:spPr>
            <a:xfrm>
              <a:off x="2676901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76901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9570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35261" y="268851"/>
            <a:ext cx="401320" cy="695960"/>
            <a:chOff x="4535261" y="268851"/>
            <a:chExt cx="401320" cy="695960"/>
          </a:xfrm>
        </p:grpSpPr>
        <p:sp>
          <p:nvSpPr>
            <p:cNvPr id="23" name="object 23"/>
            <p:cNvSpPr/>
            <p:nvPr/>
          </p:nvSpPr>
          <p:spPr>
            <a:xfrm>
              <a:off x="4555802" y="420872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55802" y="42087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5261" y="774517"/>
              <a:ext cx="401085" cy="1899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735804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705438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354144" y="919059"/>
            <a:ext cx="7639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  <a:tabLst>
                <a:tab pos="311785" algn="l"/>
                <a:tab pos="58166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32655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97953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76901" y="420873"/>
            <a:ext cx="360045" cy="360045"/>
            <a:chOff x="2676901" y="420873"/>
            <a:chExt cx="360045" cy="360045"/>
          </a:xfrm>
        </p:grpSpPr>
        <p:sp>
          <p:nvSpPr>
            <p:cNvPr id="13" name="object 13"/>
            <p:cNvSpPr/>
            <p:nvPr/>
          </p:nvSpPr>
          <p:spPr>
            <a:xfrm>
              <a:off x="2676901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76901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9570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55802" y="420873"/>
            <a:ext cx="360045" cy="360045"/>
            <a:chOff x="4555802" y="420873"/>
            <a:chExt cx="360045" cy="360045"/>
          </a:xfrm>
        </p:grpSpPr>
        <p:sp>
          <p:nvSpPr>
            <p:cNvPr id="23" name="object 23"/>
            <p:cNvSpPr/>
            <p:nvPr/>
          </p:nvSpPr>
          <p:spPr>
            <a:xfrm>
              <a:off x="4555802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55802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432655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88471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35261" y="268851"/>
            <a:ext cx="401320" cy="695960"/>
            <a:chOff x="4535261" y="268851"/>
            <a:chExt cx="401320" cy="69596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5261" y="774517"/>
              <a:ext cx="401085" cy="1899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35804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705438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354144" y="919059"/>
            <a:ext cx="7639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  <a:tabLst>
                <a:tab pos="311785" algn="l"/>
                <a:tab pos="58166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23" name="object 23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9795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00560" y="1712307"/>
            <a:ext cx="401320" cy="695960"/>
            <a:chOff x="800560" y="1712307"/>
            <a:chExt cx="401320" cy="695960"/>
          </a:xfrm>
        </p:grpSpPr>
        <p:sp>
          <p:nvSpPr>
            <p:cNvPr id="33" name="object 33"/>
            <p:cNvSpPr/>
            <p:nvPr/>
          </p:nvSpPr>
          <p:spPr>
            <a:xfrm>
              <a:off x="821100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21100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560" y="2217974"/>
              <a:ext cx="161873" cy="1899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309" y="2200895"/>
              <a:ext cx="171336" cy="20704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01102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707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97953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2595" y="29122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2676901" y="420873"/>
            <a:ext cx="360045" cy="360045"/>
            <a:chOff x="2676901" y="420873"/>
            <a:chExt cx="360045" cy="360045"/>
          </a:xfrm>
        </p:grpSpPr>
        <p:sp>
          <p:nvSpPr>
            <p:cNvPr id="42" name="object 42"/>
            <p:cNvSpPr/>
            <p:nvPr/>
          </p:nvSpPr>
          <p:spPr>
            <a:xfrm>
              <a:off x="2676901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76901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09570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555802" y="420873"/>
            <a:ext cx="360045" cy="360045"/>
            <a:chOff x="4555802" y="420873"/>
            <a:chExt cx="360045" cy="360045"/>
          </a:xfrm>
        </p:grpSpPr>
        <p:sp>
          <p:nvSpPr>
            <p:cNvPr id="52" name="object 52"/>
            <p:cNvSpPr/>
            <p:nvPr/>
          </p:nvSpPr>
          <p:spPr>
            <a:xfrm>
              <a:off x="4555802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555802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4432655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88471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535261" y="268851"/>
            <a:ext cx="401320" cy="695960"/>
            <a:chOff x="4535261" y="268851"/>
            <a:chExt cx="401320" cy="695960"/>
          </a:xfrm>
        </p:grpSpPr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5261" y="774517"/>
              <a:ext cx="401085" cy="18996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735804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705438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4354144" y="919059"/>
            <a:ext cx="7639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  <a:tabLst>
                <a:tab pos="311785" algn="l"/>
                <a:tab pos="58166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2" name="object 6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648766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88770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0366" y="2647702"/>
            <a:ext cx="741680" cy="18224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</a:t>
            </a:r>
            <a:r>
              <a:rPr dirty="0" baseline="-11904" sz="1050" spc="277">
                <a:latin typeface="Calibri"/>
                <a:cs typeface="Calibri"/>
              </a:rPr>
              <a:t> </a:t>
            </a: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!</a:t>
            </a:r>
            <a:r>
              <a:rPr dirty="0" sz="1000" spc="5" i="1">
                <a:latin typeface="Calibri"/>
                <a:cs typeface="Calibri"/>
              </a:rPr>
              <a:t>x</a:t>
            </a:r>
            <a:r>
              <a:rPr dirty="0" baseline="-11904" sz="1050" spc="7">
                <a:latin typeface="Calibri"/>
                <a:cs typeface="Calibri"/>
              </a:rPr>
              <a:t>2</a:t>
            </a:r>
            <a:r>
              <a:rPr dirty="0" baseline="27777" sz="1050" spc="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90563" y="2924335"/>
            <a:ext cx="4710430" cy="16192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baseline="37037" sz="900" spc="22">
                <a:latin typeface="Lucida Sans Unicode"/>
                <a:cs typeface="Lucida Sans Unicode"/>
              </a:rPr>
              <a:t>∗</a:t>
            </a:r>
            <a:r>
              <a:rPr dirty="0" sz="900" spc="15">
                <a:latin typeface="Calibri"/>
                <a:cs typeface="Calibri"/>
              </a:rPr>
              <a:t>circle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at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end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indicates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input:</a:t>
            </a:r>
            <a:r>
              <a:rPr dirty="0" sz="900" spc="204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if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any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input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is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  <a:hlinkClick r:id="rId7" action="ppaction://hlinksldjump"/>
              </a:rPr>
              <a:t>1</a:t>
            </a:r>
            <a:r>
              <a:rPr dirty="0" sz="900" spc="80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900" spc="15">
                <a:latin typeface="Calibri"/>
                <a:cs typeface="Calibri"/>
                <a:hlinkClick r:id="rId7" action="ppaction://hlinksldjump"/>
              </a:rPr>
              <a:t>the</a:t>
            </a:r>
            <a:r>
              <a:rPr dirty="0" sz="900" spc="85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900" spc="35">
                <a:latin typeface="Calibri"/>
                <a:cs typeface="Calibri"/>
                <a:hlinkClick r:id="rId7" action="ppaction://hlinksldjump"/>
              </a:rPr>
              <a:t>output</a:t>
            </a:r>
            <a:r>
              <a:rPr dirty="0" sz="900" spc="80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900" spc="40">
                <a:latin typeface="Calibri"/>
                <a:cs typeface="Calibri"/>
                <a:hlinkClick r:id="rId7" action="ppaction://hlinksldjump"/>
              </a:rPr>
              <a:t>will</a:t>
            </a:r>
            <a:r>
              <a:rPr dirty="0" sz="900" spc="80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900" spc="10">
                <a:latin typeface="Calibri"/>
                <a:cs typeface="Calibri"/>
              </a:rPr>
              <a:t>b</a:t>
            </a:r>
            <a:r>
              <a:rPr dirty="0" sz="900" spc="10">
                <a:latin typeface="Calibri"/>
                <a:cs typeface="Calibri"/>
                <a:hlinkClick r:id="rId7" action="ppaction://hlinksldjump"/>
              </a:rPr>
              <a:t>e</a:t>
            </a:r>
            <a:r>
              <a:rPr dirty="0" u="heavy" sz="900" spc="85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u="heavy" sz="900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7" action="ppaction://hlinksldjump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23" name="object 23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9795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21100" y="1864329"/>
            <a:ext cx="360045" cy="360045"/>
            <a:chOff x="821100" y="1864329"/>
            <a:chExt cx="360045" cy="360045"/>
          </a:xfrm>
        </p:grpSpPr>
        <p:sp>
          <p:nvSpPr>
            <p:cNvPr id="33" name="object 33"/>
            <p:cNvSpPr/>
            <p:nvPr/>
          </p:nvSpPr>
          <p:spPr>
            <a:xfrm>
              <a:off x="821100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21100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97953" y="1477732"/>
            <a:ext cx="606425" cy="741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00560" y="1712307"/>
            <a:ext cx="401320" cy="695960"/>
            <a:chOff x="800560" y="1712307"/>
            <a:chExt cx="401320" cy="695960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560" y="2217974"/>
              <a:ext cx="161873" cy="1899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309" y="2200895"/>
              <a:ext cx="171336" cy="20704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01102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707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192595" y="29122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2676901" y="420873"/>
            <a:ext cx="360045" cy="360045"/>
            <a:chOff x="2676901" y="420873"/>
            <a:chExt cx="360045" cy="360045"/>
          </a:xfrm>
        </p:grpSpPr>
        <p:sp>
          <p:nvSpPr>
            <p:cNvPr id="43" name="object 43"/>
            <p:cNvSpPr/>
            <p:nvPr/>
          </p:nvSpPr>
          <p:spPr>
            <a:xfrm>
              <a:off x="2676901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76901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09570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555802" y="420873"/>
            <a:ext cx="360045" cy="360045"/>
            <a:chOff x="4555802" y="420873"/>
            <a:chExt cx="360045" cy="360045"/>
          </a:xfrm>
        </p:grpSpPr>
        <p:sp>
          <p:nvSpPr>
            <p:cNvPr id="53" name="object 53"/>
            <p:cNvSpPr/>
            <p:nvPr/>
          </p:nvSpPr>
          <p:spPr>
            <a:xfrm>
              <a:off x="4555802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555802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4432655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688471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535261" y="268851"/>
            <a:ext cx="401320" cy="695960"/>
            <a:chOff x="4535261" y="268851"/>
            <a:chExt cx="401320" cy="695960"/>
          </a:xfrm>
        </p:grpSpPr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5261" y="774517"/>
              <a:ext cx="401085" cy="18996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735804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705438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4354144" y="919059"/>
            <a:ext cx="7639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  <a:tabLst>
                <a:tab pos="311785" algn="l"/>
                <a:tab pos="58166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3" name="object 6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648766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88770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50366" y="2647702"/>
            <a:ext cx="741680" cy="18224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</a:t>
            </a:r>
            <a:r>
              <a:rPr dirty="0" baseline="-11904" sz="1050" spc="277">
                <a:latin typeface="Calibri"/>
                <a:cs typeface="Calibri"/>
              </a:rPr>
              <a:t> </a:t>
            </a: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!</a:t>
            </a:r>
            <a:r>
              <a:rPr dirty="0" sz="1000" spc="5" i="1">
                <a:latin typeface="Calibri"/>
                <a:cs typeface="Calibri"/>
              </a:rPr>
              <a:t>x</a:t>
            </a:r>
            <a:r>
              <a:rPr dirty="0" baseline="-11904" sz="1050" spc="7">
                <a:latin typeface="Calibri"/>
                <a:cs typeface="Calibri"/>
              </a:rPr>
              <a:t>2</a:t>
            </a:r>
            <a:r>
              <a:rPr dirty="0" baseline="27777" sz="1050" spc="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0563" y="2924335"/>
            <a:ext cx="4710430" cy="16192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baseline="37037" sz="900" spc="22">
                <a:latin typeface="Lucida Sans Unicode"/>
                <a:cs typeface="Lucida Sans Unicode"/>
              </a:rPr>
              <a:t>∗</a:t>
            </a:r>
            <a:r>
              <a:rPr dirty="0" sz="900" spc="15">
                <a:latin typeface="Calibri"/>
                <a:cs typeface="Calibri"/>
              </a:rPr>
              <a:t>circle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at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end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indicates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input:</a:t>
            </a:r>
            <a:r>
              <a:rPr dirty="0" sz="900" spc="204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if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any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input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is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  <a:hlinkClick r:id="rId7" action="ppaction://hlinksldjump"/>
              </a:rPr>
              <a:t>1</a:t>
            </a:r>
            <a:r>
              <a:rPr dirty="0" sz="900" spc="80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900" spc="15">
                <a:latin typeface="Calibri"/>
                <a:cs typeface="Calibri"/>
                <a:hlinkClick r:id="rId7" action="ppaction://hlinksldjump"/>
              </a:rPr>
              <a:t>the</a:t>
            </a:r>
            <a:r>
              <a:rPr dirty="0" sz="900" spc="85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900" spc="35">
                <a:latin typeface="Calibri"/>
                <a:cs typeface="Calibri"/>
                <a:hlinkClick r:id="rId7" action="ppaction://hlinksldjump"/>
              </a:rPr>
              <a:t>output</a:t>
            </a:r>
            <a:r>
              <a:rPr dirty="0" sz="900" spc="80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900" spc="40">
                <a:latin typeface="Calibri"/>
                <a:cs typeface="Calibri"/>
                <a:hlinkClick r:id="rId7" action="ppaction://hlinksldjump"/>
              </a:rPr>
              <a:t>will</a:t>
            </a:r>
            <a:r>
              <a:rPr dirty="0" sz="900" spc="80"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900" spc="10">
                <a:latin typeface="Calibri"/>
                <a:cs typeface="Calibri"/>
              </a:rPr>
              <a:t>b</a:t>
            </a:r>
            <a:r>
              <a:rPr dirty="0" sz="900" spc="10">
                <a:latin typeface="Calibri"/>
                <a:cs typeface="Calibri"/>
                <a:hlinkClick r:id="rId7" action="ppaction://hlinksldjump"/>
              </a:rPr>
              <a:t>e</a:t>
            </a:r>
            <a:r>
              <a:rPr dirty="0" u="heavy" sz="900" spc="85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u="heavy" sz="900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7" action="ppaction://hlinksldjump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23" name="object 23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9795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00560" y="1712307"/>
            <a:ext cx="401320" cy="695960"/>
            <a:chOff x="800560" y="1712307"/>
            <a:chExt cx="401320" cy="695960"/>
          </a:xfrm>
        </p:grpSpPr>
        <p:sp>
          <p:nvSpPr>
            <p:cNvPr id="33" name="object 33"/>
            <p:cNvSpPr/>
            <p:nvPr/>
          </p:nvSpPr>
          <p:spPr>
            <a:xfrm>
              <a:off x="821100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21100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560" y="2217974"/>
              <a:ext cx="161873" cy="1899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309" y="2200895"/>
              <a:ext cx="171336" cy="20704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01102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707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97953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2595" y="29122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2676901" y="420873"/>
            <a:ext cx="360045" cy="360045"/>
            <a:chOff x="2676901" y="420873"/>
            <a:chExt cx="360045" cy="360045"/>
          </a:xfrm>
        </p:grpSpPr>
        <p:sp>
          <p:nvSpPr>
            <p:cNvPr id="42" name="object 42"/>
            <p:cNvSpPr/>
            <p:nvPr/>
          </p:nvSpPr>
          <p:spPr>
            <a:xfrm>
              <a:off x="2676901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76901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09570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56360" y="1712307"/>
            <a:ext cx="401320" cy="695960"/>
            <a:chOff x="2656360" y="1712307"/>
            <a:chExt cx="401320" cy="695960"/>
          </a:xfrm>
        </p:grpSpPr>
        <p:sp>
          <p:nvSpPr>
            <p:cNvPr id="52" name="object 52"/>
            <p:cNvSpPr/>
            <p:nvPr/>
          </p:nvSpPr>
          <p:spPr>
            <a:xfrm>
              <a:off x="2676901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676901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6360" y="2200895"/>
              <a:ext cx="171336" cy="2070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6109" y="2200895"/>
              <a:ext cx="171336" cy="20704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856903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265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553766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555802" y="420873"/>
            <a:ext cx="360045" cy="360045"/>
            <a:chOff x="4555802" y="420873"/>
            <a:chExt cx="360045" cy="360045"/>
          </a:xfrm>
        </p:grpSpPr>
        <p:sp>
          <p:nvSpPr>
            <p:cNvPr id="60" name="object 60"/>
            <p:cNvSpPr/>
            <p:nvPr/>
          </p:nvSpPr>
          <p:spPr>
            <a:xfrm>
              <a:off x="4555802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555802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4432655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88471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535261" y="268851"/>
            <a:ext cx="401320" cy="695960"/>
            <a:chOff x="4535261" y="268851"/>
            <a:chExt cx="401320" cy="695960"/>
          </a:xfrm>
        </p:grpSpPr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261" y="774517"/>
              <a:ext cx="401085" cy="18996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735804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705438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4354144" y="919059"/>
            <a:ext cx="7639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  <a:tabLst>
                <a:tab pos="311785" algn="l"/>
                <a:tab pos="58166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0" name="object 7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953769" y="2062367"/>
            <a:ext cx="95250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8766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88770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504567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044570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50366" y="2647702"/>
            <a:ext cx="741680" cy="18224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</a:t>
            </a:r>
            <a:r>
              <a:rPr dirty="0" baseline="-11904" sz="1050" spc="277">
                <a:latin typeface="Calibri"/>
                <a:cs typeface="Calibri"/>
              </a:rPr>
              <a:t> </a:t>
            </a: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!</a:t>
            </a:r>
            <a:r>
              <a:rPr dirty="0" sz="1000" spc="5" i="1">
                <a:latin typeface="Calibri"/>
                <a:cs typeface="Calibri"/>
              </a:rPr>
              <a:t>x</a:t>
            </a:r>
            <a:r>
              <a:rPr dirty="0" baseline="-11904" sz="1050" spc="7">
                <a:latin typeface="Calibri"/>
                <a:cs typeface="Calibri"/>
              </a:rPr>
              <a:t>2</a:t>
            </a:r>
            <a:r>
              <a:rPr dirty="0" baseline="27777" sz="1050" spc="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476296" y="2667978"/>
            <a:ext cx="80772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130">
                <a:latin typeface="Calibri"/>
                <a:cs typeface="Calibri"/>
              </a:rPr>
              <a:t>NOR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0563" y="2924335"/>
            <a:ext cx="4710430" cy="16192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baseline="37037" sz="900" spc="22">
                <a:latin typeface="Lucida Sans Unicode"/>
                <a:cs typeface="Lucida Sans Unicode"/>
              </a:rPr>
              <a:t>∗</a:t>
            </a:r>
            <a:r>
              <a:rPr dirty="0" sz="900" spc="15">
                <a:latin typeface="Calibri"/>
                <a:cs typeface="Calibri"/>
              </a:rPr>
              <a:t>circle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at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end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indicates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input:</a:t>
            </a:r>
            <a:r>
              <a:rPr dirty="0" sz="900" spc="204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if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any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input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is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  <a:hlinkClick r:id="rId8" action="ppaction://hlinksldjump"/>
              </a:rPr>
              <a:t>1</a:t>
            </a:r>
            <a:r>
              <a:rPr dirty="0" sz="900" spc="80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15">
                <a:latin typeface="Calibri"/>
                <a:cs typeface="Calibri"/>
                <a:hlinkClick r:id="rId8" action="ppaction://hlinksldjump"/>
              </a:rPr>
              <a:t>the</a:t>
            </a:r>
            <a:r>
              <a:rPr dirty="0" sz="900" spc="85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35">
                <a:latin typeface="Calibri"/>
                <a:cs typeface="Calibri"/>
                <a:hlinkClick r:id="rId8" action="ppaction://hlinksldjump"/>
              </a:rPr>
              <a:t>output</a:t>
            </a:r>
            <a:r>
              <a:rPr dirty="0" sz="900" spc="80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40">
                <a:latin typeface="Calibri"/>
                <a:cs typeface="Calibri"/>
                <a:hlinkClick r:id="rId8" action="ppaction://hlinksldjump"/>
              </a:rPr>
              <a:t>will</a:t>
            </a:r>
            <a:r>
              <a:rPr dirty="0" sz="900" spc="80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10">
                <a:latin typeface="Calibri"/>
                <a:cs typeface="Calibri"/>
              </a:rPr>
              <a:t>b</a:t>
            </a:r>
            <a:r>
              <a:rPr dirty="0" sz="900" spc="10">
                <a:latin typeface="Calibri"/>
                <a:cs typeface="Calibri"/>
                <a:hlinkClick r:id="rId8" action="ppaction://hlinksldjump"/>
              </a:rPr>
              <a:t>e</a:t>
            </a:r>
            <a:r>
              <a:rPr dirty="0" u="heavy" sz="900" spc="85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u="heavy" sz="900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8" action="ppaction://hlinksldjump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23" name="object 23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9795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00560" y="1712307"/>
            <a:ext cx="401320" cy="695960"/>
            <a:chOff x="800560" y="1712307"/>
            <a:chExt cx="401320" cy="695960"/>
          </a:xfrm>
        </p:grpSpPr>
        <p:sp>
          <p:nvSpPr>
            <p:cNvPr id="33" name="object 33"/>
            <p:cNvSpPr/>
            <p:nvPr/>
          </p:nvSpPr>
          <p:spPr>
            <a:xfrm>
              <a:off x="821100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21100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560" y="2217974"/>
              <a:ext cx="161873" cy="1899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309" y="2200895"/>
              <a:ext cx="171336" cy="20704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01102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707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97953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2595" y="29122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2676901" y="420873"/>
            <a:ext cx="360045" cy="360045"/>
            <a:chOff x="2676901" y="420873"/>
            <a:chExt cx="360045" cy="360045"/>
          </a:xfrm>
        </p:grpSpPr>
        <p:sp>
          <p:nvSpPr>
            <p:cNvPr id="42" name="object 42"/>
            <p:cNvSpPr/>
            <p:nvPr/>
          </p:nvSpPr>
          <p:spPr>
            <a:xfrm>
              <a:off x="2676901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76901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09570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56360" y="1712307"/>
            <a:ext cx="401320" cy="695960"/>
            <a:chOff x="2656360" y="1712307"/>
            <a:chExt cx="401320" cy="695960"/>
          </a:xfrm>
        </p:grpSpPr>
        <p:sp>
          <p:nvSpPr>
            <p:cNvPr id="52" name="object 52"/>
            <p:cNvSpPr/>
            <p:nvPr/>
          </p:nvSpPr>
          <p:spPr>
            <a:xfrm>
              <a:off x="2676901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676901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6360" y="2200895"/>
              <a:ext cx="171336" cy="2070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6109" y="2200895"/>
              <a:ext cx="171336" cy="20704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856903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265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553766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555802" y="420873"/>
            <a:ext cx="360045" cy="360045"/>
            <a:chOff x="4555802" y="420873"/>
            <a:chExt cx="360045" cy="360045"/>
          </a:xfrm>
        </p:grpSpPr>
        <p:sp>
          <p:nvSpPr>
            <p:cNvPr id="60" name="object 60"/>
            <p:cNvSpPr/>
            <p:nvPr/>
          </p:nvSpPr>
          <p:spPr>
            <a:xfrm>
              <a:off x="4555802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555802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4432655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88471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535261" y="268851"/>
            <a:ext cx="401320" cy="695960"/>
            <a:chOff x="4535261" y="268851"/>
            <a:chExt cx="401320" cy="695960"/>
          </a:xfrm>
        </p:grpSpPr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261" y="774517"/>
              <a:ext cx="401085" cy="18996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735804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705438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4354144" y="919059"/>
            <a:ext cx="7639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  <a:tabLst>
                <a:tab pos="311785" algn="l"/>
                <a:tab pos="58166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0" name="object 7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953769" y="2062367"/>
            <a:ext cx="95250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809570" y="2062367"/>
            <a:ext cx="95250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48766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88770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504567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044570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0366" y="2647702"/>
            <a:ext cx="741680" cy="18224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</a:t>
            </a:r>
            <a:r>
              <a:rPr dirty="0" baseline="-11904" sz="1050" spc="277">
                <a:latin typeface="Calibri"/>
                <a:cs typeface="Calibri"/>
              </a:rPr>
              <a:t> </a:t>
            </a: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!</a:t>
            </a:r>
            <a:r>
              <a:rPr dirty="0" sz="1000" spc="5" i="1">
                <a:latin typeface="Calibri"/>
                <a:cs typeface="Calibri"/>
              </a:rPr>
              <a:t>x</a:t>
            </a:r>
            <a:r>
              <a:rPr dirty="0" baseline="-11904" sz="1050" spc="7">
                <a:latin typeface="Calibri"/>
                <a:cs typeface="Calibri"/>
              </a:rPr>
              <a:t>2</a:t>
            </a:r>
            <a:r>
              <a:rPr dirty="0" baseline="27777" sz="1050" spc="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476296" y="2667978"/>
            <a:ext cx="80772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130">
                <a:latin typeface="Calibri"/>
                <a:cs typeface="Calibri"/>
              </a:rPr>
              <a:t>NOR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90563" y="2924335"/>
            <a:ext cx="4710430" cy="16192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baseline="37037" sz="900" spc="22">
                <a:latin typeface="Lucida Sans Unicode"/>
                <a:cs typeface="Lucida Sans Unicode"/>
              </a:rPr>
              <a:t>∗</a:t>
            </a:r>
            <a:r>
              <a:rPr dirty="0" sz="900" spc="15">
                <a:latin typeface="Calibri"/>
                <a:cs typeface="Calibri"/>
              </a:rPr>
              <a:t>circle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at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end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indicates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input:</a:t>
            </a:r>
            <a:r>
              <a:rPr dirty="0" sz="900" spc="204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if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any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input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is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  <a:hlinkClick r:id="rId8" action="ppaction://hlinksldjump"/>
              </a:rPr>
              <a:t>1</a:t>
            </a:r>
            <a:r>
              <a:rPr dirty="0" sz="900" spc="80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15">
                <a:latin typeface="Calibri"/>
                <a:cs typeface="Calibri"/>
                <a:hlinkClick r:id="rId8" action="ppaction://hlinksldjump"/>
              </a:rPr>
              <a:t>the</a:t>
            </a:r>
            <a:r>
              <a:rPr dirty="0" sz="900" spc="85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35">
                <a:latin typeface="Calibri"/>
                <a:cs typeface="Calibri"/>
                <a:hlinkClick r:id="rId8" action="ppaction://hlinksldjump"/>
              </a:rPr>
              <a:t>output</a:t>
            </a:r>
            <a:r>
              <a:rPr dirty="0" sz="900" spc="80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40">
                <a:latin typeface="Calibri"/>
                <a:cs typeface="Calibri"/>
                <a:hlinkClick r:id="rId8" action="ppaction://hlinksldjump"/>
              </a:rPr>
              <a:t>will</a:t>
            </a:r>
            <a:r>
              <a:rPr dirty="0" sz="900" spc="80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10">
                <a:latin typeface="Calibri"/>
                <a:cs typeface="Calibri"/>
              </a:rPr>
              <a:t>b</a:t>
            </a:r>
            <a:r>
              <a:rPr dirty="0" sz="900" spc="10">
                <a:latin typeface="Calibri"/>
                <a:cs typeface="Calibri"/>
                <a:hlinkClick r:id="rId8" action="ppaction://hlinksldjump"/>
              </a:rPr>
              <a:t>e</a:t>
            </a:r>
            <a:r>
              <a:rPr dirty="0" u="heavy" sz="900" spc="85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u="heavy" sz="900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8" action="ppaction://hlinksldjump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23" name="object 23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9795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00560" y="1712307"/>
            <a:ext cx="401320" cy="695960"/>
            <a:chOff x="800560" y="1712307"/>
            <a:chExt cx="401320" cy="695960"/>
          </a:xfrm>
        </p:grpSpPr>
        <p:sp>
          <p:nvSpPr>
            <p:cNvPr id="33" name="object 33"/>
            <p:cNvSpPr/>
            <p:nvPr/>
          </p:nvSpPr>
          <p:spPr>
            <a:xfrm>
              <a:off x="821100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21100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560" y="2217974"/>
              <a:ext cx="161873" cy="1899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309" y="2200895"/>
              <a:ext cx="171336" cy="20704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01102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707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97953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2595" y="29122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2676901" y="420873"/>
            <a:ext cx="360045" cy="360045"/>
            <a:chOff x="2676901" y="420873"/>
            <a:chExt cx="360045" cy="360045"/>
          </a:xfrm>
        </p:grpSpPr>
        <p:sp>
          <p:nvSpPr>
            <p:cNvPr id="42" name="object 42"/>
            <p:cNvSpPr/>
            <p:nvPr/>
          </p:nvSpPr>
          <p:spPr>
            <a:xfrm>
              <a:off x="2676901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76901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09570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56360" y="1712307"/>
            <a:ext cx="401320" cy="695960"/>
            <a:chOff x="2656360" y="1712307"/>
            <a:chExt cx="401320" cy="695960"/>
          </a:xfrm>
        </p:grpSpPr>
        <p:sp>
          <p:nvSpPr>
            <p:cNvPr id="52" name="object 52"/>
            <p:cNvSpPr/>
            <p:nvPr/>
          </p:nvSpPr>
          <p:spPr>
            <a:xfrm>
              <a:off x="2676901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676901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6360" y="2200895"/>
              <a:ext cx="171336" cy="2070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6109" y="2200895"/>
              <a:ext cx="171336" cy="20704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856903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265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553766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555802" y="420873"/>
            <a:ext cx="360045" cy="360045"/>
            <a:chOff x="4555802" y="420873"/>
            <a:chExt cx="360045" cy="360045"/>
          </a:xfrm>
        </p:grpSpPr>
        <p:sp>
          <p:nvSpPr>
            <p:cNvPr id="60" name="object 60"/>
            <p:cNvSpPr/>
            <p:nvPr/>
          </p:nvSpPr>
          <p:spPr>
            <a:xfrm>
              <a:off x="4555802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555802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4432655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88471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535261" y="268851"/>
            <a:ext cx="401320" cy="695960"/>
            <a:chOff x="4535261" y="268851"/>
            <a:chExt cx="401320" cy="695960"/>
          </a:xfrm>
        </p:grpSpPr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261" y="774517"/>
              <a:ext cx="401085" cy="18996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735804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705438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4354144" y="919059"/>
            <a:ext cx="7639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  <a:tabLst>
                <a:tab pos="311785" algn="l"/>
                <a:tab pos="58166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532714" y="1712307"/>
            <a:ext cx="360045" cy="693420"/>
            <a:chOff x="4532714" y="1712307"/>
            <a:chExt cx="360045" cy="693420"/>
          </a:xfrm>
        </p:grpSpPr>
        <p:sp>
          <p:nvSpPr>
            <p:cNvPr id="70" name="object 70"/>
            <p:cNvSpPr/>
            <p:nvPr/>
          </p:nvSpPr>
          <p:spPr>
            <a:xfrm>
              <a:off x="4532714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532714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700063" y="1717368"/>
              <a:ext cx="25400" cy="688340"/>
            </a:xfrm>
            <a:custGeom>
              <a:avLst/>
              <a:gdLst/>
              <a:ahLst/>
              <a:cxnLst/>
              <a:rect l="l" t="t" r="r" b="b"/>
              <a:pathLst>
                <a:path w="25400" h="688339">
                  <a:moveTo>
                    <a:pt x="12652" y="688043"/>
                  </a:moveTo>
                  <a:lnTo>
                    <a:pt x="12652" y="519617"/>
                  </a:lnTo>
                </a:path>
                <a:path w="25400" h="688339">
                  <a:moveTo>
                    <a:pt x="12652" y="494312"/>
                  </a:moveTo>
                  <a:lnTo>
                    <a:pt x="5664" y="494312"/>
                  </a:lnTo>
                  <a:lnTo>
                    <a:pt x="0" y="499977"/>
                  </a:lnTo>
                  <a:lnTo>
                    <a:pt x="0" y="506964"/>
                  </a:lnTo>
                  <a:lnTo>
                    <a:pt x="0" y="513953"/>
                  </a:lnTo>
                  <a:lnTo>
                    <a:pt x="5664" y="519617"/>
                  </a:lnTo>
                  <a:lnTo>
                    <a:pt x="12652" y="519617"/>
                  </a:lnTo>
                  <a:lnTo>
                    <a:pt x="19640" y="519617"/>
                  </a:lnTo>
                  <a:lnTo>
                    <a:pt x="25305" y="513953"/>
                  </a:lnTo>
                  <a:lnTo>
                    <a:pt x="25305" y="506964"/>
                  </a:lnTo>
                  <a:lnTo>
                    <a:pt x="25305" y="499977"/>
                  </a:lnTo>
                  <a:lnTo>
                    <a:pt x="19640" y="494312"/>
                  </a:lnTo>
                  <a:lnTo>
                    <a:pt x="12652" y="494312"/>
                  </a:lnTo>
                  <a:close/>
                </a:path>
                <a:path w="25400" h="688339">
                  <a:moveTo>
                    <a:pt x="12652" y="146960"/>
                  </a:moveTo>
                  <a:lnTo>
                    <a:pt x="1265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682349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4409566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6" name="object 7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953769" y="2062367"/>
            <a:ext cx="95250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809570" y="2062367"/>
            <a:ext cx="95250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48766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88770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504567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044570" y="2397165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332985" y="2397165"/>
            <a:ext cx="805815" cy="422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44450">
              <a:lnSpc>
                <a:spcPts val="1140"/>
              </a:lnSpc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45">
                <a:latin typeface="Calibri"/>
                <a:cs typeface="Calibri"/>
              </a:rPr>
              <a:t>NOT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50366" y="2647702"/>
            <a:ext cx="741680" cy="18224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</a:t>
            </a:r>
            <a:r>
              <a:rPr dirty="0" baseline="-11904" sz="1050" spc="277">
                <a:latin typeface="Calibri"/>
                <a:cs typeface="Calibri"/>
              </a:rPr>
              <a:t> </a:t>
            </a: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!</a:t>
            </a:r>
            <a:r>
              <a:rPr dirty="0" sz="1000" spc="5" i="1">
                <a:latin typeface="Calibri"/>
                <a:cs typeface="Calibri"/>
              </a:rPr>
              <a:t>x</a:t>
            </a:r>
            <a:r>
              <a:rPr dirty="0" baseline="-11904" sz="1050" spc="7">
                <a:latin typeface="Calibri"/>
                <a:cs typeface="Calibri"/>
              </a:rPr>
              <a:t>2</a:t>
            </a:r>
            <a:r>
              <a:rPr dirty="0" baseline="27777" sz="1050" spc="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476296" y="2667978"/>
            <a:ext cx="80772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130">
                <a:latin typeface="Calibri"/>
                <a:cs typeface="Calibri"/>
              </a:rPr>
              <a:t>NOR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90563" y="2924335"/>
            <a:ext cx="4710430" cy="16192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baseline="37037" sz="900" spc="22">
                <a:latin typeface="Lucida Sans Unicode"/>
                <a:cs typeface="Lucida Sans Unicode"/>
              </a:rPr>
              <a:t>∗</a:t>
            </a:r>
            <a:r>
              <a:rPr dirty="0" sz="900" spc="15">
                <a:latin typeface="Calibri"/>
                <a:cs typeface="Calibri"/>
              </a:rPr>
              <a:t>circle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at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end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indicates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input:</a:t>
            </a:r>
            <a:r>
              <a:rPr dirty="0" sz="900" spc="204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if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any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input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is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  <a:hlinkClick r:id="rId8" action="ppaction://hlinksldjump"/>
              </a:rPr>
              <a:t>1</a:t>
            </a:r>
            <a:r>
              <a:rPr dirty="0" sz="900" spc="80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15">
                <a:latin typeface="Calibri"/>
                <a:cs typeface="Calibri"/>
                <a:hlinkClick r:id="rId8" action="ppaction://hlinksldjump"/>
              </a:rPr>
              <a:t>the</a:t>
            </a:r>
            <a:r>
              <a:rPr dirty="0" sz="900" spc="85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35">
                <a:latin typeface="Calibri"/>
                <a:cs typeface="Calibri"/>
                <a:hlinkClick r:id="rId8" action="ppaction://hlinksldjump"/>
              </a:rPr>
              <a:t>output</a:t>
            </a:r>
            <a:r>
              <a:rPr dirty="0" sz="900" spc="80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40">
                <a:latin typeface="Calibri"/>
                <a:cs typeface="Calibri"/>
                <a:hlinkClick r:id="rId8" action="ppaction://hlinksldjump"/>
              </a:rPr>
              <a:t>will</a:t>
            </a:r>
            <a:r>
              <a:rPr dirty="0" sz="900" spc="80"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900" spc="10">
                <a:latin typeface="Calibri"/>
                <a:cs typeface="Calibri"/>
              </a:rPr>
              <a:t>b</a:t>
            </a:r>
            <a:r>
              <a:rPr dirty="0" sz="900" spc="10">
                <a:latin typeface="Calibri"/>
                <a:cs typeface="Calibri"/>
                <a:hlinkClick r:id="rId8" action="ppaction://hlinksldjump"/>
              </a:rPr>
              <a:t>e</a:t>
            </a:r>
            <a:r>
              <a:rPr dirty="0" u="heavy" sz="900" spc="85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u="heavy" sz="900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8" action="ppaction://hlinksldjump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2988619"/>
            <a:ext cx="21145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14/1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821100" y="420873"/>
            <a:ext cx="360045" cy="360045"/>
            <a:chOff x="821100" y="420873"/>
            <a:chExt cx="360045" cy="360045"/>
          </a:xfrm>
        </p:grpSpPr>
        <p:sp>
          <p:nvSpPr>
            <p:cNvPr id="24" name="object 24"/>
            <p:cNvSpPr/>
            <p:nvPr/>
          </p:nvSpPr>
          <p:spPr>
            <a:xfrm>
              <a:off x="82110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110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9795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53960" y="587729"/>
            <a:ext cx="90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5" i="1">
                <a:latin typeface="Calibri"/>
                <a:cs typeface="Calibri"/>
              </a:rPr>
              <a:t>θ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00560" y="268851"/>
            <a:ext cx="401320" cy="695960"/>
            <a:chOff x="800560" y="268851"/>
            <a:chExt cx="401320" cy="69596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560" y="774517"/>
              <a:ext cx="401085" cy="1899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0110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707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31152" y="919059"/>
            <a:ext cx="13862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269875" algn="l"/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65">
                <a:latin typeface="Calibri"/>
                <a:cs typeface="Calibri"/>
              </a:rPr>
              <a:t>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McCulloch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Pitts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35">
                <a:latin typeface="Calibri"/>
                <a:cs typeface="Calibri"/>
              </a:rPr>
              <a:t>unit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21100" y="1864329"/>
            <a:ext cx="360045" cy="360045"/>
            <a:chOff x="821100" y="1864329"/>
            <a:chExt cx="360045" cy="360045"/>
          </a:xfrm>
        </p:grpSpPr>
        <p:sp>
          <p:nvSpPr>
            <p:cNvPr id="34" name="object 34"/>
            <p:cNvSpPr/>
            <p:nvPr/>
          </p:nvSpPr>
          <p:spPr>
            <a:xfrm>
              <a:off x="821100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21100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697953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3769" y="2027731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00560" y="1712307"/>
            <a:ext cx="401320" cy="695960"/>
            <a:chOff x="800560" y="1712307"/>
            <a:chExt cx="401320" cy="69596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560" y="2217974"/>
              <a:ext cx="161873" cy="18996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309" y="2200895"/>
              <a:ext cx="171336" cy="20704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01102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07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97966" y="2362528"/>
            <a:ext cx="83185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  <a:tabLst>
                <a:tab pos="6032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64769">
              <a:lnSpc>
                <a:spcPct val="100000"/>
              </a:lnSpc>
              <a:spcBef>
                <a:spcPts val="840"/>
              </a:spcBef>
            </a:pPr>
            <a:r>
              <a:rPr dirty="0" sz="1000" spc="85" i="1">
                <a:latin typeface="Calibri"/>
                <a:cs typeface="Calibri"/>
              </a:rPr>
              <a:t>x</a:t>
            </a:r>
            <a:r>
              <a:rPr dirty="0" baseline="-11904" sz="1050" spc="127">
                <a:latin typeface="Calibri"/>
                <a:cs typeface="Calibri"/>
              </a:rPr>
              <a:t>1</a:t>
            </a:r>
            <a:r>
              <a:rPr dirty="0" baseline="-11904" sz="1050" spc="270">
                <a:latin typeface="Calibri"/>
                <a:cs typeface="Calibri"/>
              </a:rPr>
              <a:t> </a:t>
            </a: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5">
                <a:latin typeface="Calibri"/>
                <a:cs typeface="Calibri"/>
              </a:rPr>
              <a:t>!</a:t>
            </a:r>
            <a:r>
              <a:rPr dirty="0" sz="1000" spc="5" i="1">
                <a:latin typeface="Calibri"/>
                <a:cs typeface="Calibri"/>
              </a:rPr>
              <a:t>x</a:t>
            </a:r>
            <a:r>
              <a:rPr dirty="0" baseline="-11904" sz="1050" spc="7">
                <a:latin typeface="Calibri"/>
                <a:cs typeface="Calibri"/>
              </a:rPr>
              <a:t>2</a:t>
            </a:r>
            <a:r>
              <a:rPr dirty="0" baseline="27777" sz="1050" spc="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2595" y="29122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65163" y="2918505"/>
            <a:ext cx="47612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37037" sz="900" spc="22">
                <a:latin typeface="Lucida Sans Unicode"/>
                <a:cs typeface="Lucida Sans Unicode"/>
              </a:rPr>
              <a:t>∗</a:t>
            </a:r>
            <a:r>
              <a:rPr dirty="0" sz="900" spc="15">
                <a:latin typeface="Calibri"/>
                <a:cs typeface="Calibri"/>
              </a:rPr>
              <a:t>circle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at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15">
                <a:latin typeface="Calibri"/>
                <a:cs typeface="Calibri"/>
              </a:rPr>
              <a:t>the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10">
                <a:latin typeface="Calibri"/>
                <a:cs typeface="Calibri"/>
              </a:rPr>
              <a:t>end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indicates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input:</a:t>
            </a:r>
            <a:r>
              <a:rPr dirty="0" sz="900" spc="204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if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5">
                <a:latin typeface="Calibri"/>
                <a:cs typeface="Calibri"/>
              </a:rPr>
              <a:t>any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inhibitory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40">
                <a:latin typeface="Calibri"/>
                <a:cs typeface="Calibri"/>
              </a:rPr>
              <a:t>input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30">
                <a:latin typeface="Calibri"/>
                <a:cs typeface="Calibri"/>
              </a:rPr>
              <a:t>is</a:t>
            </a:r>
            <a:r>
              <a:rPr dirty="0" sz="900" spc="8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  <a:hlinkClick r:id="rId6" action="ppaction://hlinksldjump"/>
              </a:rPr>
              <a:t>1</a:t>
            </a:r>
            <a:r>
              <a:rPr dirty="0" sz="900" spc="80"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900" spc="15">
                <a:latin typeface="Calibri"/>
                <a:cs typeface="Calibri"/>
                <a:hlinkClick r:id="rId6" action="ppaction://hlinksldjump"/>
              </a:rPr>
              <a:t>the</a:t>
            </a:r>
            <a:r>
              <a:rPr dirty="0" sz="900" spc="85"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900" spc="35">
                <a:latin typeface="Calibri"/>
                <a:cs typeface="Calibri"/>
                <a:hlinkClick r:id="rId6" action="ppaction://hlinksldjump"/>
              </a:rPr>
              <a:t>output</a:t>
            </a:r>
            <a:r>
              <a:rPr dirty="0" sz="900" spc="80"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900" spc="40">
                <a:latin typeface="Calibri"/>
                <a:cs typeface="Calibri"/>
                <a:hlinkClick r:id="rId6" action="ppaction://hlinksldjump"/>
              </a:rPr>
              <a:t>will</a:t>
            </a:r>
            <a:r>
              <a:rPr dirty="0" sz="900" spc="80"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900" spc="10">
                <a:latin typeface="Calibri"/>
                <a:cs typeface="Calibri"/>
              </a:rPr>
              <a:t>b</a:t>
            </a:r>
            <a:r>
              <a:rPr dirty="0" sz="900" spc="10">
                <a:latin typeface="Calibri"/>
                <a:cs typeface="Calibri"/>
                <a:hlinkClick r:id="rId6" action="ppaction://hlinksldjump"/>
              </a:rPr>
              <a:t>e</a:t>
            </a:r>
            <a:r>
              <a:rPr dirty="0" u="heavy" sz="900" spc="85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u="heavy" sz="900">
                <a:uFill>
                  <a:solidFill>
                    <a:srgbClr val="ADADE0"/>
                  </a:solidFill>
                </a:uFill>
                <a:latin typeface="Calibri"/>
                <a:cs typeface="Calibri"/>
                <a:hlinkClick r:id="rId6" action="ppaction://hlinksldjump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76901" y="420873"/>
            <a:ext cx="360045" cy="360045"/>
            <a:chOff x="2676901" y="420873"/>
            <a:chExt cx="360045" cy="360045"/>
          </a:xfrm>
        </p:grpSpPr>
        <p:sp>
          <p:nvSpPr>
            <p:cNvPr id="47" name="object 47"/>
            <p:cNvSpPr/>
            <p:nvPr/>
          </p:nvSpPr>
          <p:spPr>
            <a:xfrm>
              <a:off x="2676901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76901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2553766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09570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56360" y="268851"/>
            <a:ext cx="401320" cy="695960"/>
            <a:chOff x="2656360" y="268851"/>
            <a:chExt cx="401320" cy="695960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360" y="774517"/>
              <a:ext cx="401085" cy="18996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56903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2653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2450896" y="919059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335915" algn="l"/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676901" y="1864329"/>
            <a:ext cx="360045" cy="360045"/>
            <a:chOff x="2676901" y="1864329"/>
            <a:chExt cx="360045" cy="360045"/>
          </a:xfrm>
        </p:grpSpPr>
        <p:sp>
          <p:nvSpPr>
            <p:cNvPr id="57" name="object 57"/>
            <p:cNvSpPr/>
            <p:nvPr/>
          </p:nvSpPr>
          <p:spPr>
            <a:xfrm>
              <a:off x="2676901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676901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2553766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09570" y="2027731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656360" y="1712307"/>
            <a:ext cx="401320" cy="695960"/>
            <a:chOff x="2656360" y="1712307"/>
            <a:chExt cx="401320" cy="695960"/>
          </a:xfrm>
        </p:grpSpPr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6360" y="2200895"/>
              <a:ext cx="171336" cy="20704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6109" y="2200895"/>
              <a:ext cx="171336" cy="20704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856903" y="1717368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19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26536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2450896" y="2362528"/>
            <a:ext cx="8585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90"/>
              </a:spcBef>
              <a:tabLst>
                <a:tab pos="60579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30">
                <a:latin typeface="Calibri"/>
                <a:cs typeface="Calibri"/>
              </a:rPr>
              <a:t>NOR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555802" y="420873"/>
            <a:ext cx="360045" cy="360045"/>
            <a:chOff x="4555802" y="420873"/>
            <a:chExt cx="360045" cy="360045"/>
          </a:xfrm>
        </p:grpSpPr>
        <p:sp>
          <p:nvSpPr>
            <p:cNvPr id="68" name="object 68"/>
            <p:cNvSpPr/>
            <p:nvPr/>
          </p:nvSpPr>
          <p:spPr>
            <a:xfrm>
              <a:off x="4555802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555802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4432655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88471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535261" y="268851"/>
            <a:ext cx="401320" cy="695960"/>
            <a:chOff x="4535261" y="268851"/>
            <a:chExt cx="401320" cy="695960"/>
          </a:xfrm>
        </p:grpSpPr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5261" y="774517"/>
              <a:ext cx="401085" cy="18996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35804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705438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4354144" y="919059"/>
            <a:ext cx="7639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90"/>
              </a:spcBef>
              <a:tabLst>
                <a:tab pos="311785" algn="l"/>
                <a:tab pos="58166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4532714" y="1864329"/>
            <a:ext cx="360045" cy="360045"/>
            <a:chOff x="4532714" y="1864329"/>
            <a:chExt cx="360045" cy="360045"/>
          </a:xfrm>
        </p:grpSpPr>
        <p:sp>
          <p:nvSpPr>
            <p:cNvPr id="78" name="object 78"/>
            <p:cNvSpPr/>
            <p:nvPr/>
          </p:nvSpPr>
          <p:spPr>
            <a:xfrm>
              <a:off x="4532714" y="1864329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39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532714" y="1864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4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4409566" y="1477732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665370" y="2027731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4679819" y="1712307"/>
            <a:ext cx="66040" cy="693420"/>
            <a:chOff x="4679819" y="1712307"/>
            <a:chExt cx="66040" cy="693420"/>
          </a:xfrm>
        </p:grpSpPr>
        <p:sp>
          <p:nvSpPr>
            <p:cNvPr id="83" name="object 83"/>
            <p:cNvSpPr/>
            <p:nvPr/>
          </p:nvSpPr>
          <p:spPr>
            <a:xfrm>
              <a:off x="4700063" y="1717368"/>
              <a:ext cx="25400" cy="688340"/>
            </a:xfrm>
            <a:custGeom>
              <a:avLst/>
              <a:gdLst/>
              <a:ahLst/>
              <a:cxnLst/>
              <a:rect l="l" t="t" r="r" b="b"/>
              <a:pathLst>
                <a:path w="25400" h="688339">
                  <a:moveTo>
                    <a:pt x="12652" y="688043"/>
                  </a:moveTo>
                  <a:lnTo>
                    <a:pt x="12652" y="519617"/>
                  </a:lnTo>
                </a:path>
                <a:path w="25400" h="688339">
                  <a:moveTo>
                    <a:pt x="12652" y="494312"/>
                  </a:moveTo>
                  <a:lnTo>
                    <a:pt x="5664" y="494312"/>
                  </a:lnTo>
                  <a:lnTo>
                    <a:pt x="0" y="499977"/>
                  </a:lnTo>
                  <a:lnTo>
                    <a:pt x="0" y="506964"/>
                  </a:lnTo>
                  <a:lnTo>
                    <a:pt x="0" y="513953"/>
                  </a:lnTo>
                  <a:lnTo>
                    <a:pt x="5664" y="519617"/>
                  </a:lnTo>
                  <a:lnTo>
                    <a:pt x="12652" y="519617"/>
                  </a:lnTo>
                  <a:lnTo>
                    <a:pt x="19640" y="519617"/>
                  </a:lnTo>
                  <a:lnTo>
                    <a:pt x="25305" y="513953"/>
                  </a:lnTo>
                  <a:lnTo>
                    <a:pt x="25305" y="506964"/>
                  </a:lnTo>
                  <a:lnTo>
                    <a:pt x="25305" y="499977"/>
                  </a:lnTo>
                  <a:lnTo>
                    <a:pt x="19640" y="494312"/>
                  </a:lnTo>
                  <a:lnTo>
                    <a:pt x="12652" y="494312"/>
                  </a:lnTo>
                  <a:close/>
                </a:path>
                <a:path w="25400" h="688339">
                  <a:moveTo>
                    <a:pt x="12652" y="146960"/>
                  </a:moveTo>
                  <a:lnTo>
                    <a:pt x="1265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682349" y="171483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4307585" y="2362528"/>
            <a:ext cx="85661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145">
                <a:latin typeface="Calibri"/>
                <a:cs typeface="Calibri"/>
              </a:rPr>
              <a:t>NOT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7" name="object 8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141844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056359"/>
            <a:ext cx="44373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represented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using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unit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83" y="1141844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4395" y="1012581"/>
            <a:ext cx="4788535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80">
                <a:latin typeface="Calibri"/>
                <a:cs typeface="Calibri"/>
              </a:rPr>
              <a:t>Can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any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represented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using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65">
                <a:latin typeface="Calibri"/>
                <a:cs typeface="Calibri"/>
              </a:rPr>
              <a:t>Pitts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unit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dirty="0" sz="1100" spc="5">
                <a:latin typeface="Calibri"/>
                <a:cs typeface="Calibri"/>
              </a:rPr>
              <a:t>Before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answering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question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let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us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first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geometric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interpretation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14">
                <a:latin typeface="Calibri"/>
                <a:cs typeface="Calibri"/>
              </a:rPr>
              <a:t>MP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unit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583" y="1351876"/>
            <a:ext cx="63233" cy="632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15/1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91878" y="600252"/>
            <a:ext cx="370205" cy="370205"/>
            <a:chOff x="1291878" y="600252"/>
            <a:chExt cx="370205" cy="370205"/>
          </a:xfrm>
        </p:grpSpPr>
        <p:sp>
          <p:nvSpPr>
            <p:cNvPr id="23" name="object 23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96958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422146" y="663929"/>
            <a:ext cx="104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 i="1">
                <a:latin typeface="Calibri"/>
                <a:cs typeface="Calibri"/>
              </a:rPr>
              <a:t>σ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27759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56741" y="337332"/>
            <a:ext cx="640715" cy="1118235"/>
            <a:chOff x="1156741" y="337332"/>
            <a:chExt cx="640715" cy="1118235"/>
          </a:xfrm>
        </p:grpSpPr>
        <p:sp>
          <p:nvSpPr>
            <p:cNvPr id="28" name="object 28"/>
            <p:cNvSpPr/>
            <p:nvPr/>
          </p:nvSpPr>
          <p:spPr>
            <a:xfrm>
              <a:off x="11592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572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76960" y="975459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w="0" h="477519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46594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58892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235756" y="4950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41662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8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769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46594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958367" y="1105219"/>
            <a:ext cx="1005840" cy="49657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720"/>
              </a:spcBef>
              <a:tabLst>
                <a:tab pos="382270" algn="l"/>
              </a:tabLst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	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   </a:t>
            </a:r>
            <a:r>
              <a:rPr dirty="0" baseline="-13888" sz="900" spc="172">
                <a:latin typeface="Calibri"/>
                <a:cs typeface="Calibri"/>
              </a:rPr>
              <a:t> </a:t>
            </a: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3</a:t>
            </a:r>
            <a:endParaRPr baseline="-13888" sz="9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745"/>
              </a:spcBef>
              <a:tabLst>
                <a:tab pos="448309" algn="l"/>
                <a:tab pos="808355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9505" y="1683364"/>
            <a:ext cx="96011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">
                <a:latin typeface="Calibri"/>
                <a:cs typeface="Calibri"/>
              </a:rPr>
              <a:t>Artificial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15">
                <a:latin typeface="Calibri"/>
                <a:cs typeface="Calibri"/>
              </a:rPr>
              <a:t>Neuron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The </a:t>
            </a:r>
            <a:r>
              <a:rPr dirty="0" spc="10"/>
              <a:t>most </a:t>
            </a:r>
            <a:r>
              <a:rPr dirty="0" spc="15"/>
              <a:t>fundamental </a:t>
            </a:r>
            <a:r>
              <a:rPr dirty="0" spc="35"/>
              <a:t>unit </a:t>
            </a:r>
            <a:r>
              <a:rPr dirty="0" spc="-20"/>
              <a:t>of </a:t>
            </a:r>
            <a:r>
              <a:rPr dirty="0" spc="15"/>
              <a:t>a </a:t>
            </a:r>
            <a:r>
              <a:rPr dirty="0" spc="-20"/>
              <a:t>deep </a:t>
            </a:r>
            <a:r>
              <a:rPr dirty="0" spc="-15"/>
              <a:t> </a:t>
            </a:r>
            <a:r>
              <a:rPr dirty="0" spc="15"/>
              <a:t>neural </a:t>
            </a:r>
            <a:r>
              <a:rPr dirty="0" spc="5"/>
              <a:t>network </a:t>
            </a:r>
            <a:r>
              <a:rPr dirty="0" spc="20"/>
              <a:t>is </a:t>
            </a:r>
            <a:r>
              <a:rPr dirty="0" spc="15"/>
              <a:t>called </a:t>
            </a:r>
            <a:r>
              <a:rPr dirty="0" spc="20"/>
              <a:t>an </a:t>
            </a:r>
            <a:r>
              <a:rPr dirty="0" spc="30" i="1">
                <a:latin typeface="Calibri"/>
                <a:cs typeface="Calibri"/>
              </a:rPr>
              <a:t>artificial </a:t>
            </a:r>
            <a:r>
              <a:rPr dirty="0" spc="35" i="1">
                <a:latin typeface="Calibri"/>
                <a:cs typeface="Calibri"/>
              </a:rPr>
              <a:t> </a:t>
            </a:r>
            <a:r>
              <a:rPr dirty="0" spc="15" i="1">
                <a:latin typeface="Calibri"/>
                <a:cs typeface="Calibri"/>
              </a:rPr>
              <a:t>neuron</a:t>
            </a: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740511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264395" y="655026"/>
            <a:ext cx="22688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Why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it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called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Where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does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inspiration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come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Calibri"/>
                <a:cs typeface="Calibri"/>
              </a:rPr>
              <a:t>The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inspiration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comes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biology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(more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specifically,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0" i="1">
                <a:latin typeface="Calibri"/>
                <a:cs typeface="Calibri"/>
              </a:rPr>
              <a:t>brain</a:t>
            </a:r>
            <a:r>
              <a:rPr dirty="0" sz="1100" spc="4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  <a:p>
            <a:pPr marL="12700" marR="5715">
              <a:lnSpc>
                <a:spcPct val="102699"/>
              </a:lnSpc>
              <a:spcBef>
                <a:spcPts val="300"/>
              </a:spcBef>
            </a:pPr>
            <a:r>
              <a:rPr dirty="0" sz="1100" spc="-5" i="1">
                <a:latin typeface="Calibri"/>
                <a:cs typeface="Calibri"/>
              </a:rPr>
              <a:t>biological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neurons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85" i="1">
                <a:latin typeface="Calibri"/>
                <a:cs typeface="Calibri"/>
              </a:rPr>
              <a:t>=</a:t>
            </a:r>
            <a:r>
              <a:rPr dirty="0" sz="1100" spc="350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neural</a:t>
            </a:r>
            <a:r>
              <a:rPr dirty="0" sz="1100" spc="95" i="1">
                <a:latin typeface="Calibri"/>
                <a:cs typeface="Calibri"/>
              </a:rPr>
              <a:t> </a:t>
            </a:r>
            <a:r>
              <a:rPr dirty="0" sz="1100" spc="15" i="1">
                <a:latin typeface="Calibri"/>
                <a:cs typeface="Calibri"/>
              </a:rPr>
              <a:t>cells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285" i="1">
                <a:latin typeface="Calibri"/>
                <a:cs typeface="Calibri"/>
              </a:rPr>
              <a:t>= </a:t>
            </a:r>
            <a:r>
              <a:rPr dirty="0" sz="1100" spc="-235" i="1">
                <a:latin typeface="Calibri"/>
                <a:cs typeface="Calibri"/>
              </a:rPr>
              <a:t> </a:t>
            </a:r>
            <a:r>
              <a:rPr dirty="0" sz="1100" spc="10" i="1">
                <a:latin typeface="Calibri"/>
                <a:cs typeface="Calibri"/>
              </a:rPr>
              <a:t>neural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processing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30" i="1">
                <a:latin typeface="Calibri"/>
                <a:cs typeface="Calibri"/>
              </a:rPr>
              <a:t>units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295"/>
              </a:spcBef>
            </a:pPr>
            <a:r>
              <a:rPr dirty="0" sz="1100" spc="-10">
                <a:latin typeface="Calibri"/>
                <a:cs typeface="Calibri"/>
              </a:rPr>
              <a:t>We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first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45">
                <a:latin typeface="Calibri"/>
                <a:cs typeface="Calibri"/>
              </a:rPr>
              <a:t>see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what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biological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looks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like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122616"/>
            <a:ext cx="63233" cy="6323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504721"/>
            <a:ext cx="63233" cy="6323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86826"/>
            <a:ext cx="63233" cy="63233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6" name="object 4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3/1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21753" y="34263"/>
            <a:ext cx="800100" cy="10769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Lucida Sans Unicode"/>
              <a:cs typeface="Lucida Sans Unicode"/>
            </a:endParaRPr>
          </a:p>
          <a:p>
            <a:pPr algn="ctr" marL="6350">
              <a:lnSpc>
                <a:spcPct val="100000"/>
              </a:lnSpc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91730" y="1192890"/>
            <a:ext cx="7131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215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8901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039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394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9862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21753" y="34263"/>
            <a:ext cx="800100" cy="10769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Lucida Sans Unicode"/>
              <a:cs typeface="Lucida Sans Unicode"/>
            </a:endParaRPr>
          </a:p>
          <a:p>
            <a:pPr algn="ctr" marL="6350">
              <a:lnSpc>
                <a:spcPct val="100000"/>
              </a:lnSpc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91730" y="1192890"/>
            <a:ext cx="7131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215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8901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039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394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9862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0393" y="1645077"/>
            <a:ext cx="1304925" cy="1304925"/>
            <a:chOff x="550393" y="1645077"/>
            <a:chExt cx="1304925" cy="1304925"/>
          </a:xfrm>
        </p:grpSpPr>
        <p:sp>
          <p:nvSpPr>
            <p:cNvPr id="18" name="object 18"/>
            <p:cNvSpPr/>
            <p:nvPr/>
          </p:nvSpPr>
          <p:spPr>
            <a:xfrm>
              <a:off x="594982" y="2905112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17545" y="2865603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94982" y="1655218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5473" y="1650157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15251" y="1585301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2341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20342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67146" y="2157267"/>
            <a:ext cx="775970" cy="775970"/>
            <a:chOff x="567146" y="2157267"/>
            <a:chExt cx="775970" cy="775970"/>
          </a:xfrm>
        </p:grpSpPr>
        <p:sp>
          <p:nvSpPr>
            <p:cNvPr id="26" name="object 26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5" name="object 3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700644" y="2879930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2341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48346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21753" y="34263"/>
            <a:ext cx="800100" cy="10769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Lucida Sans Unicode"/>
              <a:cs typeface="Lucida Sans Unicode"/>
            </a:endParaRPr>
          </a:p>
          <a:p>
            <a:pPr algn="ctr" marL="6350">
              <a:lnSpc>
                <a:spcPct val="100000"/>
              </a:lnSpc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91730" y="1192890"/>
            <a:ext cx="7131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215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8901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039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394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9862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4439" y="1645077"/>
            <a:ext cx="1370965" cy="1370965"/>
            <a:chOff x="484439" y="1645077"/>
            <a:chExt cx="1370965" cy="1370965"/>
          </a:xfrm>
        </p:grpSpPr>
        <p:sp>
          <p:nvSpPr>
            <p:cNvPr id="18" name="object 18"/>
            <p:cNvSpPr/>
            <p:nvPr/>
          </p:nvSpPr>
          <p:spPr>
            <a:xfrm>
              <a:off x="594982" y="2905112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17545" y="2865603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94982" y="1655218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5473" y="1650157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6979" y="2077100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0"/>
                  </a:moveTo>
                  <a:lnTo>
                    <a:pt x="936013" y="936013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15251" y="1585301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2341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20342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51128" y="2431578"/>
            <a:ext cx="1031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7146" y="2157267"/>
            <a:ext cx="775970" cy="775970"/>
            <a:chOff x="567146" y="2157267"/>
            <a:chExt cx="775970" cy="775970"/>
          </a:xfrm>
        </p:grpSpPr>
        <p:sp>
          <p:nvSpPr>
            <p:cNvPr id="28" name="object 28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700644" y="2879930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2341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48346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21753" y="584274"/>
            <a:ext cx="800100" cy="527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tabLst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740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91730" y="1192890"/>
            <a:ext cx="7131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215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901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039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394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9862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84439" y="1645077"/>
            <a:ext cx="1370965" cy="1370965"/>
            <a:chOff x="484439" y="1645077"/>
            <a:chExt cx="1370965" cy="1370965"/>
          </a:xfrm>
        </p:grpSpPr>
        <p:sp>
          <p:nvSpPr>
            <p:cNvPr id="19" name="object 19"/>
            <p:cNvSpPr/>
            <p:nvPr/>
          </p:nvSpPr>
          <p:spPr>
            <a:xfrm>
              <a:off x="594982" y="2905112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17545" y="2865603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94982" y="1655218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5473" y="1650157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6979" y="2077100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0"/>
                  </a:moveTo>
                  <a:lnTo>
                    <a:pt x="936013" y="936013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15251" y="1585301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2341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0342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1128" y="2431578"/>
            <a:ext cx="1031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67146" y="2157267"/>
            <a:ext cx="775970" cy="775970"/>
            <a:chOff x="567146" y="2157267"/>
            <a:chExt cx="775970" cy="775970"/>
          </a:xfrm>
        </p:grpSpPr>
        <p:sp>
          <p:nvSpPr>
            <p:cNvPr id="29" name="object 29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760357" y="108545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14">
                <a:latin typeface="Calibri"/>
                <a:cs typeface="Calibri"/>
              </a:rPr>
              <a:t>MP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splits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(4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0" name="object 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700644" y="2879930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2341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48346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34453" y="919059"/>
            <a:ext cx="774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905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740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556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91730" y="1192890"/>
            <a:ext cx="7131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1215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901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039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394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89862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4439" y="1645077"/>
            <a:ext cx="1370965" cy="1370965"/>
            <a:chOff x="484439" y="1645077"/>
            <a:chExt cx="1370965" cy="1370965"/>
          </a:xfrm>
        </p:grpSpPr>
        <p:sp>
          <p:nvSpPr>
            <p:cNvPr id="20" name="object 20"/>
            <p:cNvSpPr/>
            <p:nvPr/>
          </p:nvSpPr>
          <p:spPr>
            <a:xfrm>
              <a:off x="594982" y="2905112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817545" y="2865603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4982" y="1655218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5473" y="1650157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6979" y="2077100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0"/>
                  </a:moveTo>
                  <a:lnTo>
                    <a:pt x="936013" y="936013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15251" y="1585301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2341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0342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1128" y="2431578"/>
            <a:ext cx="1031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7146" y="2157267"/>
            <a:ext cx="775970" cy="775970"/>
            <a:chOff x="567146" y="2157267"/>
            <a:chExt cx="775970" cy="775970"/>
          </a:xfrm>
        </p:grpSpPr>
        <p:sp>
          <p:nvSpPr>
            <p:cNvPr id="30" name="object 30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60357" y="108545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14">
                <a:latin typeface="Calibri"/>
                <a:cs typeface="Calibri"/>
              </a:rPr>
              <a:t>MP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splits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(4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576135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760357" y="490650"/>
            <a:ext cx="1930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Points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lying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above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">
                <a:latin typeface="Calibri"/>
                <a:cs typeface="Calibri"/>
              </a:rPr>
              <a:t> line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99330" y="386739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45570" y="464132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23637" y="490650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-120" i="1">
                <a:latin typeface="Calibri"/>
                <a:cs typeface="Calibri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−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60357" y="662722"/>
            <a:ext cx="2047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lying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below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7" name="object 4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1700644" y="2879930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341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48346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34453" y="919059"/>
            <a:ext cx="774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905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740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556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91730" y="1192890"/>
            <a:ext cx="7131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1215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901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039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394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89862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4439" y="1645077"/>
            <a:ext cx="1370965" cy="1370965"/>
            <a:chOff x="484439" y="1645077"/>
            <a:chExt cx="1370965" cy="1370965"/>
          </a:xfrm>
        </p:grpSpPr>
        <p:sp>
          <p:nvSpPr>
            <p:cNvPr id="20" name="object 20"/>
            <p:cNvSpPr/>
            <p:nvPr/>
          </p:nvSpPr>
          <p:spPr>
            <a:xfrm>
              <a:off x="594982" y="2905112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817545" y="2865603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4982" y="1655218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5473" y="1650157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6979" y="2077100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0"/>
                  </a:moveTo>
                  <a:lnTo>
                    <a:pt x="936013" y="936013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15251" y="1585301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2341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0342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1128" y="2431578"/>
            <a:ext cx="1031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7146" y="2157267"/>
            <a:ext cx="775970" cy="775970"/>
            <a:chOff x="567146" y="2157267"/>
            <a:chExt cx="775970" cy="775970"/>
          </a:xfrm>
        </p:grpSpPr>
        <p:sp>
          <p:nvSpPr>
            <p:cNvPr id="30" name="object 30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60357" y="108545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14">
                <a:latin typeface="Calibri"/>
                <a:cs typeface="Calibri"/>
              </a:rPr>
              <a:t>MP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splits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(4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576135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760357" y="490650"/>
            <a:ext cx="1930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Points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lying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above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">
                <a:latin typeface="Calibri"/>
                <a:cs typeface="Calibri"/>
              </a:rPr>
              <a:t> line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99330" y="386739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45570" y="464132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23637" y="490650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-120" i="1">
                <a:latin typeface="Calibri"/>
                <a:cs typeface="Calibri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−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60357" y="662722"/>
            <a:ext cx="2047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lying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below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958240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60357" y="872755"/>
            <a:ext cx="2771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In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words,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produce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60357" y="1044827"/>
            <a:ext cx="19373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 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73269" y="94091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19510" y="1018310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97564" y="1044827"/>
            <a:ext cx="560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i</a:t>
            </a:r>
            <a:r>
              <a:rPr dirty="0" baseline="-10416" sz="1200" spc="52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3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θ</a:t>
            </a:r>
            <a:r>
              <a:rPr dirty="0" sz="1100" spc="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60357" y="1216899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produce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89233" y="1285073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35473" y="1362467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18112" y="1447087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38927" y="1388984"/>
            <a:ext cx="2940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1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60357" y="1388984"/>
            <a:ext cx="215328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5" i="1">
                <a:latin typeface="Calibri"/>
                <a:cs typeface="Calibri"/>
              </a:rPr>
              <a:t>θ</a:t>
            </a:r>
            <a:r>
              <a:rPr dirty="0" sz="1100" spc="5">
                <a:latin typeface="Calibri"/>
                <a:cs typeface="Calibri"/>
              </a:rPr>
              <a:t>)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9" name="object 5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1700644" y="2879930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2341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48346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34453" y="919059"/>
            <a:ext cx="774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905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740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556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91730" y="1192890"/>
            <a:ext cx="7131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0">
                <a:latin typeface="Calibri"/>
                <a:cs typeface="Calibri"/>
              </a:rPr>
              <a:t>OR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1215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901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039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394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89862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4439" y="1645077"/>
            <a:ext cx="1370965" cy="1370965"/>
            <a:chOff x="484439" y="1645077"/>
            <a:chExt cx="1370965" cy="1370965"/>
          </a:xfrm>
        </p:grpSpPr>
        <p:sp>
          <p:nvSpPr>
            <p:cNvPr id="20" name="object 20"/>
            <p:cNvSpPr/>
            <p:nvPr/>
          </p:nvSpPr>
          <p:spPr>
            <a:xfrm>
              <a:off x="594982" y="2905112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817545" y="2865603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4982" y="1655218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5473" y="1650157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6979" y="2077100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0"/>
                  </a:moveTo>
                  <a:lnTo>
                    <a:pt x="936013" y="936013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15251" y="1585301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2341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0342" y="1960497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1128" y="2431578"/>
            <a:ext cx="1031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7146" y="2157267"/>
            <a:ext cx="775970" cy="775970"/>
            <a:chOff x="567146" y="2157267"/>
            <a:chExt cx="775970" cy="775970"/>
          </a:xfrm>
        </p:grpSpPr>
        <p:sp>
          <p:nvSpPr>
            <p:cNvPr id="30" name="object 30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676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9676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9685" y="287980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9685" y="215979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94017"/>
            <a:ext cx="63233" cy="6323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60357" y="108545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114">
                <a:latin typeface="Calibri"/>
                <a:cs typeface="Calibri"/>
              </a:rPr>
              <a:t>MP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splits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8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(4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binary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inputs)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two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halves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576135"/>
            <a:ext cx="63233" cy="6323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760357" y="490650"/>
            <a:ext cx="1930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Calibri"/>
                <a:cs typeface="Calibri"/>
              </a:rPr>
              <a:t>Points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lying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above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5">
                <a:latin typeface="Calibri"/>
                <a:cs typeface="Calibri"/>
              </a:rPr>
              <a:t> line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99330" y="386739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45570" y="464132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23637" y="490650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0" i="1">
                <a:latin typeface="Calibri"/>
                <a:cs typeface="Calibri"/>
              </a:rPr>
              <a:t>i</a:t>
            </a:r>
            <a:r>
              <a:rPr dirty="0" baseline="-10416" sz="1200" spc="-120" i="1">
                <a:latin typeface="Calibri"/>
                <a:cs typeface="Calibri"/>
              </a:rPr>
              <a:t> </a:t>
            </a:r>
            <a:r>
              <a:rPr dirty="0" sz="1100" spc="20">
                <a:latin typeface="Lucida Sans Unicode"/>
                <a:cs typeface="Lucida Sans Unicode"/>
              </a:rPr>
              <a:t>−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60357" y="662722"/>
            <a:ext cx="2047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points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lying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below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958240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60357" y="872755"/>
            <a:ext cx="27717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Calibri"/>
                <a:cs typeface="Calibri"/>
              </a:rPr>
              <a:t>In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words,</a:t>
            </a:r>
            <a:r>
              <a:rPr dirty="0" sz="1100" spc="2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produce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60357" y="1044827"/>
            <a:ext cx="19373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 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73269" y="940916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19510" y="1018310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97564" y="1044827"/>
            <a:ext cx="560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5" i="1">
                <a:latin typeface="Calibri"/>
                <a:cs typeface="Calibri"/>
              </a:rPr>
              <a:t>x</a:t>
            </a:r>
            <a:r>
              <a:rPr dirty="0" baseline="-10416" sz="1200" spc="187" i="1">
                <a:latin typeface="Calibri"/>
                <a:cs typeface="Calibri"/>
              </a:rPr>
              <a:t>i</a:t>
            </a:r>
            <a:r>
              <a:rPr dirty="0" baseline="-10416" sz="1200" spc="525" i="1">
                <a:latin typeface="Calibri"/>
                <a:cs typeface="Calibri"/>
              </a:rPr>
              <a:t> </a:t>
            </a:r>
            <a:r>
              <a:rPr dirty="0" sz="1100" spc="295" i="1">
                <a:latin typeface="Calibri"/>
                <a:cs typeface="Calibri"/>
              </a:rPr>
              <a:t>&lt;</a:t>
            </a:r>
            <a:r>
              <a:rPr dirty="0" sz="1100" spc="235" i="1">
                <a:latin typeface="Calibri"/>
                <a:cs typeface="Calibri"/>
              </a:rPr>
              <a:t> </a:t>
            </a:r>
            <a:r>
              <a:rPr dirty="0" sz="1100" spc="5" i="1">
                <a:latin typeface="Calibri"/>
                <a:cs typeface="Calibri"/>
              </a:rPr>
              <a:t>θ</a:t>
            </a:r>
            <a:r>
              <a:rPr dirty="0" sz="1100" spc="5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60357" y="1216899"/>
            <a:ext cx="2772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and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produce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89233" y="1285073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95">
                <a:latin typeface="Lucida Sans Unicode"/>
                <a:cs typeface="Lucida Sans Unicode"/>
              </a:rPr>
              <a:t>Σ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35473" y="1362467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100" i="1">
                <a:latin typeface="Calibri"/>
                <a:cs typeface="Calibri"/>
              </a:rPr>
              <a:t>n </a:t>
            </a:r>
            <a:r>
              <a:rPr dirty="0" sz="800" spc="105" i="1">
                <a:latin typeface="Calibri"/>
                <a:cs typeface="Calibri"/>
              </a:rPr>
              <a:t> </a:t>
            </a:r>
            <a:r>
              <a:rPr dirty="0" sz="800" spc="100" i="1">
                <a:latin typeface="Calibri"/>
                <a:cs typeface="Calibri"/>
              </a:rPr>
              <a:t>i</a:t>
            </a:r>
            <a:r>
              <a:rPr dirty="0" sz="800" spc="135">
                <a:latin typeface="Calibri"/>
                <a:cs typeface="Calibri"/>
              </a:rPr>
              <a:t>=1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18112" y="1447087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0" i="1">
                <a:latin typeface="Calibri"/>
                <a:cs typeface="Calibri"/>
              </a:rPr>
              <a:t>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38927" y="1388984"/>
            <a:ext cx="2940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sz="1100" spc="310" i="1">
                <a:latin typeface="Calibri"/>
                <a:cs typeface="Calibri"/>
              </a:rPr>
              <a:t> </a:t>
            </a:r>
            <a:r>
              <a:rPr dirty="0" sz="1100" spc="-30">
                <a:latin typeface="Lucida Sans Unicode"/>
                <a:cs typeface="Lucida Sans Unicode"/>
              </a:rPr>
              <a:t>≥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60357" y="1388984"/>
            <a:ext cx="215328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Calibri"/>
                <a:cs typeface="Calibri"/>
              </a:rPr>
              <a:t>output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85">
                <a:latin typeface="Calibri"/>
                <a:cs typeface="Calibri"/>
              </a:rPr>
              <a:t>(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5" i="1">
                <a:latin typeface="Calibri"/>
                <a:cs typeface="Calibri"/>
              </a:rPr>
              <a:t>θ</a:t>
            </a:r>
            <a:r>
              <a:rPr dirty="0" sz="1100" spc="5">
                <a:latin typeface="Calibri"/>
                <a:cs typeface="Calibri"/>
              </a:rPr>
              <a:t>)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this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0558" y="1856574"/>
            <a:ext cx="63233" cy="63233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760357" y="1771089"/>
            <a:ext cx="277241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70">
                <a:latin typeface="Calibri"/>
                <a:cs typeface="Calibri"/>
              </a:rPr>
              <a:t>Let </a:t>
            </a:r>
            <a:r>
              <a:rPr dirty="0" sz="1100" spc="10">
                <a:latin typeface="Calibri"/>
                <a:cs typeface="Calibri"/>
              </a:rPr>
              <a:t>us convince </a:t>
            </a:r>
            <a:r>
              <a:rPr dirty="0" sz="1100">
                <a:latin typeface="Calibri"/>
                <a:cs typeface="Calibri"/>
              </a:rPr>
              <a:t>ourselves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 </a:t>
            </a:r>
            <a:r>
              <a:rPr dirty="0" sz="1100" spc="30">
                <a:latin typeface="Calibri"/>
                <a:cs typeface="Calibri"/>
              </a:rPr>
              <a:t>this with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few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 </a:t>
            </a:r>
            <a:r>
              <a:rPr dirty="0" sz="1100" spc="10">
                <a:latin typeface="Calibri"/>
                <a:cs typeface="Calibri"/>
              </a:rPr>
              <a:t>examples </a:t>
            </a:r>
            <a:r>
              <a:rPr dirty="0" sz="1100" spc="45">
                <a:latin typeface="Calibri"/>
                <a:cs typeface="Calibri"/>
              </a:rPr>
              <a:t>(if </a:t>
            </a:r>
            <a:r>
              <a:rPr dirty="0" sz="1100" spc="50">
                <a:latin typeface="Calibri"/>
                <a:cs typeface="Calibri"/>
              </a:rPr>
              <a:t>it </a:t>
            </a:r>
            <a:r>
              <a:rPr dirty="0" sz="1100" spc="20">
                <a:latin typeface="Calibri"/>
                <a:cs typeface="Calibri"/>
              </a:rPr>
              <a:t>is </a:t>
            </a:r>
            <a:r>
              <a:rPr dirty="0" sz="1100" spc="15">
                <a:latin typeface="Calibri"/>
                <a:cs typeface="Calibri"/>
              </a:rPr>
              <a:t>not </a:t>
            </a:r>
            <a:r>
              <a:rPr dirty="0" sz="1100" spc="20">
                <a:latin typeface="Calibri"/>
                <a:cs typeface="Calibri"/>
              </a:rPr>
              <a:t>already </a:t>
            </a:r>
            <a:r>
              <a:rPr dirty="0" sz="1100" spc="10">
                <a:latin typeface="Calibri"/>
                <a:cs typeface="Calibri"/>
              </a:rPr>
              <a:t>clear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from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math)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1" name="object 6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1700644" y="2879930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92341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48346" y="2931136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16/1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47153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7157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1740" y="34263"/>
            <a:ext cx="606425" cy="741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1192890"/>
            <a:ext cx="8077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618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304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878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33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8265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47153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7157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1740" y="34263"/>
            <a:ext cx="606425" cy="741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1192890"/>
            <a:ext cx="8077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618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304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878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33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8265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0393" y="1630333"/>
            <a:ext cx="1304925" cy="1304925"/>
            <a:chOff x="550393" y="1630333"/>
            <a:chExt cx="1304925" cy="1304925"/>
          </a:xfrm>
        </p:grpSpPr>
        <p:sp>
          <p:nvSpPr>
            <p:cNvPr id="20" name="object 20"/>
            <p:cNvSpPr/>
            <p:nvPr/>
          </p:nvSpPr>
          <p:spPr>
            <a:xfrm>
              <a:off x="594982" y="2890367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817545" y="2850858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4982" y="1640474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5473" y="163541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15251" y="1570556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2341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0342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7146" y="2142522"/>
            <a:ext cx="775970" cy="775970"/>
            <a:chOff x="567146" y="2142522"/>
            <a:chExt cx="775970" cy="775970"/>
          </a:xfrm>
        </p:grpSpPr>
        <p:sp>
          <p:nvSpPr>
            <p:cNvPr id="28" name="object 28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7" name="object 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700644" y="2865198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2341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48346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47153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7157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1740" y="34263"/>
            <a:ext cx="606425" cy="741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7304" y="1192890"/>
            <a:ext cx="8077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618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304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878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33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8265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0393" y="1447809"/>
            <a:ext cx="1487170" cy="1487170"/>
            <a:chOff x="550393" y="1447809"/>
            <a:chExt cx="1487170" cy="1487170"/>
          </a:xfrm>
        </p:grpSpPr>
        <p:sp>
          <p:nvSpPr>
            <p:cNvPr id="20" name="object 20"/>
            <p:cNvSpPr/>
            <p:nvPr/>
          </p:nvSpPr>
          <p:spPr>
            <a:xfrm>
              <a:off x="594982" y="2890367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817545" y="2850858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4982" y="1640474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5473" y="163541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4982" y="1450349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15251" y="1570556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2341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0342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1128" y="2416834"/>
            <a:ext cx="1031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7146" y="2142522"/>
            <a:ext cx="775970" cy="775970"/>
            <a:chOff x="567146" y="2142522"/>
            <a:chExt cx="775970" cy="775970"/>
          </a:xfrm>
        </p:grpSpPr>
        <p:sp>
          <p:nvSpPr>
            <p:cNvPr id="30" name="object 30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9" name="object 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700644" y="2865198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2341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48346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784" y="155892"/>
            <a:ext cx="1576425" cy="15800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14768" y="1791594"/>
            <a:ext cx="11645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Biological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Neurons</a:t>
            </a:r>
            <a:r>
              <a:rPr dirty="0" baseline="27777" sz="1050" spc="-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04" y="2521788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01904" y="2528069"/>
            <a:ext cx="4525645" cy="301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8285">
              <a:lnSpc>
                <a:spcPct val="100000"/>
              </a:lnSpc>
              <a:spcBef>
                <a:spcPts val="95"/>
              </a:spcBef>
            </a:pPr>
            <a:r>
              <a:rPr dirty="0" baseline="37037" sz="900" spc="30">
                <a:latin typeface="Lucida Sans Unicode"/>
                <a:cs typeface="Lucida Sans Unicode"/>
              </a:rPr>
              <a:t>∗</a:t>
            </a:r>
            <a:r>
              <a:rPr dirty="0" sz="900" spc="20">
                <a:latin typeface="Calibri"/>
                <a:cs typeface="Calibri"/>
              </a:rPr>
              <a:t>Image</a:t>
            </a:r>
            <a:r>
              <a:rPr dirty="0" sz="900" spc="7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adapted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endParaRPr sz="9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z="900" spc="20">
                <a:latin typeface="SimSun"/>
                <a:cs typeface="SimSun"/>
                <a:hlinkClick r:id="rId4"/>
              </a:rPr>
              <a:t>https://cdn.vectorstock.com/i/composite/12,25/neuron-cell-vector-81225.jpg</a:t>
            </a:r>
            <a:endParaRPr sz="900">
              <a:latin typeface="SimSun"/>
              <a:cs typeface="SimSu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4" name="object 4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47153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7157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21740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7556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1192890"/>
            <a:ext cx="8077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618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304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878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233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265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0393" y="1447809"/>
            <a:ext cx="1487170" cy="1487170"/>
            <a:chOff x="550393" y="1447809"/>
            <a:chExt cx="1487170" cy="1487170"/>
          </a:xfrm>
        </p:grpSpPr>
        <p:sp>
          <p:nvSpPr>
            <p:cNvPr id="22" name="object 22"/>
            <p:cNvSpPr/>
            <p:nvPr/>
          </p:nvSpPr>
          <p:spPr>
            <a:xfrm>
              <a:off x="594982" y="2890367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17545" y="2850858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4982" y="1640474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5473" y="163541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94982" y="1450349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15251" y="1570556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2341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0342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1128" y="2416834"/>
            <a:ext cx="1031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7146" y="2142522"/>
            <a:ext cx="775970" cy="775970"/>
            <a:chOff x="567146" y="2142522"/>
            <a:chExt cx="775970" cy="775970"/>
          </a:xfrm>
        </p:grpSpPr>
        <p:sp>
          <p:nvSpPr>
            <p:cNvPr id="32" name="object 32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3784348" y="268851"/>
            <a:ext cx="401320" cy="695960"/>
            <a:chOff x="3784348" y="268851"/>
            <a:chExt cx="401320" cy="695960"/>
          </a:xfrm>
        </p:grpSpPr>
        <p:sp>
          <p:nvSpPr>
            <p:cNvPr id="41" name="object 41"/>
            <p:cNvSpPr/>
            <p:nvPr/>
          </p:nvSpPr>
          <p:spPr>
            <a:xfrm>
              <a:off x="3804889" y="420872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804889" y="42087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4348" y="774517"/>
              <a:ext cx="161873" cy="18996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3560" y="774517"/>
              <a:ext cx="161873" cy="18996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984891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954525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322840" y="919059"/>
            <a:ext cx="137033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35">
                <a:latin typeface="Calibri"/>
                <a:cs typeface="Calibri"/>
              </a:rPr>
              <a:t>Tautology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(always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95">
                <a:latin typeface="Calibri"/>
                <a:cs typeface="Calibri"/>
              </a:rPr>
              <a:t>ON)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81742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1700644" y="2865198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2341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48346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4" name="object 4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47153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7157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21740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7556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1192890"/>
            <a:ext cx="8077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618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304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878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233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265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0393" y="1447809"/>
            <a:ext cx="1487170" cy="1487170"/>
            <a:chOff x="550393" y="1447809"/>
            <a:chExt cx="1487170" cy="1487170"/>
          </a:xfrm>
        </p:grpSpPr>
        <p:sp>
          <p:nvSpPr>
            <p:cNvPr id="22" name="object 22"/>
            <p:cNvSpPr/>
            <p:nvPr/>
          </p:nvSpPr>
          <p:spPr>
            <a:xfrm>
              <a:off x="594982" y="2890367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17545" y="2850858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4982" y="1640474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5473" y="163541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94982" y="1450349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15251" y="1570556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2341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0342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1128" y="2416834"/>
            <a:ext cx="1031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7146" y="2142522"/>
            <a:ext cx="775970" cy="775970"/>
            <a:chOff x="567146" y="2142522"/>
            <a:chExt cx="775970" cy="775970"/>
          </a:xfrm>
        </p:grpSpPr>
        <p:sp>
          <p:nvSpPr>
            <p:cNvPr id="32" name="object 32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3804889" y="420873"/>
            <a:ext cx="360045" cy="360045"/>
            <a:chOff x="3804889" y="420873"/>
            <a:chExt cx="360045" cy="360045"/>
          </a:xfrm>
        </p:grpSpPr>
        <p:sp>
          <p:nvSpPr>
            <p:cNvPr id="41" name="object 41"/>
            <p:cNvSpPr/>
            <p:nvPr/>
          </p:nvSpPr>
          <p:spPr>
            <a:xfrm>
              <a:off x="3804889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804889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3681742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37558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784348" y="268851"/>
            <a:ext cx="401320" cy="695960"/>
            <a:chOff x="3784348" y="268851"/>
            <a:chExt cx="401320" cy="695960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4348" y="774517"/>
              <a:ext cx="161873" cy="1899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3560" y="774517"/>
              <a:ext cx="161873" cy="18996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984891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954525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322840" y="919059"/>
            <a:ext cx="137033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35">
                <a:latin typeface="Calibri"/>
                <a:cs typeface="Calibri"/>
              </a:rPr>
              <a:t>Tautology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(always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95">
                <a:latin typeface="Calibri"/>
                <a:cs typeface="Calibri"/>
              </a:rPr>
              <a:t>ON)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2" name="object 5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700644" y="2865198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2341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48346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4" name="object 4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47153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7157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21740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7556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1192890"/>
            <a:ext cx="8077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618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304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878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233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265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0393" y="1447809"/>
            <a:ext cx="1487170" cy="1487170"/>
            <a:chOff x="550393" y="1447809"/>
            <a:chExt cx="1487170" cy="1487170"/>
          </a:xfrm>
        </p:grpSpPr>
        <p:sp>
          <p:nvSpPr>
            <p:cNvPr id="22" name="object 22"/>
            <p:cNvSpPr/>
            <p:nvPr/>
          </p:nvSpPr>
          <p:spPr>
            <a:xfrm>
              <a:off x="594982" y="2890367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17545" y="2850858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4982" y="1640474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5473" y="163541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94982" y="1450349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15251" y="1570556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2341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0342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7146" y="2142522"/>
            <a:ext cx="775970" cy="775970"/>
            <a:chOff x="567146" y="2142522"/>
            <a:chExt cx="775970" cy="775970"/>
          </a:xfrm>
        </p:grpSpPr>
        <p:sp>
          <p:nvSpPr>
            <p:cNvPr id="31" name="object 31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3804889" y="420873"/>
            <a:ext cx="360045" cy="360045"/>
            <a:chOff x="3804889" y="420873"/>
            <a:chExt cx="360045" cy="360045"/>
          </a:xfrm>
        </p:grpSpPr>
        <p:sp>
          <p:nvSpPr>
            <p:cNvPr id="40" name="object 40"/>
            <p:cNvSpPr/>
            <p:nvPr/>
          </p:nvSpPr>
          <p:spPr>
            <a:xfrm>
              <a:off x="3804889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804889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3681742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37558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784348" y="268851"/>
            <a:ext cx="401320" cy="695960"/>
            <a:chOff x="3784348" y="268851"/>
            <a:chExt cx="401320" cy="695960"/>
          </a:xfrm>
        </p:grpSpPr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4348" y="774517"/>
              <a:ext cx="161873" cy="1899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3560" y="774517"/>
              <a:ext cx="161873" cy="18996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84891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954525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3322840" y="919059"/>
            <a:ext cx="137033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35">
                <a:latin typeface="Calibri"/>
                <a:cs typeface="Calibri"/>
              </a:rPr>
              <a:t>Tautology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(always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95">
                <a:latin typeface="Calibri"/>
                <a:cs typeface="Calibri"/>
              </a:rPr>
              <a:t>ON)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649663" y="1493249"/>
            <a:ext cx="1304925" cy="1304925"/>
            <a:chOff x="3649663" y="1493249"/>
            <a:chExt cx="1304925" cy="1304925"/>
          </a:xfrm>
        </p:grpSpPr>
        <p:sp>
          <p:nvSpPr>
            <p:cNvPr id="51" name="object 51"/>
            <p:cNvSpPr/>
            <p:nvPr/>
          </p:nvSpPr>
          <p:spPr>
            <a:xfrm>
              <a:off x="3694252" y="275328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16815" y="271377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694252" y="1503390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654743" y="1498329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3514509" y="143347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91610" y="180866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19613" y="180866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666416" y="2005438"/>
            <a:ext cx="775970" cy="775970"/>
            <a:chOff x="3666416" y="2005438"/>
            <a:chExt cx="775970" cy="775970"/>
          </a:xfrm>
        </p:grpSpPr>
        <p:sp>
          <p:nvSpPr>
            <p:cNvPr id="59" name="object 59"/>
            <p:cNvSpPr/>
            <p:nvPr/>
          </p:nvSpPr>
          <p:spPr>
            <a:xfrm>
              <a:off x="3668946" y="27279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668946" y="27279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68946" y="200796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668946" y="200796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388955" y="27279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388955" y="27279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388955" y="200796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388955" y="200796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8" name="object 6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1076528" y="2451470"/>
            <a:ext cx="981075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99901" y="2728101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91610" y="2779308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47603" y="2779308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700644" y="2865198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92341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148346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44887" y="420873"/>
            <a:ext cx="360045" cy="360045"/>
            <a:chOff x="1044887" y="420873"/>
            <a:chExt cx="360045" cy="360045"/>
          </a:xfrm>
        </p:grpSpPr>
        <p:sp>
          <p:nvSpPr>
            <p:cNvPr id="4" name="object 4"/>
            <p:cNvSpPr/>
            <p:nvPr/>
          </p:nvSpPr>
          <p:spPr>
            <a:xfrm>
              <a:off x="1044887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4887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47153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7157" y="919059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21740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15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15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7556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24346" y="268851"/>
            <a:ext cx="401320" cy="695960"/>
            <a:chOff x="1024346" y="268851"/>
            <a:chExt cx="401320" cy="6959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46" y="774517"/>
              <a:ext cx="161873" cy="1899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558" y="774517"/>
              <a:ext cx="161873" cy="1899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24889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4523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7304" y="1192890"/>
            <a:ext cx="8077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>
                <a:latin typeface="Calibri"/>
                <a:cs typeface="Calibri"/>
              </a:rPr>
              <a:t>AND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618" y="1401663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dirty="0" sz="700" spc="40">
                <a:latin typeface="Calibri"/>
                <a:cs typeface="Calibri"/>
              </a:rPr>
              <a:t>1</a:t>
            </a:r>
            <a:r>
              <a:rPr dirty="0" sz="700" spc="40">
                <a:latin typeface="Calibri"/>
                <a:cs typeface="Calibri"/>
              </a:rPr>
              <a:t>	</a:t>
            </a: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304" y="1344719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00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sz="1000" spc="455" i="1">
                <a:latin typeface="Calibri"/>
                <a:cs typeface="Calibri"/>
              </a:rPr>
              <a:t> </a:t>
            </a:r>
            <a:r>
              <a:rPr dirty="0" sz="1000" spc="275">
                <a:latin typeface="Calibri"/>
                <a:cs typeface="Calibri"/>
              </a:rPr>
              <a:t>=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8786" y="1249824"/>
            <a:ext cx="159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455">
                <a:latin typeface="Lucida Sans Unicode"/>
                <a:cs typeface="Lucida Sans Unicode"/>
              </a:rPr>
              <a:t>Σ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2339" y="1319062"/>
            <a:ext cx="189865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dirty="0" sz="700" spc="40"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9"/>
              </a:lnSpc>
            </a:pPr>
            <a:r>
              <a:rPr dirty="0" sz="700" spc="65" i="1">
                <a:latin typeface="Trebuchet MS"/>
                <a:cs typeface="Trebuchet MS"/>
              </a:rPr>
              <a:t>i</a:t>
            </a:r>
            <a:r>
              <a:rPr dirty="0" sz="700" spc="150">
                <a:latin typeface="Calibri"/>
                <a:cs typeface="Calibri"/>
              </a:rPr>
              <a:t>=1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265" y="1344719"/>
            <a:ext cx="4229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35" i="1">
                <a:latin typeface="Calibri"/>
                <a:cs typeface="Calibri"/>
              </a:rPr>
              <a:t>x</a:t>
            </a:r>
            <a:r>
              <a:rPr dirty="0" baseline="-11904" sz="1050" spc="97" i="1">
                <a:latin typeface="Trebuchet MS"/>
                <a:cs typeface="Trebuchet MS"/>
              </a:rPr>
              <a:t>i</a:t>
            </a:r>
            <a:r>
              <a:rPr dirty="0" baseline="-11904" sz="1050" spc="97" i="1">
                <a:latin typeface="Trebuchet MS"/>
                <a:cs typeface="Trebuchet MS"/>
              </a:rPr>
              <a:t> </a:t>
            </a:r>
            <a:r>
              <a:rPr dirty="0" baseline="-11904" sz="1050" spc="-150" i="1">
                <a:latin typeface="Trebuchet MS"/>
                <a:cs typeface="Trebuchet MS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≥</a:t>
            </a:r>
            <a:r>
              <a:rPr dirty="0" sz="1000" spc="-4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0393" y="1447809"/>
            <a:ext cx="1487170" cy="1487170"/>
            <a:chOff x="550393" y="1447809"/>
            <a:chExt cx="1487170" cy="1487170"/>
          </a:xfrm>
        </p:grpSpPr>
        <p:sp>
          <p:nvSpPr>
            <p:cNvPr id="22" name="object 22"/>
            <p:cNvSpPr/>
            <p:nvPr/>
          </p:nvSpPr>
          <p:spPr>
            <a:xfrm>
              <a:off x="594982" y="2890367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17545" y="2850858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4982" y="1640474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5473" y="163541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94982" y="1450349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0"/>
                  </a:moveTo>
                  <a:lnTo>
                    <a:pt x="1440017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15251" y="1570556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2341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0342" y="1945765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7146" y="2142522"/>
            <a:ext cx="775970" cy="775970"/>
            <a:chOff x="567146" y="2142522"/>
            <a:chExt cx="775970" cy="775970"/>
          </a:xfrm>
        </p:grpSpPr>
        <p:sp>
          <p:nvSpPr>
            <p:cNvPr id="31" name="object 31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9676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9676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9685" y="28650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89685" y="21450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3804889" y="420873"/>
            <a:ext cx="360045" cy="360045"/>
            <a:chOff x="3804889" y="420873"/>
            <a:chExt cx="360045" cy="360045"/>
          </a:xfrm>
        </p:grpSpPr>
        <p:sp>
          <p:nvSpPr>
            <p:cNvPr id="40" name="object 40"/>
            <p:cNvSpPr/>
            <p:nvPr/>
          </p:nvSpPr>
          <p:spPr>
            <a:xfrm>
              <a:off x="3804889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5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804889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5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3681742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37558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784348" y="268851"/>
            <a:ext cx="401320" cy="695960"/>
            <a:chOff x="3784348" y="268851"/>
            <a:chExt cx="401320" cy="695960"/>
          </a:xfrm>
        </p:grpSpPr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4348" y="774517"/>
              <a:ext cx="161873" cy="1899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3560" y="774517"/>
              <a:ext cx="161873" cy="18996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84891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954525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3322840" y="919059"/>
            <a:ext cx="137033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90"/>
              </a:spcBef>
              <a:tabLst>
                <a:tab pos="5397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000" spc="35">
                <a:latin typeface="Calibri"/>
                <a:cs typeface="Calibri"/>
              </a:rPr>
              <a:t>Tautology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25">
                <a:latin typeface="Calibri"/>
                <a:cs typeface="Calibri"/>
              </a:rPr>
              <a:t>(always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95">
                <a:latin typeface="Calibri"/>
                <a:cs typeface="Calibri"/>
              </a:rPr>
              <a:t>ON)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971703" y="1493249"/>
            <a:ext cx="1983105" cy="1532890"/>
            <a:chOff x="2971703" y="1493249"/>
            <a:chExt cx="1983105" cy="1532890"/>
          </a:xfrm>
        </p:grpSpPr>
        <p:sp>
          <p:nvSpPr>
            <p:cNvPr id="51" name="object 51"/>
            <p:cNvSpPr/>
            <p:nvPr/>
          </p:nvSpPr>
          <p:spPr>
            <a:xfrm>
              <a:off x="3694252" y="2753283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 h="0">
                  <a:moveTo>
                    <a:pt x="0" y="0"/>
                  </a:moveTo>
                  <a:lnTo>
                    <a:pt x="124989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16815" y="2713774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694252" y="1503390"/>
              <a:ext cx="0" cy="1250315"/>
            </a:xfrm>
            <a:custGeom>
              <a:avLst/>
              <a:gdLst/>
              <a:ahLst/>
              <a:cxnLst/>
              <a:rect l="l" t="t" r="r" b="b"/>
              <a:pathLst>
                <a:path w="0" h="1250314">
                  <a:moveTo>
                    <a:pt x="0" y="1249893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654743" y="1498329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974243" y="2033274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0"/>
                  </a:moveTo>
                  <a:lnTo>
                    <a:pt x="990012" y="990012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514509" y="1433472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491610" y="180866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19613" y="1808669"/>
            <a:ext cx="3333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142386" y="2279750"/>
            <a:ext cx="1031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4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-6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666416" y="2005438"/>
            <a:ext cx="775970" cy="775970"/>
            <a:chOff x="3666416" y="2005438"/>
            <a:chExt cx="775970" cy="775970"/>
          </a:xfrm>
        </p:grpSpPr>
        <p:sp>
          <p:nvSpPr>
            <p:cNvPr id="61" name="object 61"/>
            <p:cNvSpPr/>
            <p:nvPr/>
          </p:nvSpPr>
          <p:spPr>
            <a:xfrm>
              <a:off x="3668946" y="27279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668946" y="27279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68946" y="200796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668946" y="200796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388955" y="27279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388955" y="27279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388955" y="200796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388955" y="200796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0" name="object 7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1076528" y="2451470"/>
            <a:ext cx="981075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</a:t>
            </a:r>
            <a:r>
              <a:rPr dirty="0" baseline="-10416" sz="1200" spc="150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+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r>
              <a:rPr dirty="0" baseline="-10416" sz="1200" spc="232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θ</a:t>
            </a:r>
            <a:r>
              <a:rPr dirty="0" sz="1100" spc="75" i="1">
                <a:latin typeface="Calibri"/>
                <a:cs typeface="Calibri"/>
              </a:rPr>
              <a:t> </a:t>
            </a:r>
            <a:r>
              <a:rPr dirty="0" sz="1100" spc="295">
                <a:latin typeface="Calibri"/>
                <a:cs typeface="Calibri"/>
              </a:rPr>
              <a:t>=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99901" y="2728101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491610" y="2779308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247603" y="2779308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700644" y="2865198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92341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48346" y="2916404"/>
            <a:ext cx="333375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17/1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4290" y="420873"/>
            <a:ext cx="360045" cy="360045"/>
            <a:chOff x="1144290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14429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4429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46556" y="919059"/>
            <a:ext cx="749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07975" algn="l"/>
                <a:tab pos="5778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143" y="34263"/>
            <a:ext cx="6064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r>
              <a:rPr dirty="0" sz="1100" spc="90" i="1">
                <a:latin typeface="Calibri"/>
                <a:cs typeface="Calibri"/>
              </a:rPr>
              <a:t> </a:t>
            </a:r>
            <a:r>
              <a:rPr dirty="0" sz="1100" spc="-150">
                <a:latin typeface="Lucida Sans Unicode"/>
                <a:cs typeface="Lucida Sans Unicode"/>
              </a:rPr>
              <a:t>∈</a:t>
            </a:r>
            <a:r>
              <a:rPr dirty="0" sz="1100" spc="-45">
                <a:latin typeface="Lucida Sans Unicode"/>
                <a:cs typeface="Lucida Sans Unicode"/>
              </a:rPr>
              <a:t> </a:t>
            </a:r>
            <a:r>
              <a:rPr dirty="0" sz="1100" spc="180">
                <a:latin typeface="Lucida Sans Unicode"/>
                <a:cs typeface="Lucida Sans Unicode"/>
              </a:rPr>
              <a:t>{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185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6719" y="586967"/>
            <a:ext cx="235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60">
                <a:latin typeface="Calibri"/>
                <a:cs typeface="Calibri"/>
              </a:rPr>
              <a:t>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6959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23749" y="268851"/>
            <a:ext cx="401320" cy="695960"/>
            <a:chOff x="1123749" y="268851"/>
            <a:chExt cx="401320" cy="6959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749" y="774517"/>
              <a:ext cx="401085" cy="189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429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9392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264395" y="100849"/>
            <a:ext cx="2269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44290" y="420873"/>
            <a:ext cx="360045" cy="360045"/>
            <a:chOff x="1144290" y="420873"/>
            <a:chExt cx="360045" cy="360045"/>
          </a:xfrm>
        </p:grpSpPr>
        <p:sp>
          <p:nvSpPr>
            <p:cNvPr id="4" name="object 4"/>
            <p:cNvSpPr/>
            <p:nvPr/>
          </p:nvSpPr>
          <p:spPr>
            <a:xfrm>
              <a:off x="114429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429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114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20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20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46719" y="586967"/>
            <a:ext cx="235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60">
                <a:latin typeface="Calibri"/>
                <a:cs typeface="Calibri"/>
              </a:rPr>
              <a:t>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6959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23749" y="268851"/>
            <a:ext cx="401320" cy="695960"/>
            <a:chOff x="1123749" y="268851"/>
            <a:chExt cx="401320" cy="6959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749" y="774517"/>
              <a:ext cx="401085" cy="189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429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9392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21289" y="1218273"/>
            <a:ext cx="1806575" cy="1806575"/>
            <a:chOff x="421289" y="1218273"/>
            <a:chExt cx="1806575" cy="1806575"/>
          </a:xfrm>
        </p:grpSpPr>
        <p:sp>
          <p:nvSpPr>
            <p:cNvPr id="14" name="object 14"/>
            <p:cNvSpPr/>
            <p:nvPr/>
          </p:nvSpPr>
          <p:spPr>
            <a:xfrm>
              <a:off x="1147813" y="2298306"/>
              <a:ext cx="1069975" cy="0"/>
            </a:xfrm>
            <a:custGeom>
              <a:avLst/>
              <a:gdLst/>
              <a:ahLst/>
              <a:cxnLst/>
              <a:rect l="l" t="t" r="r" b="b"/>
              <a:pathLst>
                <a:path w="1069975" h="0">
                  <a:moveTo>
                    <a:pt x="0" y="0"/>
                  </a:moveTo>
                  <a:lnTo>
                    <a:pt x="106989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90374" y="2258797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47813" y="122841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106989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04" y="122335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4961" y="2298306"/>
              <a:ext cx="713105" cy="713105"/>
            </a:xfrm>
            <a:custGeom>
              <a:avLst/>
              <a:gdLst/>
              <a:ahLst/>
              <a:cxnLst/>
              <a:rect l="l" t="t" r="r" b="b"/>
              <a:pathLst>
                <a:path w="713105" h="713105">
                  <a:moveTo>
                    <a:pt x="712851" y="0"/>
                  </a:moveTo>
                  <a:lnTo>
                    <a:pt x="0" y="712851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289" y="2958834"/>
              <a:ext cx="65995" cy="6599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21156" y="899869"/>
            <a:ext cx="800100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455" marR="55880" indent="-21590">
              <a:lnSpc>
                <a:spcPct val="110600"/>
              </a:lnSpc>
              <a:spcBef>
                <a:spcPts val="100"/>
              </a:spcBef>
              <a:tabLst>
                <a:tab pos="333375" algn="l"/>
                <a:tab pos="603250" algn="l"/>
              </a:tabLst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 spc="22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">
                <a:latin typeface="Calibri"/>
                <a:cs typeface="Calibri"/>
              </a:rPr>
              <a:t>3 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9754" y="2289707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19967" y="2270460"/>
            <a:ext cx="55880" cy="55880"/>
            <a:chOff x="1119967" y="2270460"/>
            <a:chExt cx="55880" cy="55880"/>
          </a:xfrm>
        </p:grpSpPr>
        <p:sp>
          <p:nvSpPr>
            <p:cNvPr id="23" name="object 23"/>
            <p:cNvSpPr/>
            <p:nvPr/>
          </p:nvSpPr>
          <p:spPr>
            <a:xfrm>
              <a:off x="1122507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22507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79754" y="1353704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10347" y="2289707"/>
            <a:ext cx="6654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 spc="-114">
                <a:latin typeface="Calibri"/>
                <a:cs typeface="Calibri"/>
              </a:rPr>
              <a:t> </a:t>
            </a:r>
            <a:r>
              <a:rPr dirty="0" baseline="20202" sz="1650" spc="217" i="1">
                <a:latin typeface="Calibri"/>
                <a:cs typeface="Calibri"/>
              </a:rPr>
              <a:t>x</a:t>
            </a:r>
            <a:r>
              <a:rPr dirty="0" baseline="17361" sz="1200" spc="22">
                <a:latin typeface="Calibri"/>
                <a:cs typeface="Calibri"/>
              </a:rPr>
              <a:t>1</a:t>
            </a:r>
            <a:endParaRPr baseline="17361"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07756" y="1353704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5751" y="1821699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3756" y="1821699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87973" y="1550461"/>
            <a:ext cx="1207770" cy="1207770"/>
            <a:chOff x="687973" y="1550461"/>
            <a:chExt cx="1207770" cy="1207770"/>
          </a:xfrm>
        </p:grpSpPr>
        <p:sp>
          <p:nvSpPr>
            <p:cNvPr id="31" name="object 31"/>
            <p:cNvSpPr/>
            <p:nvPr/>
          </p:nvSpPr>
          <p:spPr>
            <a:xfrm>
              <a:off x="1122507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22507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42516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42516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842516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842516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90503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90503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90503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90503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10512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10512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15809" y="1578297"/>
              <a:ext cx="1152525" cy="1152525"/>
            </a:xfrm>
            <a:custGeom>
              <a:avLst/>
              <a:gdLst/>
              <a:ahLst/>
              <a:cxnLst/>
              <a:rect l="l" t="t" r="r" b="b"/>
              <a:pathLst>
                <a:path w="1152525" h="1152525">
                  <a:moveTo>
                    <a:pt x="432004" y="0"/>
                  </a:moveTo>
                  <a:lnTo>
                    <a:pt x="0" y="432004"/>
                  </a:lnTo>
                </a:path>
                <a:path w="1152525" h="1152525">
                  <a:moveTo>
                    <a:pt x="0" y="1152013"/>
                  </a:moveTo>
                  <a:lnTo>
                    <a:pt x="0" y="432004"/>
                  </a:lnTo>
                </a:path>
                <a:path w="1152525" h="1152525">
                  <a:moveTo>
                    <a:pt x="432004" y="0"/>
                  </a:moveTo>
                  <a:lnTo>
                    <a:pt x="1152013" y="0"/>
                  </a:lnTo>
                </a:path>
                <a:path w="1152525" h="1152525">
                  <a:moveTo>
                    <a:pt x="1152013" y="720008"/>
                  </a:moveTo>
                  <a:lnTo>
                    <a:pt x="1152013" y="0"/>
                  </a:lnTo>
                </a:path>
                <a:path w="1152525" h="1152525">
                  <a:moveTo>
                    <a:pt x="720008" y="432004"/>
                  </a:moveTo>
                  <a:lnTo>
                    <a:pt x="1152013" y="0"/>
                  </a:lnTo>
                </a:path>
                <a:path w="1152525" h="1152525">
                  <a:moveTo>
                    <a:pt x="720008" y="432004"/>
                  </a:moveTo>
                  <a:lnTo>
                    <a:pt x="720008" y="1152013"/>
                  </a:lnTo>
                </a:path>
                <a:path w="1152525" h="1152525">
                  <a:moveTo>
                    <a:pt x="720008" y="1152013"/>
                  </a:moveTo>
                  <a:lnTo>
                    <a:pt x="1152013" y="720008"/>
                  </a:lnTo>
                </a:path>
                <a:path w="1152525" h="1152525">
                  <a:moveTo>
                    <a:pt x="0" y="1152013"/>
                  </a:moveTo>
                  <a:lnTo>
                    <a:pt x="720008" y="1152013"/>
                  </a:lnTo>
                </a:path>
                <a:path w="1152525" h="1152525">
                  <a:moveTo>
                    <a:pt x="0" y="432004"/>
                  </a:moveTo>
                  <a:lnTo>
                    <a:pt x="720008" y="432004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10512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10512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264395" y="100849"/>
            <a:ext cx="2269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9" name="object 4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483755" y="2756333"/>
            <a:ext cx="464184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03756" y="2756333"/>
            <a:ext cx="464184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3481" y="2921141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44290" y="420873"/>
            <a:ext cx="360045" cy="360045"/>
            <a:chOff x="1144290" y="420873"/>
            <a:chExt cx="360045" cy="360045"/>
          </a:xfrm>
        </p:grpSpPr>
        <p:sp>
          <p:nvSpPr>
            <p:cNvPr id="4" name="object 4"/>
            <p:cNvSpPr/>
            <p:nvPr/>
          </p:nvSpPr>
          <p:spPr>
            <a:xfrm>
              <a:off x="114429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429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114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20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20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46719" y="586967"/>
            <a:ext cx="235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60">
                <a:latin typeface="Calibri"/>
                <a:cs typeface="Calibri"/>
              </a:rPr>
              <a:t>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6959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23749" y="268851"/>
            <a:ext cx="401320" cy="695960"/>
            <a:chOff x="1123749" y="268851"/>
            <a:chExt cx="401320" cy="6959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749" y="774517"/>
              <a:ext cx="401085" cy="189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429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9392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21289" y="1218273"/>
            <a:ext cx="1806575" cy="1806575"/>
            <a:chOff x="421289" y="1218273"/>
            <a:chExt cx="1806575" cy="1806575"/>
          </a:xfrm>
        </p:grpSpPr>
        <p:sp>
          <p:nvSpPr>
            <p:cNvPr id="14" name="object 14"/>
            <p:cNvSpPr/>
            <p:nvPr/>
          </p:nvSpPr>
          <p:spPr>
            <a:xfrm>
              <a:off x="1147813" y="2298306"/>
              <a:ext cx="1069975" cy="0"/>
            </a:xfrm>
            <a:custGeom>
              <a:avLst/>
              <a:gdLst/>
              <a:ahLst/>
              <a:cxnLst/>
              <a:rect l="l" t="t" r="r" b="b"/>
              <a:pathLst>
                <a:path w="1069975" h="0">
                  <a:moveTo>
                    <a:pt x="0" y="0"/>
                  </a:moveTo>
                  <a:lnTo>
                    <a:pt x="106989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90374" y="2258797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47813" y="122841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106989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04" y="122335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4961" y="2298306"/>
              <a:ext cx="713105" cy="713105"/>
            </a:xfrm>
            <a:custGeom>
              <a:avLst/>
              <a:gdLst/>
              <a:ahLst/>
              <a:cxnLst/>
              <a:rect l="l" t="t" r="r" b="b"/>
              <a:pathLst>
                <a:path w="713105" h="713105">
                  <a:moveTo>
                    <a:pt x="712851" y="0"/>
                  </a:moveTo>
                  <a:lnTo>
                    <a:pt x="0" y="712851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289" y="2958834"/>
              <a:ext cx="65995" cy="6599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21156" y="899869"/>
            <a:ext cx="800100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455" marR="55880" indent="-21590">
              <a:lnSpc>
                <a:spcPct val="110600"/>
              </a:lnSpc>
              <a:spcBef>
                <a:spcPts val="100"/>
              </a:spcBef>
              <a:tabLst>
                <a:tab pos="333375" algn="l"/>
                <a:tab pos="603250" algn="l"/>
              </a:tabLst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 spc="22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">
                <a:latin typeface="Calibri"/>
                <a:cs typeface="Calibri"/>
              </a:rPr>
              <a:t>3 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9754" y="2289707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19967" y="2270460"/>
            <a:ext cx="55880" cy="55880"/>
            <a:chOff x="1119967" y="2270460"/>
            <a:chExt cx="55880" cy="55880"/>
          </a:xfrm>
        </p:grpSpPr>
        <p:sp>
          <p:nvSpPr>
            <p:cNvPr id="23" name="object 23"/>
            <p:cNvSpPr/>
            <p:nvPr/>
          </p:nvSpPr>
          <p:spPr>
            <a:xfrm>
              <a:off x="1122507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22507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79754" y="1353704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10347" y="2289707"/>
            <a:ext cx="6654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 spc="-114">
                <a:latin typeface="Calibri"/>
                <a:cs typeface="Calibri"/>
              </a:rPr>
              <a:t> </a:t>
            </a:r>
            <a:r>
              <a:rPr dirty="0" baseline="20202" sz="1650" spc="217" i="1">
                <a:latin typeface="Calibri"/>
                <a:cs typeface="Calibri"/>
              </a:rPr>
              <a:t>x</a:t>
            </a:r>
            <a:r>
              <a:rPr dirty="0" baseline="17361" sz="1200" spc="22">
                <a:latin typeface="Calibri"/>
                <a:cs typeface="Calibri"/>
              </a:rPr>
              <a:t>1</a:t>
            </a:r>
            <a:endParaRPr baseline="17361"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07756" y="1353704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5751" y="1821699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3756" y="1821699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87973" y="1550461"/>
            <a:ext cx="1207770" cy="1207770"/>
            <a:chOff x="687973" y="1550461"/>
            <a:chExt cx="1207770" cy="1207770"/>
          </a:xfrm>
        </p:grpSpPr>
        <p:sp>
          <p:nvSpPr>
            <p:cNvPr id="31" name="object 31"/>
            <p:cNvSpPr/>
            <p:nvPr/>
          </p:nvSpPr>
          <p:spPr>
            <a:xfrm>
              <a:off x="1122507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22507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42516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42516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842516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842516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90503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90503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90503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90503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10512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10512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15809" y="1578297"/>
              <a:ext cx="1152525" cy="1152525"/>
            </a:xfrm>
            <a:custGeom>
              <a:avLst/>
              <a:gdLst/>
              <a:ahLst/>
              <a:cxnLst/>
              <a:rect l="l" t="t" r="r" b="b"/>
              <a:pathLst>
                <a:path w="1152525" h="1152525">
                  <a:moveTo>
                    <a:pt x="432004" y="0"/>
                  </a:moveTo>
                  <a:lnTo>
                    <a:pt x="0" y="432004"/>
                  </a:lnTo>
                </a:path>
                <a:path w="1152525" h="1152525">
                  <a:moveTo>
                    <a:pt x="0" y="1152013"/>
                  </a:moveTo>
                  <a:lnTo>
                    <a:pt x="0" y="432004"/>
                  </a:lnTo>
                </a:path>
                <a:path w="1152525" h="1152525">
                  <a:moveTo>
                    <a:pt x="432004" y="0"/>
                  </a:moveTo>
                  <a:lnTo>
                    <a:pt x="1152013" y="0"/>
                  </a:lnTo>
                </a:path>
                <a:path w="1152525" h="1152525">
                  <a:moveTo>
                    <a:pt x="1152013" y="720008"/>
                  </a:moveTo>
                  <a:lnTo>
                    <a:pt x="1152013" y="0"/>
                  </a:lnTo>
                </a:path>
                <a:path w="1152525" h="1152525">
                  <a:moveTo>
                    <a:pt x="720008" y="432004"/>
                  </a:moveTo>
                  <a:lnTo>
                    <a:pt x="1152013" y="0"/>
                  </a:lnTo>
                </a:path>
                <a:path w="1152525" h="1152525">
                  <a:moveTo>
                    <a:pt x="720008" y="432004"/>
                  </a:moveTo>
                  <a:lnTo>
                    <a:pt x="720008" y="1152013"/>
                  </a:lnTo>
                </a:path>
                <a:path w="1152525" h="1152525">
                  <a:moveTo>
                    <a:pt x="720008" y="1152013"/>
                  </a:moveTo>
                  <a:lnTo>
                    <a:pt x="1152013" y="720008"/>
                  </a:lnTo>
                </a:path>
                <a:path w="1152525" h="1152525">
                  <a:moveTo>
                    <a:pt x="0" y="1152013"/>
                  </a:moveTo>
                  <a:lnTo>
                    <a:pt x="720008" y="1152013"/>
                  </a:lnTo>
                </a:path>
                <a:path w="1152525" h="1152525">
                  <a:moveTo>
                    <a:pt x="0" y="432004"/>
                  </a:moveTo>
                  <a:lnTo>
                    <a:pt x="720008" y="432004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10512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10512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264395" y="57071"/>
            <a:ext cx="226949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endParaRPr sz="1100">
              <a:latin typeface="Calibri"/>
              <a:cs typeface="Calibri"/>
            </a:endParaRPr>
          </a:p>
          <a:p>
            <a:pPr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Calibri"/>
                <a:cs typeface="Calibri"/>
              </a:rPr>
              <a:t>Well,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instead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will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plane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396354"/>
            <a:ext cx="63233" cy="63233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483755" y="2756333"/>
            <a:ext cx="464184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03756" y="2756333"/>
            <a:ext cx="464184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3481" y="2921141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44290" y="420873"/>
            <a:ext cx="360045" cy="360045"/>
            <a:chOff x="1144290" y="420873"/>
            <a:chExt cx="360045" cy="360045"/>
          </a:xfrm>
        </p:grpSpPr>
        <p:sp>
          <p:nvSpPr>
            <p:cNvPr id="4" name="object 4"/>
            <p:cNvSpPr/>
            <p:nvPr/>
          </p:nvSpPr>
          <p:spPr>
            <a:xfrm>
              <a:off x="114429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429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33856" y="919059"/>
            <a:ext cx="7747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320675" algn="l"/>
                <a:tab pos="590550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114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20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20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46719" y="586967"/>
            <a:ext cx="235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60">
                <a:latin typeface="Calibri"/>
                <a:cs typeface="Calibri"/>
              </a:rPr>
              <a:t>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6959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23749" y="268851"/>
            <a:ext cx="401320" cy="695960"/>
            <a:chOff x="1123749" y="268851"/>
            <a:chExt cx="401320" cy="6959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749" y="774517"/>
              <a:ext cx="401085" cy="1899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2429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9392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421289" y="1218273"/>
            <a:ext cx="1806575" cy="1806575"/>
            <a:chOff x="421289" y="1218273"/>
            <a:chExt cx="1806575" cy="1806575"/>
          </a:xfrm>
        </p:grpSpPr>
        <p:sp>
          <p:nvSpPr>
            <p:cNvPr id="15" name="object 15"/>
            <p:cNvSpPr/>
            <p:nvPr/>
          </p:nvSpPr>
          <p:spPr>
            <a:xfrm>
              <a:off x="1147813" y="2298306"/>
              <a:ext cx="1069975" cy="0"/>
            </a:xfrm>
            <a:custGeom>
              <a:avLst/>
              <a:gdLst/>
              <a:ahLst/>
              <a:cxnLst/>
              <a:rect l="l" t="t" r="r" b="b"/>
              <a:pathLst>
                <a:path w="1069975" h="0">
                  <a:moveTo>
                    <a:pt x="0" y="0"/>
                  </a:moveTo>
                  <a:lnTo>
                    <a:pt x="106989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90374" y="2258797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7813" y="122841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106989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08304" y="122335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4961" y="2298306"/>
              <a:ext cx="713105" cy="713105"/>
            </a:xfrm>
            <a:custGeom>
              <a:avLst/>
              <a:gdLst/>
              <a:ahLst/>
              <a:cxnLst/>
              <a:rect l="l" t="t" r="r" b="b"/>
              <a:pathLst>
                <a:path w="713105" h="713105">
                  <a:moveTo>
                    <a:pt x="712851" y="0"/>
                  </a:moveTo>
                  <a:lnTo>
                    <a:pt x="0" y="712851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289" y="2958834"/>
              <a:ext cx="65995" cy="6599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68070" y="1104504"/>
            <a:ext cx="209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9754" y="2289707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19967" y="2270460"/>
            <a:ext cx="55880" cy="55880"/>
            <a:chOff x="1119967" y="2270460"/>
            <a:chExt cx="55880" cy="55880"/>
          </a:xfrm>
        </p:grpSpPr>
        <p:sp>
          <p:nvSpPr>
            <p:cNvPr id="24" name="object 24"/>
            <p:cNvSpPr/>
            <p:nvPr/>
          </p:nvSpPr>
          <p:spPr>
            <a:xfrm>
              <a:off x="1122507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22507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79754" y="1353704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10347" y="2289707"/>
            <a:ext cx="6654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 spc="-114">
                <a:latin typeface="Calibri"/>
                <a:cs typeface="Calibri"/>
              </a:rPr>
              <a:t> </a:t>
            </a:r>
            <a:r>
              <a:rPr dirty="0" baseline="20202" sz="1650" spc="217" i="1">
                <a:latin typeface="Calibri"/>
                <a:cs typeface="Calibri"/>
              </a:rPr>
              <a:t>x</a:t>
            </a:r>
            <a:r>
              <a:rPr dirty="0" baseline="17361" sz="1200" spc="22">
                <a:latin typeface="Calibri"/>
                <a:cs typeface="Calibri"/>
              </a:rPr>
              <a:t>1</a:t>
            </a:r>
            <a:endParaRPr baseline="17361"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07756" y="1353704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5751" y="1821699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3756" y="1821699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87973" y="1550461"/>
            <a:ext cx="1207770" cy="1207770"/>
            <a:chOff x="687973" y="1550461"/>
            <a:chExt cx="1207770" cy="1207770"/>
          </a:xfrm>
        </p:grpSpPr>
        <p:sp>
          <p:nvSpPr>
            <p:cNvPr id="32" name="object 32"/>
            <p:cNvSpPr/>
            <p:nvPr/>
          </p:nvSpPr>
          <p:spPr>
            <a:xfrm>
              <a:off x="1122507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22507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42516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842516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842516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842516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90503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90503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90503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90503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10512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410512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15809" y="1578297"/>
              <a:ext cx="1152525" cy="1152525"/>
            </a:xfrm>
            <a:custGeom>
              <a:avLst/>
              <a:gdLst/>
              <a:ahLst/>
              <a:cxnLst/>
              <a:rect l="l" t="t" r="r" b="b"/>
              <a:pathLst>
                <a:path w="1152525" h="1152525">
                  <a:moveTo>
                    <a:pt x="432004" y="0"/>
                  </a:moveTo>
                  <a:lnTo>
                    <a:pt x="0" y="432004"/>
                  </a:lnTo>
                </a:path>
                <a:path w="1152525" h="1152525">
                  <a:moveTo>
                    <a:pt x="0" y="1152013"/>
                  </a:moveTo>
                  <a:lnTo>
                    <a:pt x="0" y="432004"/>
                  </a:lnTo>
                </a:path>
                <a:path w="1152525" h="1152525">
                  <a:moveTo>
                    <a:pt x="432004" y="0"/>
                  </a:moveTo>
                  <a:lnTo>
                    <a:pt x="1152013" y="0"/>
                  </a:lnTo>
                </a:path>
                <a:path w="1152525" h="1152525">
                  <a:moveTo>
                    <a:pt x="1152013" y="720008"/>
                  </a:moveTo>
                  <a:lnTo>
                    <a:pt x="1152013" y="0"/>
                  </a:lnTo>
                </a:path>
                <a:path w="1152525" h="1152525">
                  <a:moveTo>
                    <a:pt x="720008" y="432004"/>
                  </a:moveTo>
                  <a:lnTo>
                    <a:pt x="1152013" y="0"/>
                  </a:lnTo>
                </a:path>
                <a:path w="1152525" h="1152525">
                  <a:moveTo>
                    <a:pt x="720008" y="432004"/>
                  </a:moveTo>
                  <a:lnTo>
                    <a:pt x="720008" y="1152013"/>
                  </a:lnTo>
                </a:path>
                <a:path w="1152525" h="1152525">
                  <a:moveTo>
                    <a:pt x="720008" y="1152013"/>
                  </a:moveTo>
                  <a:lnTo>
                    <a:pt x="1152013" y="720008"/>
                  </a:lnTo>
                </a:path>
                <a:path w="1152525" h="1152525">
                  <a:moveTo>
                    <a:pt x="0" y="1152013"/>
                  </a:moveTo>
                  <a:lnTo>
                    <a:pt x="720008" y="1152013"/>
                  </a:lnTo>
                </a:path>
                <a:path w="1152525" h="1152525">
                  <a:moveTo>
                    <a:pt x="0" y="432004"/>
                  </a:moveTo>
                  <a:lnTo>
                    <a:pt x="720008" y="432004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10512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10512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3264395" y="57071"/>
            <a:ext cx="2269490" cy="13442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endParaRPr sz="1100">
              <a:latin typeface="Calibri"/>
              <a:cs typeface="Calibri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15">
                <a:latin typeface="Calibri"/>
                <a:cs typeface="Calibri"/>
              </a:rPr>
              <a:t>instead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5">
                <a:latin typeface="Calibri"/>
                <a:cs typeface="Calibri"/>
              </a:rPr>
              <a:t>a line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plane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6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function,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plane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point </a:t>
            </a:r>
            <a:r>
              <a:rPr dirty="0" sz="1100" spc="25">
                <a:latin typeface="Calibri"/>
                <a:cs typeface="Calibri"/>
              </a:rPr>
              <a:t>(0,0,0) </a:t>
            </a:r>
            <a:r>
              <a:rPr dirty="0" sz="1100" spc="5">
                <a:latin typeface="Calibri"/>
                <a:cs typeface="Calibri"/>
              </a:rPr>
              <a:t>lies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remaining </a:t>
            </a:r>
            <a:r>
              <a:rPr dirty="0" sz="1100" spc="-15">
                <a:latin typeface="Calibri"/>
                <a:cs typeface="Calibri"/>
              </a:rPr>
              <a:t>7 </a:t>
            </a:r>
            <a:r>
              <a:rPr dirty="0" sz="1100" spc="20">
                <a:latin typeface="Calibri"/>
                <a:cs typeface="Calibri"/>
              </a:rPr>
              <a:t>points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plane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396354"/>
            <a:ext cx="63233" cy="6323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778471"/>
            <a:ext cx="63233" cy="63233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2" name="object 5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483755" y="2756333"/>
            <a:ext cx="464184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3756" y="2756333"/>
            <a:ext cx="464184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3481" y="2921141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4290" y="420873"/>
            <a:ext cx="360045" cy="360045"/>
            <a:chOff x="1144290" y="420873"/>
            <a:chExt cx="360045" cy="360045"/>
          </a:xfrm>
        </p:grpSpPr>
        <p:sp>
          <p:nvSpPr>
            <p:cNvPr id="3" name="object 3"/>
            <p:cNvSpPr/>
            <p:nvPr/>
          </p:nvSpPr>
          <p:spPr>
            <a:xfrm>
              <a:off x="1144290" y="420873"/>
              <a:ext cx="360045" cy="180340"/>
            </a:xfrm>
            <a:custGeom>
              <a:avLst/>
              <a:gdLst/>
              <a:ahLst/>
              <a:cxnLst/>
              <a:rect l="l" t="t" r="r" b="b"/>
              <a:pathLst>
                <a:path w="360044" h="180340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44290" y="4208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60004" y="180002"/>
                  </a:moveTo>
                  <a:lnTo>
                    <a:pt x="353574" y="132149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  <a:path w="360044" h="360045">
                  <a:moveTo>
                    <a:pt x="0" y="180002"/>
                  </a:moveTo>
                  <a:lnTo>
                    <a:pt x="360004" y="180002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1143" y="34263"/>
            <a:ext cx="6064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0" i="1">
                <a:latin typeface="Calibri"/>
                <a:cs typeface="Calibri"/>
              </a:rPr>
              <a:t>y</a:t>
            </a:r>
            <a:r>
              <a:rPr dirty="0" spc="90" i="1">
                <a:latin typeface="Calibri"/>
                <a:cs typeface="Calibri"/>
              </a:rPr>
              <a:t> </a:t>
            </a:r>
            <a:r>
              <a:rPr dirty="0" spc="-150">
                <a:latin typeface="Lucida Sans Unicode"/>
                <a:cs typeface="Lucida Sans Unicode"/>
              </a:rPr>
              <a:t>∈</a:t>
            </a:r>
            <a:r>
              <a:rPr dirty="0" spc="-45">
                <a:latin typeface="Lucida Sans Unicode"/>
                <a:cs typeface="Lucida Sans Unicode"/>
              </a:rPr>
              <a:t> </a:t>
            </a:r>
            <a:r>
              <a:rPr dirty="0" spc="180">
                <a:latin typeface="Lucida Sans Unicode"/>
                <a:cs typeface="Lucida Sans Unicode"/>
              </a:rPr>
              <a:t>{</a:t>
            </a:r>
            <a:r>
              <a:rPr dirty="0" spc="-20"/>
              <a:t>0</a:t>
            </a:r>
            <a:r>
              <a:rPr dirty="0" spc="25" i="1">
                <a:latin typeface="Calibri"/>
                <a:cs typeface="Calibri"/>
              </a:rPr>
              <a:t>,</a:t>
            </a:r>
            <a:r>
              <a:rPr dirty="0" spc="-70" i="1">
                <a:latin typeface="Calibri"/>
                <a:cs typeface="Calibri"/>
              </a:rPr>
              <a:t> </a:t>
            </a:r>
            <a:r>
              <a:rPr dirty="0" spc="-20"/>
              <a:t>1</a:t>
            </a:r>
            <a:r>
              <a:rPr dirty="0" spc="185">
                <a:latin typeface="Lucida Sans Unicode"/>
                <a:cs typeface="Lucida Sans Unicode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46719" y="586967"/>
            <a:ext cx="235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60">
                <a:latin typeface="Calibri"/>
                <a:cs typeface="Calibri"/>
              </a:rPr>
              <a:t>OR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6959" y="58427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23749" y="268851"/>
            <a:ext cx="401320" cy="695960"/>
            <a:chOff x="1123749" y="268851"/>
            <a:chExt cx="401320" cy="695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749" y="774517"/>
              <a:ext cx="401085" cy="1899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24292" y="27391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w="0" h="147320">
                  <a:moveTo>
                    <a:pt x="0" y="14696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93926" y="271381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21289" y="1218273"/>
            <a:ext cx="1806575" cy="1806575"/>
            <a:chOff x="421289" y="1218273"/>
            <a:chExt cx="1806575" cy="1806575"/>
          </a:xfrm>
        </p:grpSpPr>
        <p:sp>
          <p:nvSpPr>
            <p:cNvPr id="13" name="object 13"/>
            <p:cNvSpPr/>
            <p:nvPr/>
          </p:nvSpPr>
          <p:spPr>
            <a:xfrm>
              <a:off x="1147813" y="2298306"/>
              <a:ext cx="1069975" cy="0"/>
            </a:xfrm>
            <a:custGeom>
              <a:avLst/>
              <a:gdLst/>
              <a:ahLst/>
              <a:cxnLst/>
              <a:rect l="l" t="t" r="r" b="b"/>
              <a:pathLst>
                <a:path w="1069975" h="0">
                  <a:moveTo>
                    <a:pt x="0" y="0"/>
                  </a:moveTo>
                  <a:lnTo>
                    <a:pt x="106989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90374" y="2258797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47813" y="122841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1069891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8304" y="1223353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4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4961" y="2298306"/>
              <a:ext cx="713105" cy="713105"/>
            </a:xfrm>
            <a:custGeom>
              <a:avLst/>
              <a:gdLst/>
              <a:ahLst/>
              <a:cxnLst/>
              <a:rect l="l" t="t" r="r" b="b"/>
              <a:pathLst>
                <a:path w="713105" h="713105">
                  <a:moveTo>
                    <a:pt x="712851" y="0"/>
                  </a:moveTo>
                  <a:lnTo>
                    <a:pt x="0" y="712851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289" y="2958834"/>
              <a:ext cx="65995" cy="6599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9754" y="2289707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3269" y="1575757"/>
            <a:ext cx="1157605" cy="1157605"/>
            <a:chOff x="713269" y="1575757"/>
            <a:chExt cx="1157605" cy="1157605"/>
          </a:xfrm>
        </p:grpSpPr>
        <p:sp>
          <p:nvSpPr>
            <p:cNvPr id="21" name="object 21"/>
            <p:cNvSpPr/>
            <p:nvPr/>
          </p:nvSpPr>
          <p:spPr>
            <a:xfrm>
              <a:off x="1122507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22507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5809" y="1578297"/>
              <a:ext cx="1152525" cy="1152525"/>
            </a:xfrm>
            <a:custGeom>
              <a:avLst/>
              <a:gdLst/>
              <a:ahLst/>
              <a:cxnLst/>
              <a:rect l="l" t="t" r="r" b="b"/>
              <a:pathLst>
                <a:path w="1152525" h="1152525">
                  <a:moveTo>
                    <a:pt x="432004" y="0"/>
                  </a:moveTo>
                  <a:lnTo>
                    <a:pt x="0" y="1152013"/>
                  </a:lnTo>
                  <a:lnTo>
                    <a:pt x="1152013" y="720008"/>
                  </a:lnTo>
                  <a:lnTo>
                    <a:pt x="4320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5809" y="1578297"/>
              <a:ext cx="1152525" cy="1152525"/>
            </a:xfrm>
            <a:custGeom>
              <a:avLst/>
              <a:gdLst/>
              <a:ahLst/>
              <a:cxnLst/>
              <a:rect l="l" t="t" r="r" b="b"/>
              <a:pathLst>
                <a:path w="1152525" h="1152525">
                  <a:moveTo>
                    <a:pt x="1152013" y="720008"/>
                  </a:moveTo>
                  <a:lnTo>
                    <a:pt x="432004" y="0"/>
                  </a:lnTo>
                  <a:lnTo>
                    <a:pt x="0" y="1152013"/>
                  </a:lnTo>
                  <a:lnTo>
                    <a:pt x="1152013" y="720008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41654" y="899869"/>
            <a:ext cx="866775" cy="645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4465" marR="43180" indent="-21590">
              <a:lnSpc>
                <a:spcPct val="110600"/>
              </a:lnSpc>
              <a:spcBef>
                <a:spcPts val="100"/>
              </a:spcBef>
              <a:tabLst>
                <a:tab pos="412750" algn="l"/>
                <a:tab pos="682625" algn="l"/>
              </a:tabLst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1</a:t>
            </a:r>
            <a:r>
              <a:rPr dirty="0" baseline="-10416" sz="1200" spc="22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2</a:t>
            </a:r>
            <a:r>
              <a:rPr dirty="0" baseline="-10416" sz="1200" spc="22">
                <a:latin typeface="Calibri"/>
                <a:cs typeface="Calibri"/>
              </a:rPr>
              <a:t>	</a:t>
            </a: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15">
                <a:latin typeface="Calibri"/>
                <a:cs typeface="Calibri"/>
              </a:rPr>
              <a:t>3  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645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10347" y="2289707"/>
            <a:ext cx="6654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r>
              <a:rPr dirty="0" sz="1100" spc="-114">
                <a:latin typeface="Calibri"/>
                <a:cs typeface="Calibri"/>
              </a:rPr>
              <a:t> </a:t>
            </a:r>
            <a:r>
              <a:rPr dirty="0" baseline="20202" sz="1650" spc="217" i="1">
                <a:latin typeface="Calibri"/>
                <a:cs typeface="Calibri"/>
              </a:rPr>
              <a:t>x</a:t>
            </a:r>
            <a:r>
              <a:rPr dirty="0" baseline="17361" sz="1200" spc="22">
                <a:latin typeface="Calibri"/>
                <a:cs typeface="Calibri"/>
              </a:rPr>
              <a:t>1</a:t>
            </a:r>
            <a:endParaRPr baseline="17361"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07756" y="1353704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0)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5751" y="1821699"/>
            <a:ext cx="4641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78356" y="1824785"/>
            <a:ext cx="18167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1</a:t>
            </a:r>
            <a:r>
              <a:rPr dirty="0" sz="1100" spc="-75">
                <a:latin typeface="Calibri"/>
                <a:cs typeface="Calibri"/>
              </a:rPr>
              <a:t>)</a:t>
            </a:r>
            <a:r>
              <a:rPr dirty="0" sz="1100" spc="155" b="1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dirty="0" baseline="-10416" sz="1200" spc="12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dirty="0" baseline="-10416" sz="12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10416" sz="1200" spc="-104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95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dirty="0" sz="11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55" b="1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dirty="0" baseline="-10416" sz="1200" spc="12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dirty="0" baseline="-10416" sz="12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10416" sz="1200" spc="-104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95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dirty="0" sz="11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155" b="1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dirty="0" baseline="-10416" sz="1200" spc="12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dirty="0" baseline="-10416" sz="12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10416" sz="1200" spc="-1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95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dirty="0" sz="1100" spc="5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-105" i="1">
                <a:solidFill>
                  <a:srgbClr val="FF0000"/>
                </a:solidFill>
                <a:latin typeface="Calibri"/>
                <a:cs typeface="Calibri"/>
              </a:rPr>
              <a:t>θ</a:t>
            </a:r>
            <a:r>
              <a:rPr dirty="0" sz="1100" spc="8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295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dirty="0" sz="1100" spc="5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100" spc="65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87973" y="1550461"/>
            <a:ext cx="1207770" cy="1207770"/>
            <a:chOff x="687973" y="1550461"/>
            <a:chExt cx="1207770" cy="1207770"/>
          </a:xfrm>
        </p:grpSpPr>
        <p:sp>
          <p:nvSpPr>
            <p:cNvPr id="31" name="object 31"/>
            <p:cNvSpPr/>
            <p:nvPr/>
          </p:nvSpPr>
          <p:spPr>
            <a:xfrm>
              <a:off x="1122507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22507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42516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42516" y="2273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842516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842516" y="15529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90503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90503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90503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90503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10512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10512" y="270500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15809" y="1578297"/>
              <a:ext cx="1152525" cy="1152525"/>
            </a:xfrm>
            <a:custGeom>
              <a:avLst/>
              <a:gdLst/>
              <a:ahLst/>
              <a:cxnLst/>
              <a:rect l="l" t="t" r="r" b="b"/>
              <a:pathLst>
                <a:path w="1152525" h="1152525">
                  <a:moveTo>
                    <a:pt x="432004" y="0"/>
                  </a:moveTo>
                  <a:lnTo>
                    <a:pt x="0" y="432004"/>
                  </a:lnTo>
                </a:path>
                <a:path w="1152525" h="1152525">
                  <a:moveTo>
                    <a:pt x="0" y="1152013"/>
                  </a:moveTo>
                  <a:lnTo>
                    <a:pt x="0" y="432004"/>
                  </a:lnTo>
                </a:path>
                <a:path w="1152525" h="1152525">
                  <a:moveTo>
                    <a:pt x="432004" y="0"/>
                  </a:moveTo>
                  <a:lnTo>
                    <a:pt x="1152013" y="0"/>
                  </a:lnTo>
                </a:path>
                <a:path w="1152525" h="1152525">
                  <a:moveTo>
                    <a:pt x="1152013" y="720008"/>
                  </a:moveTo>
                  <a:lnTo>
                    <a:pt x="1152013" y="0"/>
                  </a:lnTo>
                </a:path>
                <a:path w="1152525" h="1152525">
                  <a:moveTo>
                    <a:pt x="720008" y="432004"/>
                  </a:moveTo>
                  <a:lnTo>
                    <a:pt x="1152013" y="0"/>
                  </a:lnTo>
                </a:path>
                <a:path w="1152525" h="1152525">
                  <a:moveTo>
                    <a:pt x="720008" y="432004"/>
                  </a:moveTo>
                  <a:lnTo>
                    <a:pt x="720008" y="1152013"/>
                  </a:lnTo>
                </a:path>
                <a:path w="1152525" h="1152525">
                  <a:moveTo>
                    <a:pt x="720008" y="1152013"/>
                  </a:moveTo>
                  <a:lnTo>
                    <a:pt x="1152013" y="720008"/>
                  </a:lnTo>
                </a:path>
                <a:path w="1152525" h="1152525">
                  <a:moveTo>
                    <a:pt x="0" y="1152013"/>
                  </a:moveTo>
                  <a:lnTo>
                    <a:pt x="720008" y="1152013"/>
                  </a:lnTo>
                </a:path>
                <a:path w="1152525" h="1152525">
                  <a:moveTo>
                    <a:pt x="0" y="432004"/>
                  </a:moveTo>
                  <a:lnTo>
                    <a:pt x="720008" y="432004"/>
                  </a:lnTo>
                </a:path>
              </a:pathLst>
            </a:custGeom>
            <a:ln w="50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10512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05" y="0"/>
                  </a:move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10512" y="19849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10" y="25305"/>
                  </a:moveTo>
                  <a:lnTo>
                    <a:pt x="48622" y="15455"/>
                  </a:lnTo>
                  <a:lnTo>
                    <a:pt x="43199" y="7411"/>
                  </a:lnTo>
                  <a:lnTo>
                    <a:pt x="35155" y="1988"/>
                  </a:ln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1988" y="35155"/>
                  </a:lnTo>
                  <a:lnTo>
                    <a:pt x="7411" y="43199"/>
                  </a:lnTo>
                  <a:lnTo>
                    <a:pt x="15455" y="48622"/>
                  </a:lnTo>
                  <a:lnTo>
                    <a:pt x="25305" y="50610"/>
                  </a:lnTo>
                  <a:lnTo>
                    <a:pt x="35155" y="48622"/>
                  </a:lnTo>
                  <a:lnTo>
                    <a:pt x="43199" y="43199"/>
                  </a:lnTo>
                  <a:lnTo>
                    <a:pt x="48622" y="35155"/>
                  </a:lnTo>
                  <a:lnTo>
                    <a:pt x="50610" y="25305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264395" y="57071"/>
            <a:ext cx="2269490" cy="13442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inputs?</a:t>
            </a:r>
            <a:endParaRPr sz="1100">
              <a:latin typeface="Calibri"/>
              <a:cs typeface="Calibri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Calibri"/>
                <a:cs typeface="Calibri"/>
              </a:rPr>
              <a:t>Well, </a:t>
            </a:r>
            <a:r>
              <a:rPr dirty="0" sz="1100" spc="15">
                <a:latin typeface="Calibri"/>
                <a:cs typeface="Calibri"/>
              </a:rPr>
              <a:t>instead </a:t>
            </a:r>
            <a:r>
              <a:rPr dirty="0" sz="1100" spc="-20">
                <a:latin typeface="Calibri"/>
                <a:cs typeface="Calibri"/>
              </a:rPr>
              <a:t>of </a:t>
            </a:r>
            <a:r>
              <a:rPr dirty="0" sz="1100" spc="15">
                <a:latin typeface="Calibri"/>
                <a:cs typeface="Calibri"/>
              </a:rPr>
              <a:t>a line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35">
                <a:latin typeface="Calibri"/>
                <a:cs typeface="Calibri"/>
              </a:rPr>
              <a:t>will </a:t>
            </a:r>
            <a:r>
              <a:rPr dirty="0" sz="1100">
                <a:latin typeface="Calibri"/>
                <a:cs typeface="Calibri"/>
              </a:rPr>
              <a:t>have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plane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60">
                <a:latin typeface="Calibri"/>
                <a:cs typeface="Calibri"/>
              </a:rPr>
              <a:t>OR </a:t>
            </a:r>
            <a:r>
              <a:rPr dirty="0" sz="1100" spc="20">
                <a:latin typeface="Calibri"/>
                <a:cs typeface="Calibri"/>
              </a:rPr>
              <a:t>function, </a:t>
            </a:r>
            <a:r>
              <a:rPr dirty="0" sz="1100" spc="-50">
                <a:latin typeface="Calibri"/>
                <a:cs typeface="Calibri"/>
              </a:rPr>
              <a:t>we </a:t>
            </a:r>
            <a:r>
              <a:rPr dirty="0" sz="1100" spc="5">
                <a:latin typeface="Calibri"/>
                <a:cs typeface="Calibri"/>
              </a:rPr>
              <a:t>want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plane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such </a:t>
            </a:r>
            <a:r>
              <a:rPr dirty="0" sz="1100" spc="35">
                <a:latin typeface="Calibri"/>
                <a:cs typeface="Calibri"/>
              </a:rPr>
              <a:t>that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point </a:t>
            </a:r>
            <a:r>
              <a:rPr dirty="0" sz="1100" spc="25">
                <a:latin typeface="Calibri"/>
                <a:cs typeface="Calibri"/>
              </a:rPr>
              <a:t>(0,0,0) </a:t>
            </a:r>
            <a:r>
              <a:rPr dirty="0" sz="1100" spc="5">
                <a:latin typeface="Calibri"/>
                <a:cs typeface="Calibri"/>
              </a:rPr>
              <a:t>lies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 spc="-25">
                <a:latin typeface="Calibri"/>
                <a:cs typeface="Calibri"/>
              </a:rPr>
              <a:t>one 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20">
                <a:latin typeface="Calibri"/>
                <a:cs typeface="Calibri"/>
              </a:rPr>
              <a:t>remaining </a:t>
            </a:r>
            <a:r>
              <a:rPr dirty="0" sz="1100" spc="-15">
                <a:latin typeface="Calibri"/>
                <a:cs typeface="Calibri"/>
              </a:rPr>
              <a:t>7 </a:t>
            </a:r>
            <a:r>
              <a:rPr dirty="0" sz="1100" spc="20">
                <a:latin typeface="Calibri"/>
                <a:cs typeface="Calibri"/>
              </a:rPr>
              <a:t>points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plane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396354"/>
            <a:ext cx="63233" cy="6323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4583" y="778471"/>
            <a:ext cx="63233" cy="63233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1" name="object 5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483755" y="2756333"/>
            <a:ext cx="464184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03756" y="2756333"/>
            <a:ext cx="464184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35">
                <a:latin typeface="Calibri"/>
                <a:cs typeface="Calibri"/>
              </a:rPr>
              <a:t>(1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25" i="1">
                <a:latin typeface="Calibri"/>
                <a:cs typeface="Calibri"/>
              </a:rPr>
              <a:t>,</a:t>
            </a:r>
            <a:r>
              <a:rPr dirty="0" sz="1100" spc="-70" i="1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73481" y="2921141"/>
            <a:ext cx="158750" cy="175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45" i="1">
                <a:latin typeface="Calibri"/>
                <a:cs typeface="Calibri"/>
              </a:rPr>
              <a:t>x</a:t>
            </a:r>
            <a:r>
              <a:rPr dirty="0" baseline="-10416" sz="1200" spc="22">
                <a:latin typeface="Calibri"/>
                <a:cs typeface="Calibri"/>
              </a:rPr>
              <a:t>3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18/1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824508"/>
            <a:ext cx="5193030" cy="1196340"/>
            <a:chOff x="309193" y="824508"/>
            <a:chExt cx="5193030" cy="1196340"/>
          </a:xfrm>
        </p:grpSpPr>
        <p:sp>
          <p:nvSpPr>
            <p:cNvPr id="3" name="object 3"/>
            <p:cNvSpPr/>
            <p:nvPr/>
          </p:nvSpPr>
          <p:spPr>
            <a:xfrm>
              <a:off x="309193" y="824508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998423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91874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906041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868756"/>
              <a:ext cx="50742" cy="10499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042693"/>
              <a:ext cx="5142230" cy="927100"/>
            </a:xfrm>
            <a:custGeom>
              <a:avLst/>
              <a:gdLst/>
              <a:ahLst/>
              <a:cxnLst/>
              <a:rect l="l" t="t" r="r" b="b"/>
              <a:pathLst>
                <a:path w="5142230" h="927100">
                  <a:moveTo>
                    <a:pt x="5141666" y="0"/>
                  </a:moveTo>
                  <a:lnTo>
                    <a:pt x="0" y="0"/>
                  </a:lnTo>
                  <a:lnTo>
                    <a:pt x="0" y="876047"/>
                  </a:lnTo>
                  <a:lnTo>
                    <a:pt x="4008" y="895772"/>
                  </a:lnTo>
                  <a:lnTo>
                    <a:pt x="14922" y="911925"/>
                  </a:lnTo>
                  <a:lnTo>
                    <a:pt x="31075" y="922839"/>
                  </a:lnTo>
                  <a:lnTo>
                    <a:pt x="50800" y="926848"/>
                  </a:lnTo>
                  <a:lnTo>
                    <a:pt x="5090865" y="926848"/>
                  </a:lnTo>
                  <a:lnTo>
                    <a:pt x="5110590" y="922839"/>
                  </a:lnTo>
                  <a:lnTo>
                    <a:pt x="5126743" y="911925"/>
                  </a:lnTo>
                  <a:lnTo>
                    <a:pt x="5137657" y="895772"/>
                  </a:lnTo>
                  <a:lnTo>
                    <a:pt x="5141666" y="876047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906840"/>
              <a:ext cx="0" cy="1031240"/>
            </a:xfrm>
            <a:custGeom>
              <a:avLst/>
              <a:gdLst/>
              <a:ahLst/>
              <a:cxnLst/>
              <a:rect l="l" t="t" r="r" b="b"/>
              <a:pathLst>
                <a:path w="0" h="1031239">
                  <a:moveTo>
                    <a:pt x="0" y="10309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941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814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687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098461"/>
              <a:ext cx="63233" cy="6323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47294" y="768436"/>
            <a:ext cx="5065395" cy="60833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3333B2"/>
                </a:solidFill>
                <a:latin typeface="Calibri"/>
                <a:cs typeface="Calibri"/>
              </a:rPr>
              <a:t>so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3333B2"/>
                </a:solidFill>
                <a:latin typeface="Calibri"/>
                <a:cs typeface="Calibri"/>
              </a:rPr>
              <a:t>far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260"/>
              </a:spcBef>
            </a:pP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15">
                <a:latin typeface="Calibri"/>
                <a:cs typeface="Calibri"/>
              </a:rPr>
              <a:t>single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 </a:t>
            </a:r>
            <a:r>
              <a:rPr dirty="0" sz="1100" spc="65">
                <a:latin typeface="Calibri"/>
                <a:cs typeface="Calibri"/>
              </a:rPr>
              <a:t>Pitts </a:t>
            </a:r>
            <a:r>
              <a:rPr dirty="0" sz="1100" spc="15">
                <a:latin typeface="Calibri"/>
                <a:cs typeface="Calibri"/>
              </a:rPr>
              <a:t>Neuron</a:t>
            </a:r>
            <a:r>
              <a:rPr dirty="0" sz="1100" spc="20">
                <a:latin typeface="Calibri"/>
                <a:cs typeface="Calibri"/>
              </a:rPr>
              <a:t> can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represent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381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4976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7566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132681" y="3004917"/>
            <a:ext cx="203200" cy="55880"/>
            <a:chOff x="4132681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95850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2681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415612" y="3003652"/>
            <a:ext cx="203200" cy="58419"/>
            <a:chOff x="4415612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504513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5612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91813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98530" y="3003652"/>
            <a:ext cx="203200" cy="58419"/>
            <a:chOff x="4698530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74731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8530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74731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57661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46620" y="3004917"/>
            <a:ext cx="238760" cy="57150"/>
            <a:chOff x="5246620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71072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4008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151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068" y="155892"/>
            <a:ext cx="1603857" cy="15800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14768" y="1791594"/>
            <a:ext cx="11645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Calibri"/>
                <a:cs typeface="Calibri"/>
              </a:rPr>
              <a:t>Biological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Neurons</a:t>
            </a:r>
            <a:r>
              <a:rPr dirty="0" baseline="27777" sz="1050" spc="-7">
                <a:latin typeface="Lucida Sans Unicode"/>
                <a:cs typeface="Lucida Sans Unicode"/>
              </a:rPr>
              <a:t>∗</a:t>
            </a:r>
            <a:endParaRPr baseline="27777"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04" y="2521788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01904" y="2528069"/>
            <a:ext cx="4525645" cy="301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8285">
              <a:lnSpc>
                <a:spcPct val="100000"/>
              </a:lnSpc>
              <a:spcBef>
                <a:spcPts val="95"/>
              </a:spcBef>
            </a:pPr>
            <a:r>
              <a:rPr dirty="0" baseline="37037" sz="900" spc="30">
                <a:latin typeface="Lucida Sans Unicode"/>
                <a:cs typeface="Lucida Sans Unicode"/>
              </a:rPr>
              <a:t>∗</a:t>
            </a:r>
            <a:r>
              <a:rPr dirty="0" sz="900" spc="20">
                <a:latin typeface="Calibri"/>
                <a:cs typeface="Calibri"/>
              </a:rPr>
              <a:t>Image</a:t>
            </a:r>
            <a:r>
              <a:rPr dirty="0" sz="900" spc="75">
                <a:latin typeface="Calibri"/>
                <a:cs typeface="Calibri"/>
              </a:rPr>
              <a:t> </a:t>
            </a:r>
            <a:r>
              <a:rPr dirty="0" sz="900" spc="25">
                <a:latin typeface="Calibri"/>
                <a:cs typeface="Calibri"/>
              </a:rPr>
              <a:t>adapted</a:t>
            </a:r>
            <a:r>
              <a:rPr dirty="0" sz="900" spc="80">
                <a:latin typeface="Calibri"/>
                <a:cs typeface="Calibri"/>
              </a:rPr>
              <a:t> </a:t>
            </a:r>
            <a:r>
              <a:rPr dirty="0" sz="900" spc="20">
                <a:latin typeface="Calibri"/>
                <a:cs typeface="Calibri"/>
              </a:rPr>
              <a:t>from</a:t>
            </a:r>
            <a:endParaRPr sz="9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dirty="0" sz="900" spc="20">
                <a:latin typeface="SimSun"/>
                <a:cs typeface="SimSun"/>
                <a:hlinkClick r:id="rId4"/>
              </a:rPr>
              <a:t>https://cdn.vectorstock.com/i/composite/12,25/neuron-cell-vector-81225.jpg</a:t>
            </a:r>
            <a:endParaRPr sz="900">
              <a:latin typeface="SimSun"/>
              <a:cs typeface="SimSu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583" y="18632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043555" marR="5080">
              <a:lnSpc>
                <a:spcPct val="102600"/>
              </a:lnSpc>
              <a:spcBef>
                <a:spcPts val="55"/>
              </a:spcBef>
            </a:pPr>
            <a:r>
              <a:rPr dirty="0" spc="75" b="1">
                <a:latin typeface="Calibri"/>
                <a:cs typeface="Calibri"/>
              </a:rPr>
              <a:t>dendrite:</a:t>
            </a:r>
            <a:r>
              <a:rPr dirty="0" spc="175" b="1">
                <a:latin typeface="Calibri"/>
                <a:cs typeface="Calibri"/>
              </a:rPr>
              <a:t> </a:t>
            </a:r>
            <a:r>
              <a:rPr dirty="0" spc="-5"/>
              <a:t>receives</a:t>
            </a:r>
            <a:r>
              <a:rPr dirty="0" spc="10"/>
              <a:t> </a:t>
            </a:r>
            <a:r>
              <a:rPr dirty="0" spc="20"/>
              <a:t>signals</a:t>
            </a:r>
            <a:r>
              <a:rPr dirty="0" spc="5"/>
              <a:t> from</a:t>
            </a:r>
            <a:r>
              <a:rPr dirty="0" spc="10"/>
              <a:t> </a:t>
            </a:r>
            <a:r>
              <a:rPr dirty="0" spc="5"/>
              <a:t>other </a:t>
            </a:r>
            <a:r>
              <a:rPr dirty="0" spc="-235"/>
              <a:t> </a:t>
            </a:r>
            <a:r>
              <a:rPr dirty="0"/>
              <a:t>neurons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72125" y="3007598"/>
            <a:ext cx="16510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85">
                <a:solidFill>
                  <a:srgbClr val="ADADE0"/>
                </a:solidFill>
                <a:latin typeface="Calibri"/>
                <a:cs typeface="Calibri"/>
              </a:rPr>
              <a:t>4/1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6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824508"/>
            <a:ext cx="5193030" cy="1196340"/>
            <a:chOff x="309193" y="824508"/>
            <a:chExt cx="5193030" cy="1196340"/>
          </a:xfrm>
        </p:grpSpPr>
        <p:sp>
          <p:nvSpPr>
            <p:cNvPr id="3" name="object 3"/>
            <p:cNvSpPr/>
            <p:nvPr/>
          </p:nvSpPr>
          <p:spPr>
            <a:xfrm>
              <a:off x="309193" y="824508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998423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91874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906041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868756"/>
              <a:ext cx="50742" cy="10499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042693"/>
              <a:ext cx="5142230" cy="927100"/>
            </a:xfrm>
            <a:custGeom>
              <a:avLst/>
              <a:gdLst/>
              <a:ahLst/>
              <a:cxnLst/>
              <a:rect l="l" t="t" r="r" b="b"/>
              <a:pathLst>
                <a:path w="5142230" h="927100">
                  <a:moveTo>
                    <a:pt x="5141666" y="0"/>
                  </a:moveTo>
                  <a:lnTo>
                    <a:pt x="0" y="0"/>
                  </a:lnTo>
                  <a:lnTo>
                    <a:pt x="0" y="876047"/>
                  </a:lnTo>
                  <a:lnTo>
                    <a:pt x="4008" y="895772"/>
                  </a:lnTo>
                  <a:lnTo>
                    <a:pt x="14922" y="911925"/>
                  </a:lnTo>
                  <a:lnTo>
                    <a:pt x="31075" y="922839"/>
                  </a:lnTo>
                  <a:lnTo>
                    <a:pt x="50800" y="926848"/>
                  </a:lnTo>
                  <a:lnTo>
                    <a:pt x="5090865" y="926848"/>
                  </a:lnTo>
                  <a:lnTo>
                    <a:pt x="5110590" y="922839"/>
                  </a:lnTo>
                  <a:lnTo>
                    <a:pt x="5126743" y="911925"/>
                  </a:lnTo>
                  <a:lnTo>
                    <a:pt x="5137657" y="895772"/>
                  </a:lnTo>
                  <a:lnTo>
                    <a:pt x="5141666" y="876047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906840"/>
              <a:ext cx="0" cy="1031240"/>
            </a:xfrm>
            <a:custGeom>
              <a:avLst/>
              <a:gdLst/>
              <a:ahLst/>
              <a:cxnLst/>
              <a:rect l="l" t="t" r="r" b="b"/>
              <a:pathLst>
                <a:path w="0" h="1031239">
                  <a:moveTo>
                    <a:pt x="0" y="10309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941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814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687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098461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83" y="1480566"/>
              <a:ext cx="63233" cy="6323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47294" y="768436"/>
            <a:ext cx="5065395" cy="116268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00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3333B2"/>
                </a:solidFill>
                <a:latin typeface="Calibri"/>
                <a:cs typeface="Calibri"/>
              </a:rPr>
              <a:t>so</a:t>
            </a:r>
            <a:r>
              <a:rPr dirty="0" sz="1100" spc="10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15">
                <a:solidFill>
                  <a:srgbClr val="3333B2"/>
                </a:solidFill>
                <a:latin typeface="Calibri"/>
                <a:cs typeface="Calibri"/>
              </a:rPr>
              <a:t>far</a:t>
            </a:r>
            <a:r>
              <a:rPr dirty="0" sz="1100" spc="10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algn="just" marL="289560" marR="5080">
              <a:lnSpc>
                <a:spcPct val="102600"/>
              </a:lnSpc>
              <a:spcBef>
                <a:spcPts val="260"/>
              </a:spcBef>
            </a:pP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15">
                <a:latin typeface="Calibri"/>
                <a:cs typeface="Calibri"/>
              </a:rPr>
              <a:t>single </a:t>
            </a:r>
            <a:r>
              <a:rPr dirty="0" sz="1100" spc="45">
                <a:latin typeface="Calibri"/>
                <a:cs typeface="Calibri"/>
              </a:rPr>
              <a:t>McCulloch </a:t>
            </a:r>
            <a:r>
              <a:rPr dirty="0" sz="1100" spc="65">
                <a:latin typeface="Calibri"/>
                <a:cs typeface="Calibri"/>
              </a:rPr>
              <a:t>Pitts </a:t>
            </a:r>
            <a:r>
              <a:rPr dirty="0" sz="1100" spc="15">
                <a:latin typeface="Calibri"/>
                <a:cs typeface="Calibri"/>
              </a:rPr>
              <a:t>Neuron </a:t>
            </a:r>
            <a:r>
              <a:rPr dirty="0" sz="1100" spc="2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 used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5">
                <a:latin typeface="Calibri"/>
                <a:cs typeface="Calibri"/>
              </a:rPr>
              <a:t>represent </a:t>
            </a:r>
            <a:r>
              <a:rPr dirty="0" sz="1100" spc="5">
                <a:latin typeface="Calibri"/>
                <a:cs typeface="Calibri"/>
              </a:rPr>
              <a:t>boolean </a:t>
            </a:r>
            <a:r>
              <a:rPr dirty="0" sz="1100" spc="15">
                <a:latin typeface="Calibri"/>
                <a:cs typeface="Calibri"/>
              </a:rPr>
              <a:t>functions 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endParaRPr sz="1100">
              <a:latin typeface="Calibri"/>
              <a:cs typeface="Calibri"/>
            </a:endParaRPr>
          </a:p>
          <a:p>
            <a:pPr algn="just" marL="28956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5">
                <a:latin typeface="Calibri"/>
                <a:cs typeface="Calibri"/>
              </a:rPr>
              <a:t>Linear </a:t>
            </a:r>
            <a:r>
              <a:rPr dirty="0" sz="1100" spc="25">
                <a:latin typeface="Calibri"/>
                <a:cs typeface="Calibri"/>
              </a:rPr>
              <a:t>separability </a:t>
            </a:r>
            <a:r>
              <a:rPr dirty="0" sz="1100" spc="20">
                <a:latin typeface="Calibri"/>
                <a:cs typeface="Calibri"/>
              </a:rPr>
              <a:t>(for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boolean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functions) </a:t>
            </a:r>
            <a:r>
              <a:rPr dirty="0" sz="1100" spc="5">
                <a:latin typeface="Calibri"/>
                <a:cs typeface="Calibri"/>
              </a:rPr>
              <a:t>: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There </a:t>
            </a:r>
            <a:r>
              <a:rPr dirty="0" sz="1100" spc="20">
                <a:latin typeface="Calibri"/>
                <a:cs typeface="Calibri"/>
              </a:rPr>
              <a:t>exists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  line  </a:t>
            </a:r>
            <a:r>
              <a:rPr dirty="0" sz="1100" spc="30">
                <a:latin typeface="Calibri"/>
                <a:cs typeface="Calibri"/>
              </a:rPr>
              <a:t>(plane) </a:t>
            </a:r>
            <a:r>
              <a:rPr dirty="0" sz="1100" spc="10">
                <a:latin typeface="Calibri"/>
                <a:cs typeface="Calibri"/>
              </a:rPr>
              <a:t>such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that all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15">
                <a:latin typeface="Calibri"/>
                <a:cs typeface="Calibri"/>
              </a:rPr>
              <a:t>which </a:t>
            </a:r>
            <a:r>
              <a:rPr dirty="0" sz="1100" spc="10">
                <a:latin typeface="Calibri"/>
                <a:cs typeface="Calibri"/>
              </a:rPr>
              <a:t>produce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-15">
                <a:latin typeface="Calibri"/>
                <a:cs typeface="Calibri"/>
              </a:rPr>
              <a:t>1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2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one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r>
              <a:rPr dirty="0" sz="1100" spc="2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20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 </a:t>
            </a:r>
            <a:r>
              <a:rPr dirty="0" sz="1100" spc="15">
                <a:latin typeface="Calibri"/>
                <a:cs typeface="Calibri"/>
              </a:rPr>
              <a:t>line </a:t>
            </a:r>
            <a:r>
              <a:rPr dirty="0" sz="1100" spc="30">
                <a:latin typeface="Calibri"/>
                <a:cs typeface="Calibri"/>
              </a:rPr>
              <a:t>(plane)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35">
                <a:latin typeface="Calibri"/>
                <a:cs typeface="Calibri"/>
              </a:rPr>
              <a:t>all </a:t>
            </a:r>
            <a:r>
              <a:rPr dirty="0" sz="1100" spc="4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produce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0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lie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other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line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(plane)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19/1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8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12123"/>
            <a:ext cx="217424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135" b="1">
                <a:latin typeface="Calibri"/>
                <a:cs typeface="Calibri"/>
              </a:rPr>
              <a:t>Module</a:t>
            </a:r>
            <a:r>
              <a:rPr dirty="0" sz="1400" spc="190" b="1">
                <a:latin typeface="Calibri"/>
                <a:cs typeface="Calibri"/>
              </a:rPr>
              <a:t> </a:t>
            </a:r>
            <a:r>
              <a:rPr dirty="0" sz="1400" spc="80" b="1">
                <a:latin typeface="Calibri"/>
                <a:cs typeface="Calibri"/>
              </a:rPr>
              <a:t>2.3:</a:t>
            </a:r>
            <a:r>
              <a:rPr dirty="0" sz="1400" spc="370" b="1">
                <a:latin typeface="Calibri"/>
                <a:cs typeface="Calibri"/>
              </a:rPr>
              <a:t> </a:t>
            </a:r>
            <a:r>
              <a:rPr dirty="0" sz="1400" spc="130" b="1">
                <a:latin typeface="Calibri"/>
                <a:cs typeface="Calibri"/>
              </a:rPr>
              <a:t>Perceptron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" name="object 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75"/>
              <a:t>20</a:t>
            </a:r>
            <a:r>
              <a:rPr dirty="0" spc="75"/>
              <a:t>/1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794143"/>
            <a:ext cx="5193030" cy="1271905"/>
            <a:chOff x="309193" y="794143"/>
            <a:chExt cx="5193030" cy="1271905"/>
          </a:xfrm>
        </p:grpSpPr>
        <p:sp>
          <p:nvSpPr>
            <p:cNvPr id="3" name="object 3"/>
            <p:cNvSpPr/>
            <p:nvPr/>
          </p:nvSpPr>
          <p:spPr>
            <a:xfrm>
              <a:off x="309193" y="794143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968057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9642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95158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838377"/>
              <a:ext cx="50742" cy="11259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012319"/>
              <a:ext cx="5142230" cy="1003300"/>
            </a:xfrm>
            <a:custGeom>
              <a:avLst/>
              <a:gdLst/>
              <a:ahLst/>
              <a:cxnLst/>
              <a:rect l="l" t="t" r="r" b="b"/>
              <a:pathLst>
                <a:path w="5142230" h="1003300">
                  <a:moveTo>
                    <a:pt x="5141666" y="0"/>
                  </a:moveTo>
                  <a:lnTo>
                    <a:pt x="0" y="0"/>
                  </a:lnTo>
                  <a:lnTo>
                    <a:pt x="0" y="951964"/>
                  </a:lnTo>
                  <a:lnTo>
                    <a:pt x="4008" y="971689"/>
                  </a:lnTo>
                  <a:lnTo>
                    <a:pt x="14922" y="987842"/>
                  </a:lnTo>
                  <a:lnTo>
                    <a:pt x="31075" y="998756"/>
                  </a:lnTo>
                  <a:lnTo>
                    <a:pt x="50800" y="1002764"/>
                  </a:lnTo>
                  <a:lnTo>
                    <a:pt x="5090865" y="1002764"/>
                  </a:lnTo>
                  <a:lnTo>
                    <a:pt x="5110590" y="998756"/>
                  </a:lnTo>
                  <a:lnTo>
                    <a:pt x="5126743" y="987842"/>
                  </a:lnTo>
                  <a:lnTo>
                    <a:pt x="5137657" y="971689"/>
                  </a:lnTo>
                  <a:lnTo>
                    <a:pt x="5141666" y="95196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876466"/>
              <a:ext cx="0" cy="1107440"/>
            </a:xfrm>
            <a:custGeom>
              <a:avLst/>
              <a:gdLst/>
              <a:ahLst/>
              <a:cxnLst/>
              <a:rect l="l" t="t" r="r" b="b"/>
              <a:pathLst>
                <a:path w="0" h="1107439">
                  <a:moveTo>
                    <a:pt x="0" y="110686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637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510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383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075778"/>
              <a:ext cx="63233" cy="6323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47294" y="730374"/>
            <a:ext cx="3006090" cy="4521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ahead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5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non-boolean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real)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794143"/>
            <a:ext cx="5193030" cy="1271905"/>
            <a:chOff x="309193" y="794143"/>
            <a:chExt cx="5193030" cy="1271905"/>
          </a:xfrm>
        </p:grpSpPr>
        <p:sp>
          <p:nvSpPr>
            <p:cNvPr id="3" name="object 3"/>
            <p:cNvSpPr/>
            <p:nvPr/>
          </p:nvSpPr>
          <p:spPr>
            <a:xfrm>
              <a:off x="309193" y="794143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968057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9642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95158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838377"/>
              <a:ext cx="50742" cy="11259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012319"/>
              <a:ext cx="5142230" cy="1003300"/>
            </a:xfrm>
            <a:custGeom>
              <a:avLst/>
              <a:gdLst/>
              <a:ahLst/>
              <a:cxnLst/>
              <a:rect l="l" t="t" r="r" b="b"/>
              <a:pathLst>
                <a:path w="5142230" h="1003300">
                  <a:moveTo>
                    <a:pt x="5141666" y="0"/>
                  </a:moveTo>
                  <a:lnTo>
                    <a:pt x="0" y="0"/>
                  </a:lnTo>
                  <a:lnTo>
                    <a:pt x="0" y="951964"/>
                  </a:lnTo>
                  <a:lnTo>
                    <a:pt x="4008" y="971689"/>
                  </a:lnTo>
                  <a:lnTo>
                    <a:pt x="14922" y="987842"/>
                  </a:lnTo>
                  <a:lnTo>
                    <a:pt x="31075" y="998756"/>
                  </a:lnTo>
                  <a:lnTo>
                    <a:pt x="50800" y="1002764"/>
                  </a:lnTo>
                  <a:lnTo>
                    <a:pt x="5090865" y="1002764"/>
                  </a:lnTo>
                  <a:lnTo>
                    <a:pt x="5110590" y="998756"/>
                  </a:lnTo>
                  <a:lnTo>
                    <a:pt x="5126743" y="987842"/>
                  </a:lnTo>
                  <a:lnTo>
                    <a:pt x="5137657" y="971689"/>
                  </a:lnTo>
                  <a:lnTo>
                    <a:pt x="5141666" y="95196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876466"/>
              <a:ext cx="0" cy="1107440"/>
            </a:xfrm>
            <a:custGeom>
              <a:avLst/>
              <a:gdLst/>
              <a:ahLst/>
              <a:cxnLst/>
              <a:rect l="l" t="t" r="r" b="b"/>
              <a:pathLst>
                <a:path w="0" h="1107439">
                  <a:moveTo>
                    <a:pt x="0" y="110686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637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510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383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075778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285811"/>
              <a:ext cx="63233" cy="6323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47294" y="730374"/>
            <a:ext cx="3244215" cy="66167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ahead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5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non-boolean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real)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Do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hand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code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794143"/>
            <a:ext cx="5193030" cy="1271905"/>
            <a:chOff x="309193" y="794143"/>
            <a:chExt cx="5193030" cy="1271905"/>
          </a:xfrm>
        </p:grpSpPr>
        <p:sp>
          <p:nvSpPr>
            <p:cNvPr id="3" name="object 3"/>
            <p:cNvSpPr/>
            <p:nvPr/>
          </p:nvSpPr>
          <p:spPr>
            <a:xfrm>
              <a:off x="309193" y="794143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968057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9642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95158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838377"/>
              <a:ext cx="50742" cy="11259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012319"/>
              <a:ext cx="5142230" cy="1003300"/>
            </a:xfrm>
            <a:custGeom>
              <a:avLst/>
              <a:gdLst/>
              <a:ahLst/>
              <a:cxnLst/>
              <a:rect l="l" t="t" r="r" b="b"/>
              <a:pathLst>
                <a:path w="5142230" h="1003300">
                  <a:moveTo>
                    <a:pt x="5141666" y="0"/>
                  </a:moveTo>
                  <a:lnTo>
                    <a:pt x="0" y="0"/>
                  </a:lnTo>
                  <a:lnTo>
                    <a:pt x="0" y="951964"/>
                  </a:lnTo>
                  <a:lnTo>
                    <a:pt x="4008" y="971689"/>
                  </a:lnTo>
                  <a:lnTo>
                    <a:pt x="14922" y="987842"/>
                  </a:lnTo>
                  <a:lnTo>
                    <a:pt x="31075" y="998756"/>
                  </a:lnTo>
                  <a:lnTo>
                    <a:pt x="50800" y="1002764"/>
                  </a:lnTo>
                  <a:lnTo>
                    <a:pt x="5090865" y="1002764"/>
                  </a:lnTo>
                  <a:lnTo>
                    <a:pt x="5110590" y="998756"/>
                  </a:lnTo>
                  <a:lnTo>
                    <a:pt x="5126743" y="987842"/>
                  </a:lnTo>
                  <a:lnTo>
                    <a:pt x="5137657" y="971689"/>
                  </a:lnTo>
                  <a:lnTo>
                    <a:pt x="5141666" y="95196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876466"/>
              <a:ext cx="0" cy="1107440"/>
            </a:xfrm>
            <a:custGeom>
              <a:avLst/>
              <a:gdLst/>
              <a:ahLst/>
              <a:cxnLst/>
              <a:rect l="l" t="t" r="r" b="b"/>
              <a:pathLst>
                <a:path w="0" h="1107439">
                  <a:moveTo>
                    <a:pt x="0" y="110686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637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510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383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075778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285811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495844"/>
              <a:ext cx="63233" cy="6323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47294" y="730374"/>
            <a:ext cx="5064760" cy="104394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ahead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5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non-boolean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real)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Do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hand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code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0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assign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(importance)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794143"/>
            <a:ext cx="5193030" cy="1271905"/>
            <a:chOff x="309193" y="794143"/>
            <a:chExt cx="5193030" cy="1271905"/>
          </a:xfrm>
        </p:grpSpPr>
        <p:sp>
          <p:nvSpPr>
            <p:cNvPr id="3" name="object 3"/>
            <p:cNvSpPr/>
            <p:nvPr/>
          </p:nvSpPr>
          <p:spPr>
            <a:xfrm>
              <a:off x="309193" y="794143"/>
              <a:ext cx="5142230" cy="186690"/>
            </a:xfrm>
            <a:custGeom>
              <a:avLst/>
              <a:gdLst/>
              <a:ahLst/>
              <a:cxnLst/>
              <a:rect l="l" t="t" r="r" b="b"/>
              <a:pathLst>
                <a:path w="5142230" h="18669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4" y="968057"/>
              <a:ext cx="5141665" cy="506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9642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951583"/>
              <a:ext cx="5090807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0859" y="838377"/>
              <a:ext cx="50742" cy="11259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193" y="1012319"/>
              <a:ext cx="5142230" cy="1003300"/>
            </a:xfrm>
            <a:custGeom>
              <a:avLst/>
              <a:gdLst/>
              <a:ahLst/>
              <a:cxnLst/>
              <a:rect l="l" t="t" r="r" b="b"/>
              <a:pathLst>
                <a:path w="5142230" h="1003300">
                  <a:moveTo>
                    <a:pt x="5141666" y="0"/>
                  </a:moveTo>
                  <a:lnTo>
                    <a:pt x="0" y="0"/>
                  </a:lnTo>
                  <a:lnTo>
                    <a:pt x="0" y="951964"/>
                  </a:lnTo>
                  <a:lnTo>
                    <a:pt x="4008" y="971689"/>
                  </a:lnTo>
                  <a:lnTo>
                    <a:pt x="14922" y="987842"/>
                  </a:lnTo>
                  <a:lnTo>
                    <a:pt x="31075" y="998756"/>
                  </a:lnTo>
                  <a:lnTo>
                    <a:pt x="50800" y="1002764"/>
                  </a:lnTo>
                  <a:lnTo>
                    <a:pt x="5090865" y="1002764"/>
                  </a:lnTo>
                  <a:lnTo>
                    <a:pt x="5110590" y="998756"/>
                  </a:lnTo>
                  <a:lnTo>
                    <a:pt x="5126743" y="987842"/>
                  </a:lnTo>
                  <a:lnTo>
                    <a:pt x="5137657" y="971689"/>
                  </a:lnTo>
                  <a:lnTo>
                    <a:pt x="5141666" y="95196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876466"/>
              <a:ext cx="0" cy="1107440"/>
            </a:xfrm>
            <a:custGeom>
              <a:avLst/>
              <a:gdLst/>
              <a:ahLst/>
              <a:cxnLst/>
              <a:rect l="l" t="t" r="r" b="b"/>
              <a:pathLst>
                <a:path w="0" h="1107439">
                  <a:moveTo>
                    <a:pt x="0" y="110686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637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510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3836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075778"/>
              <a:ext cx="63233" cy="63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285811"/>
              <a:ext cx="63233" cy="63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495844"/>
              <a:ext cx="63233" cy="632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83" y="1877961"/>
              <a:ext cx="63233" cy="632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7294" y="730374"/>
            <a:ext cx="5064760" cy="125412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70">
                <a:solidFill>
                  <a:srgbClr val="3333B2"/>
                </a:solidFill>
                <a:latin typeface="Calibri"/>
                <a:cs typeface="Calibri"/>
              </a:rPr>
              <a:t>The</a:t>
            </a:r>
            <a:r>
              <a:rPr dirty="0" sz="1100" spc="8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5">
                <a:solidFill>
                  <a:srgbClr val="3333B2"/>
                </a:solidFill>
                <a:latin typeface="Calibri"/>
                <a:cs typeface="Calibri"/>
              </a:rPr>
              <a:t>story</a:t>
            </a:r>
            <a:r>
              <a:rPr dirty="0" sz="1100" spc="95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5">
                <a:solidFill>
                  <a:srgbClr val="3333B2"/>
                </a:solidFill>
                <a:latin typeface="Calibri"/>
                <a:cs typeface="Calibri"/>
              </a:rPr>
              <a:t>ahead</a:t>
            </a:r>
            <a:r>
              <a:rPr dirty="0" sz="1100" spc="9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3333B2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55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non-boolean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(say,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real)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60">
                <a:latin typeface="Calibri"/>
                <a:cs typeface="Calibri"/>
              </a:rPr>
              <a:t>Do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always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need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5">
                <a:latin typeface="Calibri"/>
                <a:cs typeface="Calibri"/>
              </a:rPr>
              <a:t>hand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code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the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threshold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0">
                <a:latin typeface="Calibri"/>
                <a:cs typeface="Calibri"/>
              </a:rPr>
              <a:t>Are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all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equal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r>
              <a:rPr dirty="0" sz="1100" spc="245">
                <a:latin typeface="Calibri"/>
                <a:cs typeface="Calibri"/>
              </a:rPr>
              <a:t> </a:t>
            </a: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if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we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want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assign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(importance)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to </a:t>
            </a:r>
            <a:r>
              <a:rPr dirty="0" sz="1100" spc="-229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some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inputs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dirty="0" sz="1100" spc="60">
                <a:latin typeface="Calibri"/>
                <a:cs typeface="Calibri"/>
              </a:rPr>
              <a:t>What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about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functions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which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are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15">
                <a:latin typeface="Calibri"/>
                <a:cs typeface="Calibri"/>
              </a:rPr>
              <a:t>not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linearly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separable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21/1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7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0357" y="100849"/>
            <a:ext cx="277241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Frank </a:t>
            </a:r>
            <a:r>
              <a:rPr dirty="0" sz="1100" spc="30">
                <a:latin typeface="Calibri"/>
                <a:cs typeface="Calibri"/>
              </a:rPr>
              <a:t>Rosenblatt,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35">
                <a:latin typeface="Calibri"/>
                <a:cs typeface="Calibri"/>
              </a:rPr>
              <a:t>American </a:t>
            </a:r>
            <a:r>
              <a:rPr dirty="0" sz="1100" spc="20">
                <a:latin typeface="Calibri"/>
                <a:cs typeface="Calibri"/>
              </a:rPr>
              <a:t>psychologist,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5">
                <a:latin typeface="Calibri"/>
                <a:cs typeface="Calibri"/>
              </a:rPr>
              <a:t> 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classical</a:t>
            </a:r>
            <a:r>
              <a:rPr dirty="0" sz="1100" spc="7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perceptron </a:t>
            </a:r>
            <a:r>
              <a:rPr dirty="0" sz="1100" spc="5">
                <a:latin typeface="Calibri"/>
                <a:cs typeface="Calibri"/>
              </a:rPr>
              <a:t>model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(1958)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672" y="1409546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3927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3933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1634" y="1409546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7279" y="337332"/>
            <a:ext cx="1276350" cy="1150620"/>
            <a:chOff x="607279" y="337332"/>
            <a:chExt cx="1276350" cy="1150620"/>
          </a:xfrm>
        </p:grpSpPr>
        <p:sp>
          <p:nvSpPr>
            <p:cNvPr id="7" name="object 7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09809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75443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274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254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45160" y="975459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14793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27091" y="957399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59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9863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76435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70845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451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4793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195971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9295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9302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9626" y="1171660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34706" y="1181363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760357" y="100849"/>
            <a:ext cx="277241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5">
                <a:latin typeface="Calibri"/>
                <a:cs typeface="Calibri"/>
              </a:rPr>
              <a:t>Frank </a:t>
            </a:r>
            <a:r>
              <a:rPr dirty="0" sz="1100" spc="30">
                <a:latin typeface="Calibri"/>
                <a:cs typeface="Calibri"/>
              </a:rPr>
              <a:t>Rosenblatt, </a:t>
            </a:r>
            <a:r>
              <a:rPr dirty="0" sz="1100" spc="20">
                <a:latin typeface="Calibri"/>
                <a:cs typeface="Calibri"/>
              </a:rPr>
              <a:t>an </a:t>
            </a:r>
            <a:r>
              <a:rPr dirty="0" sz="1100" spc="35">
                <a:latin typeface="Calibri"/>
                <a:cs typeface="Calibri"/>
              </a:rPr>
              <a:t>American </a:t>
            </a:r>
            <a:r>
              <a:rPr dirty="0" sz="1100" spc="20">
                <a:latin typeface="Calibri"/>
                <a:cs typeface="Calibri"/>
              </a:rPr>
              <a:t>psychologist, 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5">
                <a:latin typeface="Calibri"/>
                <a:cs typeface="Calibri"/>
              </a:rPr>
              <a:t> the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70" b="1">
                <a:latin typeface="Calibri"/>
                <a:cs typeface="Calibri"/>
              </a:rPr>
              <a:t>classical</a:t>
            </a:r>
            <a:r>
              <a:rPr dirty="0" sz="1100" spc="75" b="1">
                <a:latin typeface="Calibri"/>
                <a:cs typeface="Calibri"/>
              </a:rPr>
              <a:t> </a:t>
            </a:r>
            <a:r>
              <a:rPr dirty="0" sz="1100" spc="85" b="1">
                <a:latin typeface="Calibri"/>
                <a:cs typeface="Calibri"/>
              </a:rPr>
              <a:t>perceptron </a:t>
            </a:r>
            <a:r>
              <a:rPr dirty="0" sz="1100" spc="5">
                <a:latin typeface="Calibri"/>
                <a:cs typeface="Calibri"/>
              </a:rPr>
              <a:t>model 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(1958)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4672" y="1409546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3927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3933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1634" y="1409546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7279" y="337332"/>
            <a:ext cx="1276350" cy="1150620"/>
            <a:chOff x="607279" y="337332"/>
            <a:chExt cx="1276350" cy="1150620"/>
          </a:xfrm>
        </p:grpSpPr>
        <p:sp>
          <p:nvSpPr>
            <p:cNvPr id="8" name="object 8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9809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5443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74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254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5160" y="975459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14793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7091" y="957399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59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09863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76435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70845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451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4793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195971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9295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9302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9626" y="1171660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4706" y="1181363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760357" y="100849"/>
            <a:ext cx="277241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Frank </a:t>
            </a:r>
            <a:r>
              <a:rPr dirty="0" spc="30"/>
              <a:t>Rosenblatt, </a:t>
            </a:r>
            <a:r>
              <a:rPr dirty="0" spc="20"/>
              <a:t>an </a:t>
            </a:r>
            <a:r>
              <a:rPr dirty="0" spc="35"/>
              <a:t>American </a:t>
            </a:r>
            <a:r>
              <a:rPr dirty="0" spc="20"/>
              <a:t>psychologist, </a:t>
            </a:r>
            <a:r>
              <a:rPr dirty="0" spc="25"/>
              <a:t> </a:t>
            </a:r>
            <a:r>
              <a:rPr dirty="0"/>
              <a:t>proposed</a:t>
            </a:r>
            <a:r>
              <a:rPr dirty="0" spc="5"/>
              <a:t> the</a:t>
            </a:r>
            <a:r>
              <a:rPr dirty="0" spc="10"/>
              <a:t> </a:t>
            </a:r>
            <a:r>
              <a:rPr dirty="0" spc="70" b="1">
                <a:latin typeface="Calibri"/>
                <a:cs typeface="Calibri"/>
              </a:rPr>
              <a:t>classical</a:t>
            </a:r>
            <a:r>
              <a:rPr dirty="0" spc="75" b="1">
                <a:latin typeface="Calibri"/>
                <a:cs typeface="Calibri"/>
              </a:rPr>
              <a:t> </a:t>
            </a:r>
            <a:r>
              <a:rPr dirty="0" spc="85" b="1">
                <a:latin typeface="Calibri"/>
                <a:cs typeface="Calibri"/>
              </a:rPr>
              <a:t>perceptron </a:t>
            </a:r>
            <a:r>
              <a:rPr dirty="0" spc="5"/>
              <a:t>model </a:t>
            </a:r>
            <a:r>
              <a:rPr dirty="0" spc="10"/>
              <a:t> </a:t>
            </a:r>
            <a:r>
              <a:rPr dirty="0" spc="20"/>
              <a:t>(1958)</a:t>
            </a: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760357" y="655026"/>
            <a:ext cx="27724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</a:t>
            </a:r>
            <a:r>
              <a:rPr dirty="0" sz="1100" spc="37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general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computational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McCulloch–Pitts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2" name="object 3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4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59996" cy="48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4672" y="1409546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1	</a:t>
            </a:r>
            <a:r>
              <a:rPr dirty="0" sz="1100" spc="80" i="1">
                <a:latin typeface="Calibri"/>
                <a:cs typeface="Calibri"/>
              </a:rPr>
              <a:t>x</a:t>
            </a:r>
            <a:r>
              <a:rPr dirty="0" baseline="-10416" sz="1200" spc="120">
                <a:latin typeface="Calibri"/>
                <a:cs typeface="Calibri"/>
              </a:rPr>
              <a:t>2</a:t>
            </a:r>
            <a:endParaRPr baseline="-10416"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3927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3933" y="1397417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 i="1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1634" y="1409546"/>
            <a:ext cx="2209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20" i="1">
                <a:latin typeface="Calibri"/>
                <a:cs typeface="Calibri"/>
              </a:rPr>
              <a:t>x</a:t>
            </a:r>
            <a:r>
              <a:rPr dirty="0" baseline="-10416" sz="1200" spc="179" i="1">
                <a:latin typeface="Calibri"/>
                <a:cs typeface="Calibri"/>
              </a:rPr>
              <a:t>n</a:t>
            </a:r>
            <a:endParaRPr baseline="-10416"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7279" y="337332"/>
            <a:ext cx="1276350" cy="1150620"/>
            <a:chOff x="607279" y="337332"/>
            <a:chExt cx="1276350" cy="1150620"/>
          </a:xfrm>
        </p:grpSpPr>
        <p:sp>
          <p:nvSpPr>
            <p:cNvPr id="8" name="object 8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5157" y="6053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9809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90" h="5295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5443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7471" y="957399"/>
              <a:ext cx="236220" cy="495300"/>
            </a:xfrm>
            <a:custGeom>
              <a:avLst/>
              <a:gdLst/>
              <a:ahLst/>
              <a:cxnLst/>
              <a:rect l="l" t="t" r="r" b="b"/>
              <a:pathLst>
                <a:path w="236219" h="49530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25494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5160" y="975459"/>
              <a:ext cx="0" cy="509905"/>
            </a:xfrm>
            <a:custGeom>
              <a:avLst/>
              <a:gdLst/>
              <a:ahLst/>
              <a:cxnLst/>
              <a:rect l="l" t="t" r="r" b="b"/>
              <a:pathLst>
                <a:path w="0" h="509905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14793" y="972928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6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7091" y="957399"/>
              <a:ext cx="251460" cy="528320"/>
            </a:xfrm>
            <a:custGeom>
              <a:avLst/>
              <a:gdLst/>
              <a:ahLst/>
              <a:cxnLst/>
              <a:rect l="l" t="t" r="r" b="b"/>
              <a:pathLst>
                <a:path w="251459" h="528319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09863" y="955109"/>
              <a:ext cx="55244" cy="37465"/>
            </a:xfrm>
            <a:custGeom>
              <a:avLst/>
              <a:gdLst/>
              <a:ahLst/>
              <a:cxnLst/>
              <a:rect l="l" t="t" r="r" b="b"/>
              <a:pathLst>
                <a:path w="55244" h="3746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ln w="5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76435" y="923172"/>
              <a:ext cx="504190" cy="529590"/>
            </a:xfrm>
            <a:custGeom>
              <a:avLst/>
              <a:gdLst/>
              <a:ahLst/>
              <a:cxnLst/>
              <a:rect l="l" t="t" r="r" b="b"/>
              <a:pathLst>
                <a:path w="504189" h="529590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70845" y="919450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45160" y="342392"/>
              <a:ext cx="0" cy="258445"/>
            </a:xfrm>
            <a:custGeom>
              <a:avLst/>
              <a:gdLst/>
              <a:ahLst/>
              <a:cxnLst/>
              <a:rect l="l" t="t" r="r" b="b"/>
              <a:pathLst>
                <a:path w="0" h="258445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4793" y="339862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59" h="2667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195971" y="110463"/>
            <a:ext cx="93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 i="1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9295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1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9302" y="1181363"/>
            <a:ext cx="198755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25" i="1">
                <a:latin typeface="Calibri"/>
                <a:cs typeface="Calibri"/>
              </a:rPr>
              <a:t>w</a:t>
            </a:r>
            <a:r>
              <a:rPr dirty="0" baseline="-13888" sz="900" spc="37">
                <a:latin typeface="Calibri"/>
                <a:cs typeface="Calibri"/>
              </a:rPr>
              <a:t>2</a:t>
            </a:r>
            <a:endParaRPr baseline="-13888"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9626" y="1171660"/>
            <a:ext cx="303530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8600" algn="l"/>
              </a:tabLst>
            </a:pPr>
            <a:r>
              <a:rPr dirty="0" sz="850" spc="25" i="1">
                <a:latin typeface="Calibri"/>
                <a:cs typeface="Calibri"/>
              </a:rPr>
              <a:t>..</a:t>
            </a:r>
            <a:r>
              <a:rPr dirty="0" sz="850" spc="25" i="1">
                <a:latin typeface="Calibri"/>
                <a:cs typeface="Calibri"/>
              </a:rPr>
              <a:t>	</a:t>
            </a:r>
            <a:r>
              <a:rPr dirty="0" sz="850" spc="25" i="1">
                <a:latin typeface="Calibri"/>
                <a:cs typeface="Calibri"/>
              </a:rPr>
              <a:t>..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4706" y="1181363"/>
            <a:ext cx="208279" cy="158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850" spc="55" i="1">
                <a:latin typeface="Calibri"/>
                <a:cs typeface="Calibri"/>
              </a:rPr>
              <a:t>w</a:t>
            </a:r>
            <a:r>
              <a:rPr dirty="0" baseline="-13888" sz="900" spc="82" i="1">
                <a:latin typeface="Calibri"/>
                <a:cs typeface="Calibri"/>
              </a:rPr>
              <a:t>n</a:t>
            </a:r>
            <a:endParaRPr baseline="-13888" sz="9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186321"/>
            <a:ext cx="63233" cy="63233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760357" y="100849"/>
            <a:ext cx="277241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Frank </a:t>
            </a:r>
            <a:r>
              <a:rPr dirty="0" spc="30"/>
              <a:t>Rosenblatt, </a:t>
            </a:r>
            <a:r>
              <a:rPr dirty="0" spc="20"/>
              <a:t>an </a:t>
            </a:r>
            <a:r>
              <a:rPr dirty="0" spc="35"/>
              <a:t>American </a:t>
            </a:r>
            <a:r>
              <a:rPr dirty="0" spc="20"/>
              <a:t>psychologist, </a:t>
            </a:r>
            <a:r>
              <a:rPr dirty="0" spc="25"/>
              <a:t> </a:t>
            </a:r>
            <a:r>
              <a:rPr dirty="0"/>
              <a:t>proposed</a:t>
            </a:r>
            <a:r>
              <a:rPr dirty="0" spc="5"/>
              <a:t> the</a:t>
            </a:r>
            <a:r>
              <a:rPr dirty="0" spc="10"/>
              <a:t> </a:t>
            </a:r>
            <a:r>
              <a:rPr dirty="0" spc="70" b="1">
                <a:latin typeface="Calibri"/>
                <a:cs typeface="Calibri"/>
              </a:rPr>
              <a:t>classical</a:t>
            </a:r>
            <a:r>
              <a:rPr dirty="0" spc="75" b="1">
                <a:latin typeface="Calibri"/>
                <a:cs typeface="Calibri"/>
              </a:rPr>
              <a:t> </a:t>
            </a:r>
            <a:r>
              <a:rPr dirty="0" spc="85" b="1">
                <a:latin typeface="Calibri"/>
                <a:cs typeface="Calibri"/>
              </a:rPr>
              <a:t>perceptron </a:t>
            </a:r>
            <a:r>
              <a:rPr dirty="0" spc="5"/>
              <a:t>model </a:t>
            </a:r>
            <a:r>
              <a:rPr dirty="0" spc="10"/>
              <a:t> </a:t>
            </a:r>
            <a:r>
              <a:rPr dirty="0" spc="20"/>
              <a:t>(1958)</a:t>
            </a: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558" y="740511"/>
            <a:ext cx="63233" cy="6323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760357" y="655026"/>
            <a:ext cx="277304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80">
                <a:latin typeface="Calibri"/>
                <a:cs typeface="Calibri"/>
              </a:rPr>
              <a:t>A </a:t>
            </a:r>
            <a:r>
              <a:rPr dirty="0" sz="1100" spc="-10">
                <a:latin typeface="Calibri"/>
                <a:cs typeface="Calibri"/>
              </a:rPr>
              <a:t>more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general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computational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5">
                <a:latin typeface="Calibri"/>
                <a:cs typeface="Calibri"/>
              </a:rPr>
              <a:t>model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than 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45">
                <a:latin typeface="Calibri"/>
                <a:cs typeface="Calibri"/>
              </a:rPr>
              <a:t>McCulloch–Pitts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neurons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14" b="1">
                <a:latin typeface="Calibri"/>
                <a:cs typeface="Calibri"/>
              </a:rPr>
              <a:t>Main </a:t>
            </a:r>
            <a:r>
              <a:rPr dirty="0" sz="1100" spc="55" b="1">
                <a:latin typeface="Calibri"/>
                <a:cs typeface="Calibri"/>
              </a:rPr>
              <a:t>differences:</a:t>
            </a:r>
            <a:r>
              <a:rPr dirty="0" sz="1100" spc="60" b="1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Introduction </a:t>
            </a:r>
            <a:r>
              <a:rPr dirty="0" sz="1100" spc="-2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numer- 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ical </a:t>
            </a:r>
            <a:r>
              <a:rPr dirty="0" sz="1100">
                <a:latin typeface="Calibri"/>
                <a:cs typeface="Calibri"/>
              </a:rPr>
              <a:t>weights for </a:t>
            </a:r>
            <a:r>
              <a:rPr dirty="0" sz="1100" spc="30">
                <a:latin typeface="Calibri"/>
                <a:cs typeface="Calibri"/>
              </a:rPr>
              <a:t>inputs </a:t>
            </a:r>
            <a:r>
              <a:rPr dirty="0" sz="1100" spc="20">
                <a:latin typeface="Calibri"/>
                <a:cs typeface="Calibri"/>
              </a:rPr>
              <a:t>and </a:t>
            </a:r>
            <a:r>
              <a:rPr dirty="0" sz="1100" spc="15">
                <a:latin typeface="Calibri"/>
                <a:cs typeface="Calibri"/>
              </a:rPr>
              <a:t>a </a:t>
            </a:r>
            <a:r>
              <a:rPr dirty="0" sz="1100" spc="10">
                <a:latin typeface="Calibri"/>
                <a:cs typeface="Calibri"/>
              </a:rPr>
              <a:t>mechanism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learning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these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weights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558" y="1122616"/>
            <a:ext cx="63233" cy="63233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75">
                <a:solidFill>
                  <a:srgbClr val="ADADE0"/>
                </a:solidFill>
                <a:latin typeface="Calibri"/>
                <a:cs typeface="Calibri"/>
              </a:rPr>
              <a:t>22/1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Mitesh</a:t>
            </a:r>
            <a:r>
              <a:rPr dirty="0" spc="90"/>
              <a:t> </a:t>
            </a:r>
            <a:r>
              <a:rPr dirty="0" spc="95"/>
              <a:t>M.</a:t>
            </a:r>
            <a:r>
              <a:rPr dirty="0" spc="90"/>
              <a:t> </a:t>
            </a:r>
            <a:r>
              <a:rPr dirty="0" spc="105"/>
              <a:t>Khapra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CS7015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(Deep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9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Learning)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4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:</a:t>
            </a:r>
            <a:r>
              <a:rPr dirty="0" sz="600" spc="175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8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Lecture</a:t>
            </a:r>
            <a:r>
              <a:rPr dirty="0" sz="600" spc="10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dirty="0" sz="600" spc="6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Mitesh M. Khapra</dc:creator>
  <dc:title>CS7015 (Deep Learning) : Lecture 2 - McCulloch Pitts Neuron, Thresholding Logic, Perceptrons, Perceptron Learning Algorithm and Convergence, Multilayer Perceptrons (MLPs), Representation Power of MLPs</dc:title>
  <dcterms:created xsi:type="dcterms:W3CDTF">2024-02-02T13:49:53Z</dcterms:created>
  <dcterms:modified xsi:type="dcterms:W3CDTF">2024-02-02T13:49:53Z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2018-08-07T00:00:00Z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2024-02-02T00:00:00Z</vt:filetime>
  </property>
</Properties>
</file>